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Quattrocento Sans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R/KOlcsyMioYVVIB9y+9cWpg+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et sous-titre">
  <p:cSld name="Titre et sous-titr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body" idx="1"/>
          </p:nvPr>
        </p:nvSpPr>
        <p:spPr>
          <a:xfrm>
            <a:off x="360000" y="2346046"/>
            <a:ext cx="8424000" cy="2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50"/>
              <a:buNone/>
              <a:defRPr sz="3250" b="1" cap="none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50"/>
              <a:buNone/>
              <a:defRPr sz="1850">
                <a:solidFill>
                  <a:srgbClr val="3F3F3F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46496" y="360000"/>
            <a:ext cx="1737504" cy="107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000" y="180000"/>
            <a:ext cx="1587803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s 3 colonnes">
  <p:cSld name="Titre et textes 3 colonne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title"/>
          </p:nvPr>
        </p:nvSpPr>
        <p:spPr>
          <a:xfrm>
            <a:off x="359999" y="627534"/>
            <a:ext cx="8424000" cy="37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1"/>
          </p:nvPr>
        </p:nvSpPr>
        <p:spPr>
          <a:xfrm>
            <a:off x="359999" y="1059582"/>
            <a:ext cx="84240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5pPr>
            <a:lvl6pPr lvl="5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>
            <a:spLocks noGrp="1"/>
          </p:cNvSpPr>
          <p:nvPr>
            <p:ph type="title"/>
          </p:nvPr>
        </p:nvSpPr>
        <p:spPr>
          <a:xfrm>
            <a:off x="359999" y="846280"/>
            <a:ext cx="8424000" cy="37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1"/>
          </p:nvPr>
        </p:nvSpPr>
        <p:spPr>
          <a:xfrm>
            <a:off x="359999" y="1293894"/>
            <a:ext cx="84240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 Sony">
  <p:cSld name="TV Son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>
            <a:spLocks noGrp="1"/>
          </p:cNvSpPr>
          <p:nvPr>
            <p:ph type="pic" idx="2"/>
          </p:nvPr>
        </p:nvSpPr>
        <p:spPr>
          <a:xfrm>
            <a:off x="-264319" y="835819"/>
            <a:ext cx="5693569" cy="32093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16000" tIns="21600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950"/>
              <a:buFont typeface="Arial"/>
              <a:buChar char="•"/>
              <a:defRPr sz="9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850"/>
              <a:buFont typeface="Arial"/>
              <a:buChar char="•"/>
              <a:defRPr sz="8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F3F3F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uverture">
  <p:cSld name="Couvertur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sldNum" idx="12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28" y="177075"/>
            <a:ext cx="3135919" cy="28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4208" y="544975"/>
            <a:ext cx="2016224" cy="1248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maire">
  <p:cSld name="Sommair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0"/>
          <p:cNvSpPr txBox="1">
            <a:spLocks noGrp="1"/>
          </p:cNvSpPr>
          <p:nvPr>
            <p:ph type="title"/>
          </p:nvPr>
        </p:nvSpPr>
        <p:spPr>
          <a:xfrm>
            <a:off x="359999" y="627534"/>
            <a:ext cx="8424000" cy="37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5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1"/>
          </p:nvPr>
        </p:nvSpPr>
        <p:spPr>
          <a:xfrm>
            <a:off x="359998" y="1119438"/>
            <a:ext cx="2520000" cy="25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AutoNum type="arabicPeriod"/>
              <a:defRPr b="1">
                <a:solidFill>
                  <a:srgbClr val="3F3F3F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50"/>
              <a:buFont typeface="Arial"/>
              <a:buAutoNum type="alphaLcPeriod"/>
              <a:defRPr>
                <a:solidFill>
                  <a:srgbClr val="3F3F3F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2"/>
          </p:nvPr>
        </p:nvSpPr>
        <p:spPr>
          <a:xfrm>
            <a:off x="3312000" y="1121070"/>
            <a:ext cx="2520000" cy="25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AutoNum type="arabicPeriod"/>
              <a:defRPr b="1">
                <a:solidFill>
                  <a:srgbClr val="3F3F3F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50"/>
              <a:buFont typeface="Arial"/>
              <a:buAutoNum type="alphaLcPeriod"/>
              <a:defRPr>
                <a:solidFill>
                  <a:srgbClr val="3F3F3F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3"/>
          </p:nvPr>
        </p:nvSpPr>
        <p:spPr>
          <a:xfrm>
            <a:off x="6263999" y="1121070"/>
            <a:ext cx="2520000" cy="25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AutoNum type="arabicPeriod"/>
              <a:defRPr b="1">
                <a:solidFill>
                  <a:srgbClr val="3F3F3F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50"/>
              <a:buFont typeface="Arial"/>
              <a:buAutoNum type="alphaLcPeriod"/>
              <a:defRPr>
                <a:solidFill>
                  <a:srgbClr val="3F3F3F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">
  <p:cSld name="Chapitr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>
            <a:spLocks noGrp="1"/>
          </p:cNvSpPr>
          <p:nvPr>
            <p:ph type="pic" idx="2"/>
          </p:nvPr>
        </p:nvSpPr>
        <p:spPr>
          <a:xfrm>
            <a:off x="3203848" y="1862349"/>
            <a:ext cx="2555776" cy="206773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108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950"/>
              <a:buFont typeface="Arial"/>
              <a:buChar char="•"/>
              <a:defRPr sz="9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850"/>
              <a:buFont typeface="Arial"/>
              <a:buChar char="•"/>
              <a:defRPr sz="8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F3F3F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title"/>
          </p:nvPr>
        </p:nvSpPr>
        <p:spPr>
          <a:xfrm>
            <a:off x="359999" y="738000"/>
            <a:ext cx="8424000" cy="4046400"/>
          </a:xfrm>
          <a:prstGeom prst="rect">
            <a:avLst/>
          </a:prstGeom>
          <a:noFill/>
          <a:ln w="10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360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50"/>
              <a:buFont typeface="Arial"/>
              <a:buAutoNum type="arabicPeriod"/>
              <a:defRPr sz="32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359999" y="846280"/>
            <a:ext cx="8424000" cy="37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50"/>
              <a:buFont typeface="Arial"/>
              <a:buNone/>
              <a:defRPr sz="255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359999" y="1293894"/>
            <a:ext cx="84240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950"/>
              <a:buFont typeface="Arial"/>
              <a:buChar char="•"/>
              <a:defRPr sz="9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850"/>
              <a:buFont typeface="Arial"/>
              <a:buChar char="•"/>
              <a:defRPr sz="8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6225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F3F3F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30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8001" y="179999"/>
            <a:ext cx="593680" cy="36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8000" y="108000"/>
            <a:ext cx="555733" cy="504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://cerpeg.fr/baza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ucerta.org/search/node/specibik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gistere.education.fr/local/magistere_offers/index.php?v=formation#offer=58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doo.com/fr_FR/page/scale-up-business-game" TargetMode="External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cerpeg.fr/cerpe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peg.fr/cerpe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erpeg.fr/appli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</a:pPr>
            <a:endParaRPr/>
          </a:p>
        </p:txBody>
      </p:sp>
      <p:sp>
        <p:nvSpPr>
          <p:cNvPr id="55" name="Google Shape;55;p1"/>
          <p:cNvSpPr txBox="1">
            <a:spLocks noGrp="1"/>
          </p:cNvSpPr>
          <p:nvPr>
            <p:ph type="body" idx="1"/>
          </p:nvPr>
        </p:nvSpPr>
        <p:spPr>
          <a:xfrm>
            <a:off x="360000" y="2346046"/>
            <a:ext cx="8532480" cy="2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rPr lang="fr-FR"/>
              <a:t>MUTUALISATION DES RESSOURCES ET OUTILS DE FORMATION DISPONIBLES SUR LES PGI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805645"/>
            <a:ext cx="4451487" cy="20250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0" name="Google Shape;19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4845" y="954738"/>
            <a:ext cx="5893277" cy="39351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91" name="Google Shape;191;p10"/>
          <p:cNvSpPr/>
          <p:nvPr/>
        </p:nvSpPr>
        <p:spPr>
          <a:xfrm>
            <a:off x="4808484" y="253589"/>
            <a:ext cx="3352951" cy="1154882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Wiki et vidéos à destination des enseignants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pour mettre en place les ressources PGI avant de démarrer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avec la classe</a:t>
            </a:r>
            <a:endParaRPr/>
          </a:p>
        </p:txBody>
      </p:sp>
      <p:sp>
        <p:nvSpPr>
          <p:cNvPr id="192" name="Google Shape;192;p10"/>
          <p:cNvSpPr/>
          <p:nvPr/>
        </p:nvSpPr>
        <p:spPr>
          <a:xfrm>
            <a:off x="2195736" y="1422652"/>
            <a:ext cx="726700" cy="398206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C55A1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11"/>
          <p:cNvGrpSpPr/>
          <p:nvPr/>
        </p:nvGrpSpPr>
        <p:grpSpPr>
          <a:xfrm>
            <a:off x="265471" y="618353"/>
            <a:ext cx="3266558" cy="709002"/>
            <a:chOff x="603847" y="5439045"/>
            <a:chExt cx="4017035" cy="795792"/>
          </a:xfrm>
        </p:grpSpPr>
        <p:pic>
          <p:nvPicPr>
            <p:cNvPr id="198" name="Google Shape;198;p11"/>
            <p:cNvPicPr preferRelativeResize="0"/>
            <p:nvPr/>
          </p:nvPicPr>
          <p:blipFill rotWithShape="1">
            <a:blip r:embed="rId3">
              <a:alphaModFix/>
            </a:blip>
            <a:srcRect r="5165"/>
            <a:stretch/>
          </p:blipFill>
          <p:spPr>
            <a:xfrm>
              <a:off x="603847" y="5526116"/>
              <a:ext cx="1539373" cy="708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11"/>
            <p:cNvSpPr/>
            <p:nvPr/>
          </p:nvSpPr>
          <p:spPr>
            <a:xfrm>
              <a:off x="603847" y="5439045"/>
              <a:ext cx="4017035" cy="31917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3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PGI Odoo – 5 bases de données </a:t>
              </a:r>
              <a:endParaRPr/>
            </a:p>
          </p:txBody>
        </p:sp>
      </p:grpSp>
      <p:pic>
        <p:nvPicPr>
          <p:cNvPr id="200" name="Google Shape;20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3688" y="123478"/>
            <a:ext cx="6759598" cy="448641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1" name="Google Shape;20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11960" y="3435846"/>
            <a:ext cx="4557761" cy="13467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2"/>
          <p:cNvPicPr preferRelativeResize="0"/>
          <p:nvPr/>
        </p:nvPicPr>
        <p:blipFill rotWithShape="1">
          <a:blip r:embed="rId3">
            <a:alphaModFix/>
          </a:blip>
          <a:srcRect b="32924"/>
          <a:stretch/>
        </p:blipFill>
        <p:spPr>
          <a:xfrm>
            <a:off x="617223" y="1199841"/>
            <a:ext cx="2399759" cy="259604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2"/>
          <p:cNvSpPr/>
          <p:nvPr/>
        </p:nvSpPr>
        <p:spPr>
          <a:xfrm>
            <a:off x="3209093" y="601944"/>
            <a:ext cx="2707337" cy="810577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Site pour créer des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numéros utilisables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dans un PGI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9" name="Google Shape;209;p12"/>
          <p:cNvGrpSpPr/>
          <p:nvPr/>
        </p:nvGrpSpPr>
        <p:grpSpPr>
          <a:xfrm>
            <a:off x="2650725" y="3237505"/>
            <a:ext cx="3649467" cy="398208"/>
            <a:chOff x="1517893" y="255338"/>
            <a:chExt cx="5711637" cy="530943"/>
          </a:xfrm>
        </p:grpSpPr>
        <p:sp>
          <p:nvSpPr>
            <p:cNvPr id="210" name="Google Shape;210;p12"/>
            <p:cNvSpPr/>
            <p:nvPr/>
          </p:nvSpPr>
          <p:spPr>
            <a:xfrm>
              <a:off x="2977977" y="255338"/>
              <a:ext cx="4251553" cy="530942"/>
            </a:xfrm>
            <a:prstGeom prst="roundRect">
              <a:avLst>
                <a:gd name="adj" fmla="val 16667"/>
              </a:avLst>
            </a:prstGeom>
            <a:solidFill>
              <a:srgbClr val="E4B3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350">
                  <a:solidFill>
                    <a:srgbClr val="8E481A"/>
                  </a:solidFill>
                  <a:latin typeface="Arial"/>
                  <a:ea typeface="Arial"/>
                  <a:cs typeface="Arial"/>
                  <a:sym typeface="Arial"/>
                </a:rPr>
                <a:t>Liste de personnes et n° INSEE</a:t>
              </a:r>
              <a:endParaRPr/>
            </a:p>
          </p:txBody>
        </p:sp>
        <p:sp>
          <p:nvSpPr>
            <p:cNvPr id="211" name="Google Shape;211;p12"/>
            <p:cNvSpPr/>
            <p:nvPr/>
          </p:nvSpPr>
          <p:spPr>
            <a:xfrm flipH="1">
              <a:off x="1517893" y="255340"/>
              <a:ext cx="1096148" cy="530941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8E481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12"/>
          <p:cNvGrpSpPr/>
          <p:nvPr/>
        </p:nvGrpSpPr>
        <p:grpSpPr>
          <a:xfrm>
            <a:off x="6133847" y="578793"/>
            <a:ext cx="2503729" cy="434183"/>
            <a:chOff x="2229515" y="93683"/>
            <a:chExt cx="3023317" cy="578911"/>
          </a:xfrm>
        </p:grpSpPr>
        <p:sp>
          <p:nvSpPr>
            <p:cNvPr id="213" name="Google Shape;213;p12"/>
            <p:cNvSpPr txBox="1"/>
            <p:nvPr/>
          </p:nvSpPr>
          <p:spPr>
            <a:xfrm>
              <a:off x="2229515" y="183084"/>
              <a:ext cx="2524551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5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www.cerpeg.fr/bazar</a:t>
              </a:r>
              <a:endPara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4" name="Google Shape;214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64155" y="93683"/>
              <a:ext cx="588677" cy="5789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5" name="Google Shape;215;p12"/>
          <p:cNvGrpSpPr/>
          <p:nvPr/>
        </p:nvGrpSpPr>
        <p:grpSpPr>
          <a:xfrm>
            <a:off x="2399362" y="2741719"/>
            <a:ext cx="2663197" cy="416597"/>
            <a:chOff x="1517893" y="230818"/>
            <a:chExt cx="3923720" cy="555463"/>
          </a:xfrm>
        </p:grpSpPr>
        <p:sp>
          <p:nvSpPr>
            <p:cNvPr id="216" name="Google Shape;216;p12"/>
            <p:cNvSpPr/>
            <p:nvPr/>
          </p:nvSpPr>
          <p:spPr>
            <a:xfrm>
              <a:off x="2786497" y="230818"/>
              <a:ext cx="2655116" cy="530942"/>
            </a:xfrm>
            <a:prstGeom prst="roundRect">
              <a:avLst>
                <a:gd name="adj" fmla="val 16667"/>
              </a:avLst>
            </a:prstGeom>
            <a:solidFill>
              <a:srgbClr val="E4B3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350">
                  <a:solidFill>
                    <a:srgbClr val="8E481A"/>
                  </a:solidFill>
                  <a:latin typeface="Arial"/>
                  <a:ea typeface="Arial"/>
                  <a:cs typeface="Arial"/>
                  <a:sym typeface="Arial"/>
                </a:rPr>
                <a:t>IBAN et BIC</a:t>
              </a:r>
              <a:endParaRPr/>
            </a:p>
          </p:txBody>
        </p:sp>
        <p:sp>
          <p:nvSpPr>
            <p:cNvPr id="217" name="Google Shape;217;p12"/>
            <p:cNvSpPr/>
            <p:nvPr/>
          </p:nvSpPr>
          <p:spPr>
            <a:xfrm flipH="1">
              <a:off x="1517893" y="255340"/>
              <a:ext cx="1096148" cy="530941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8E481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12"/>
          <p:cNvGrpSpPr/>
          <p:nvPr/>
        </p:nvGrpSpPr>
        <p:grpSpPr>
          <a:xfrm>
            <a:off x="2026713" y="2206167"/>
            <a:ext cx="4100307" cy="437970"/>
            <a:chOff x="1517893" y="202321"/>
            <a:chExt cx="6041031" cy="583960"/>
          </a:xfrm>
        </p:grpSpPr>
        <p:sp>
          <p:nvSpPr>
            <p:cNvPr id="219" name="Google Shape;219;p12"/>
            <p:cNvSpPr/>
            <p:nvPr/>
          </p:nvSpPr>
          <p:spPr>
            <a:xfrm>
              <a:off x="2890234" y="202321"/>
              <a:ext cx="4668690" cy="530942"/>
            </a:xfrm>
            <a:prstGeom prst="roundRect">
              <a:avLst>
                <a:gd name="adj" fmla="val 16667"/>
              </a:avLst>
            </a:prstGeom>
            <a:solidFill>
              <a:srgbClr val="E4B3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350">
                  <a:solidFill>
                    <a:srgbClr val="8E481A"/>
                  </a:solidFill>
                  <a:latin typeface="Arial"/>
                  <a:ea typeface="Arial"/>
                  <a:cs typeface="Arial"/>
                  <a:sym typeface="Arial"/>
                </a:rPr>
                <a:t>SIRET et n°TVA intracommunautaire</a:t>
              </a:r>
              <a:endParaRPr/>
            </a:p>
          </p:txBody>
        </p:sp>
        <p:sp>
          <p:nvSpPr>
            <p:cNvPr id="220" name="Google Shape;220;p12"/>
            <p:cNvSpPr/>
            <p:nvPr/>
          </p:nvSpPr>
          <p:spPr>
            <a:xfrm flipH="1">
              <a:off x="1517893" y="255340"/>
              <a:ext cx="1096148" cy="530941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8E481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162" y="699542"/>
            <a:ext cx="8627676" cy="407164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6" name="Google Shape;226;p13" descr="Flèche : incurvée dans le sens des aiguilles d’une montre avec un remplissage un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71600" y="365187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359999" y="627534"/>
            <a:ext cx="8424000" cy="37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body" idx="1"/>
          </p:nvPr>
        </p:nvSpPr>
        <p:spPr>
          <a:xfrm>
            <a:off x="359999" y="1059582"/>
            <a:ext cx="84240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/>
          </a:p>
        </p:txBody>
      </p:sp>
      <p:sp>
        <p:nvSpPr>
          <p:cNvPr id="233" name="Google Shape;233;p14"/>
          <p:cNvSpPr/>
          <p:nvPr/>
        </p:nvSpPr>
        <p:spPr>
          <a:xfrm>
            <a:off x="0" y="627534"/>
            <a:ext cx="2798064" cy="4515966"/>
          </a:xfrm>
          <a:prstGeom prst="rect">
            <a:avLst/>
          </a:prstGeom>
          <a:solidFill>
            <a:srgbClr val="4179B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4" name="Google Shape;234;p14"/>
          <p:cNvSpPr txBox="1"/>
          <p:nvPr/>
        </p:nvSpPr>
        <p:spPr>
          <a:xfrm>
            <a:off x="5985273" y="1685383"/>
            <a:ext cx="2625328" cy="91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Diversité des ressources</a:t>
            </a:r>
            <a:endParaRPr/>
          </a:p>
        </p:txBody>
      </p:sp>
      <p:sp>
        <p:nvSpPr>
          <p:cNvPr id="235" name="Google Shape;235;p14"/>
          <p:cNvSpPr txBox="1"/>
          <p:nvPr/>
        </p:nvSpPr>
        <p:spPr>
          <a:xfrm>
            <a:off x="5985273" y="2788639"/>
            <a:ext cx="2625328" cy="163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Progiciel, tableau de bord, processus et workflow, Introduction aux Workflows, Les processus de gestion…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28588" marR="0" lvl="0" indent="-1285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Char char="-"/>
            </a:pPr>
            <a:r>
              <a:rPr lang="fr-FR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Odoo version 8</a:t>
            </a:r>
            <a:endParaRPr/>
          </a:p>
          <a:p>
            <a:pPr marL="128588" marR="0" lvl="0" indent="-1285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Char char="-"/>
            </a:pPr>
            <a:r>
              <a:rPr lang="fr-FR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Supports techniques et pédagogiques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28588" marR="0" lvl="0" indent="-1285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Char char="-"/>
            </a:pPr>
            <a:r>
              <a:rPr lang="fr-FR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MAJ</a:t>
            </a:r>
            <a:endParaRPr/>
          </a:p>
          <a:p>
            <a:pPr marL="128588" marR="0" lvl="0" indent="-1285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Char char="-"/>
            </a:pPr>
            <a:r>
              <a:rPr lang="fr-FR" sz="900" u="sng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Lien vers les contextes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36" name="Google Shape;23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6778" y="739416"/>
            <a:ext cx="5812770" cy="3664669"/>
          </a:xfrm>
          <a:prstGeom prst="rect">
            <a:avLst/>
          </a:prstGeom>
          <a:noFill/>
          <a:ln>
            <a:noFill/>
          </a:ln>
          <a:effectLst>
            <a:outerShdw blurRad="279400" dist="50800" dir="5400000" algn="ctr" rotWithShape="0">
              <a:srgbClr val="000000">
                <a:alpha val="65882"/>
              </a:srgbClr>
            </a:outerShdw>
          </a:effectLst>
        </p:spPr>
      </p:pic>
      <p:sp>
        <p:nvSpPr>
          <p:cNvPr id="237" name="Google Shape;237;p14"/>
          <p:cNvSpPr txBox="1"/>
          <p:nvPr/>
        </p:nvSpPr>
        <p:spPr>
          <a:xfrm>
            <a:off x="6099557" y="780710"/>
            <a:ext cx="1357313" cy="31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>
                <a:solidFill>
                  <a:srgbClr val="4179B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#SPECIBIKE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>
                <a:solidFill>
                  <a:srgbClr val="4179B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(grossiste en vélos)</a:t>
            </a:r>
            <a:endParaRPr/>
          </a:p>
        </p:txBody>
      </p:sp>
      <p:pic>
        <p:nvPicPr>
          <p:cNvPr id="238" name="Google Shape;238;p14" descr="Une image contenant capture d’écran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 l="3383" r="3383"/>
          <a:stretch/>
        </p:blipFill>
        <p:spPr>
          <a:xfrm>
            <a:off x="-264319" y="835819"/>
            <a:ext cx="5693569" cy="3209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 descr="https://www.reseaucerta.org/sites/all/themes/biz/images/header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85273" y="-1"/>
            <a:ext cx="3158728" cy="391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 txBox="1">
            <a:spLocks noGrp="1"/>
          </p:cNvSpPr>
          <p:nvPr>
            <p:ph type="title"/>
          </p:nvPr>
        </p:nvSpPr>
        <p:spPr>
          <a:xfrm>
            <a:off x="359999" y="627534"/>
            <a:ext cx="8424000" cy="37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245" name="Google Shape;245;p15"/>
          <p:cNvSpPr txBox="1">
            <a:spLocks noGrp="1"/>
          </p:cNvSpPr>
          <p:nvPr>
            <p:ph type="body" idx="1"/>
          </p:nvPr>
        </p:nvSpPr>
        <p:spPr>
          <a:xfrm>
            <a:off x="359999" y="1059582"/>
            <a:ext cx="84240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/>
          </a:p>
        </p:txBody>
      </p:sp>
      <p:sp>
        <p:nvSpPr>
          <p:cNvPr id="246" name="Google Shape;246;p15"/>
          <p:cNvSpPr/>
          <p:nvPr/>
        </p:nvSpPr>
        <p:spPr>
          <a:xfrm>
            <a:off x="0" y="627534"/>
            <a:ext cx="2798064" cy="4515966"/>
          </a:xfrm>
          <a:prstGeom prst="rect">
            <a:avLst/>
          </a:prstGeom>
          <a:solidFill>
            <a:srgbClr val="4179B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7" name="Google Shape;247;p15"/>
          <p:cNvSpPr txBox="1"/>
          <p:nvPr/>
        </p:nvSpPr>
        <p:spPr>
          <a:xfrm>
            <a:off x="5985273" y="1685383"/>
            <a:ext cx="2625328" cy="91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Diversité des ressources</a:t>
            </a:r>
            <a:endParaRPr/>
          </a:p>
        </p:txBody>
      </p:sp>
      <p:sp>
        <p:nvSpPr>
          <p:cNvPr id="248" name="Google Shape;248;p15"/>
          <p:cNvSpPr txBox="1"/>
          <p:nvPr/>
        </p:nvSpPr>
        <p:spPr>
          <a:xfrm>
            <a:off x="5985273" y="2788639"/>
            <a:ext cx="2625328" cy="122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Gestion de achats, gestion de ventes, gestion des stocks, automatisation du réapprovisionnement, « Point de vente »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28588" marR="0" lvl="0" indent="-1285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Char char="-"/>
            </a:pPr>
            <a:r>
              <a:rPr lang="fr-FR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Odoo version 14</a:t>
            </a:r>
            <a:endParaRPr/>
          </a:p>
          <a:p>
            <a:pPr marL="128588" marR="0" lvl="0" indent="-1285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Char char="-"/>
            </a:pPr>
            <a:r>
              <a:rPr lang="fr-FR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Compatible e-comBox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49" name="Google Shape;24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6778" y="739416"/>
            <a:ext cx="5812770" cy="3664669"/>
          </a:xfrm>
          <a:prstGeom prst="rect">
            <a:avLst/>
          </a:prstGeom>
          <a:noFill/>
          <a:ln>
            <a:noFill/>
          </a:ln>
          <a:effectLst>
            <a:outerShdw blurRad="279400" dist="50800" dir="5400000" algn="ctr" rotWithShape="0">
              <a:srgbClr val="000000">
                <a:alpha val="65882"/>
              </a:srgbClr>
            </a:outerShdw>
          </a:effectLst>
        </p:spPr>
      </p:pic>
      <p:sp>
        <p:nvSpPr>
          <p:cNvPr id="250" name="Google Shape;250;p15"/>
          <p:cNvSpPr txBox="1"/>
          <p:nvPr/>
        </p:nvSpPr>
        <p:spPr>
          <a:xfrm>
            <a:off x="5985273" y="827261"/>
            <a:ext cx="2092594" cy="31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>
                <a:solidFill>
                  <a:srgbClr val="4179B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#Primeur &amp; Cie</a:t>
            </a:r>
            <a:endParaRPr sz="900">
              <a:solidFill>
                <a:srgbClr val="4179B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>
                <a:solidFill>
                  <a:srgbClr val="4179B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(grossiste en fruits et légumes)</a:t>
            </a:r>
            <a:endParaRPr/>
          </a:p>
        </p:txBody>
      </p:sp>
      <p:pic>
        <p:nvPicPr>
          <p:cNvPr id="251" name="Google Shape;251;p15"/>
          <p:cNvPicPr preferRelativeResize="0"/>
          <p:nvPr/>
        </p:nvPicPr>
        <p:blipFill rotWithShape="1">
          <a:blip r:embed="rId4">
            <a:alphaModFix/>
          </a:blip>
          <a:srcRect l="430" r="430"/>
          <a:stretch/>
        </p:blipFill>
        <p:spPr>
          <a:xfrm>
            <a:off x="-264319" y="835819"/>
            <a:ext cx="5693569" cy="3209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5" descr="https://www.reseaucerta.org/sites/all/themes/biz/images/header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5273" y="-1"/>
            <a:ext cx="3158728" cy="391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"/>
          <p:cNvSpPr/>
          <p:nvPr/>
        </p:nvSpPr>
        <p:spPr>
          <a:xfrm>
            <a:off x="0" y="627534"/>
            <a:ext cx="2798064" cy="4515966"/>
          </a:xfrm>
          <a:prstGeom prst="rect">
            <a:avLst/>
          </a:prstGeom>
          <a:solidFill>
            <a:srgbClr val="4179B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9" name="Google Shape;259;p16"/>
          <p:cNvSpPr txBox="1"/>
          <p:nvPr/>
        </p:nvSpPr>
        <p:spPr>
          <a:xfrm>
            <a:off x="5985273" y="1685383"/>
            <a:ext cx="3044428" cy="91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Diversité des ressources</a:t>
            </a:r>
            <a:endParaRPr/>
          </a:p>
        </p:txBody>
      </p:sp>
      <p:sp>
        <p:nvSpPr>
          <p:cNvPr id="260" name="Google Shape;260;p16"/>
          <p:cNvSpPr txBox="1"/>
          <p:nvPr/>
        </p:nvSpPr>
        <p:spPr>
          <a:xfrm>
            <a:off x="5985273" y="2788639"/>
            <a:ext cx="2625328" cy="142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 contexte global balayant des processus variés.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28588" marR="0" lvl="0" indent="-1285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Char char="-"/>
            </a:pPr>
            <a:r>
              <a:rPr lang="fr-FR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Odoo version 13</a:t>
            </a:r>
            <a:endParaRPr/>
          </a:p>
          <a:p>
            <a:pPr marL="128588" marR="0" lvl="0" indent="-1285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Char char="-"/>
            </a:pPr>
            <a:r>
              <a:rPr lang="fr-FR" sz="900" u="sng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Découverte du contexte dans le module 8 du parcours M@gistere “Systèmes d’information et outils numériques”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28588" marR="0" lvl="0" indent="-1285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Char char="-"/>
            </a:pPr>
            <a:r>
              <a:rPr lang="fr-FR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Base compatible e-comBox à venir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61" name="Google Shape;2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6778" y="739416"/>
            <a:ext cx="5812770" cy="3664669"/>
          </a:xfrm>
          <a:prstGeom prst="rect">
            <a:avLst/>
          </a:prstGeom>
          <a:noFill/>
          <a:ln>
            <a:noFill/>
          </a:ln>
          <a:effectLst>
            <a:outerShdw blurRad="279400" dist="50800" dir="5400000" algn="ctr" rotWithShape="0">
              <a:srgbClr val="000000">
                <a:alpha val="65882"/>
              </a:srgbClr>
            </a:outerShdw>
          </a:effectLst>
        </p:spPr>
      </p:pic>
      <p:sp>
        <p:nvSpPr>
          <p:cNvPr id="262" name="Google Shape;262;p16"/>
          <p:cNvSpPr txBox="1"/>
          <p:nvPr/>
        </p:nvSpPr>
        <p:spPr>
          <a:xfrm>
            <a:off x="6007721" y="835819"/>
            <a:ext cx="1863662" cy="31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>
                <a:solidFill>
                  <a:srgbClr val="4179B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#ADA – Les Ailes de l’Alsace (école de pilotage)</a:t>
            </a:r>
            <a:endParaRPr/>
          </a:p>
        </p:txBody>
      </p:sp>
      <p:pic>
        <p:nvPicPr>
          <p:cNvPr id="263" name="Google Shape;263;p16" descr="Une image contenant capture d’écran&#10;&#10;Description générée automatiquemen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t="5774" b="5773"/>
          <a:stretch/>
        </p:blipFill>
        <p:spPr>
          <a:xfrm>
            <a:off x="-264319" y="835819"/>
            <a:ext cx="5693569" cy="32093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64" name="Google Shape;264;p16" descr="https://www.reseaucerta.org/sites/all/themes/biz/images/header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85273" y="-1"/>
            <a:ext cx="3158728" cy="391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7"/>
          <p:cNvPicPr preferRelativeResize="0"/>
          <p:nvPr/>
        </p:nvPicPr>
        <p:blipFill rotWithShape="1">
          <a:blip r:embed="rId3">
            <a:alphaModFix/>
          </a:blip>
          <a:srcRect b="17800"/>
          <a:stretch/>
        </p:blipFill>
        <p:spPr>
          <a:xfrm>
            <a:off x="2483768" y="51470"/>
            <a:ext cx="4608512" cy="473127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0" name="Google Shape;270;p17" descr="Flèche : incurvée dans le sens des aiguilles d’une montre avec un remplissage un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114800" y="195990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7" descr="Flèche : incurvée dans le sens des aiguilles d’une montre avec un remplissage un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114800" y="2914125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8" descr="Le n ° 1 de l'eCommerce open source | Odo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771550"/>
            <a:ext cx="2962275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8" descr="Le Business Game Scale-Up!">
            <a:hlinkClick r:id="rId3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512" y="1995686"/>
            <a:ext cx="3399341" cy="249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48649" y="558805"/>
            <a:ext cx="2617811" cy="407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46677" y="563379"/>
            <a:ext cx="2617811" cy="4085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9"/>
          <p:cNvSpPr txBox="1">
            <a:spLocks noGrp="1"/>
          </p:cNvSpPr>
          <p:nvPr>
            <p:ph type="title"/>
          </p:nvPr>
        </p:nvSpPr>
        <p:spPr>
          <a:xfrm>
            <a:off x="359999" y="871779"/>
            <a:ext cx="8424000" cy="37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fr-FR"/>
              <a:t>Des usages différents</a:t>
            </a:r>
            <a:endParaRPr/>
          </a:p>
        </p:txBody>
      </p:sp>
      <p:sp>
        <p:nvSpPr>
          <p:cNvPr id="285" name="Google Shape;285;p19"/>
          <p:cNvSpPr txBox="1">
            <a:spLocks noGrp="1"/>
          </p:cNvSpPr>
          <p:nvPr>
            <p:ph type="body" idx="1"/>
          </p:nvPr>
        </p:nvSpPr>
        <p:spPr>
          <a:xfrm>
            <a:off x="359999" y="1059582"/>
            <a:ext cx="84240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/>
          </a:p>
          <a:p>
            <a:pPr marL="622300" lvl="0" indent="-177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fr-FR"/>
              <a:t>Odoo version communautaire ou entreprise</a:t>
            </a:r>
            <a:endParaRPr/>
          </a:p>
          <a:p>
            <a:pPr marL="622300" lvl="0" indent="-177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fr-FR"/>
              <a:t>EBP</a:t>
            </a:r>
            <a:endParaRPr/>
          </a:p>
          <a:p>
            <a:pPr marL="622300" lvl="0" indent="-177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fr-FR"/>
              <a:t>CEGID</a:t>
            </a:r>
            <a:endParaRPr/>
          </a:p>
          <a:p>
            <a:pPr marL="622300" lvl="0" indent="-177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fr-FR"/>
              <a:t>Idyllis</a:t>
            </a:r>
            <a:endParaRPr/>
          </a:p>
        </p:txBody>
      </p:sp>
      <p:sp>
        <p:nvSpPr>
          <p:cNvPr id="286" name="Google Shape;286;p19"/>
          <p:cNvSpPr/>
          <p:nvPr/>
        </p:nvSpPr>
        <p:spPr>
          <a:xfrm>
            <a:off x="2483767" y="2587670"/>
            <a:ext cx="2088232" cy="64807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11148"/>
              </a:gs>
              <a:gs pos="80000">
                <a:srgbClr val="16165F"/>
              </a:gs>
              <a:gs pos="100000">
                <a:srgbClr val="16166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 invariants indispensables</a:t>
            </a:r>
            <a:endParaRPr/>
          </a:p>
        </p:txBody>
      </p:sp>
      <p:sp>
        <p:nvSpPr>
          <p:cNvPr id="287" name="Google Shape;287;p19"/>
          <p:cNvSpPr/>
          <p:nvPr/>
        </p:nvSpPr>
        <p:spPr>
          <a:xfrm>
            <a:off x="5220072" y="2587670"/>
            <a:ext cx="2088232" cy="64807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11148"/>
              </a:gs>
              <a:gs pos="80000">
                <a:srgbClr val="16165F"/>
              </a:gs>
              <a:gs pos="100000">
                <a:srgbClr val="16166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 spécificités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"/>
          <p:cNvPicPr preferRelativeResize="0"/>
          <p:nvPr/>
        </p:nvPicPr>
        <p:blipFill rotWithShape="1">
          <a:blip r:embed="rId3">
            <a:alphaModFix/>
          </a:blip>
          <a:srcRect l="17069"/>
          <a:stretch/>
        </p:blipFill>
        <p:spPr>
          <a:xfrm>
            <a:off x="1054143" y="4448909"/>
            <a:ext cx="4209643" cy="69978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1889935" y="218640"/>
            <a:ext cx="6570497" cy="37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fr-FR"/>
              <a:t>Les centres nationaux de ressources</a:t>
            </a:r>
            <a:endParaRPr/>
          </a:p>
        </p:txBody>
      </p:sp>
      <p:sp>
        <p:nvSpPr>
          <p:cNvPr id="62" name="Google Shape;62;p2"/>
          <p:cNvSpPr txBox="1"/>
          <p:nvPr/>
        </p:nvSpPr>
        <p:spPr>
          <a:xfrm>
            <a:off x="364367" y="1003140"/>
            <a:ext cx="327589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12330"/>
          <a:stretch/>
        </p:blipFill>
        <p:spPr>
          <a:xfrm>
            <a:off x="4932040" y="764100"/>
            <a:ext cx="3378687" cy="35097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9592" y="766185"/>
            <a:ext cx="2731037" cy="35076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65" name="Google Shape;65;p2"/>
          <p:cNvSpPr>
            <a:spLocks noGrp="1"/>
          </p:cNvSpPr>
          <p:nvPr>
            <p:ph type="body" idx="1"/>
          </p:nvPr>
        </p:nvSpPr>
        <p:spPr>
          <a:xfrm>
            <a:off x="5633970" y="1078820"/>
            <a:ext cx="1974825" cy="416482"/>
          </a:xfrm>
          <a:prstGeom prst="roundRect">
            <a:avLst>
              <a:gd name="adj" fmla="val 16667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</a:pPr>
            <a:r>
              <a:rPr lang="fr-FR" sz="1100"/>
              <a:t>Enseignement professionnel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</a:pPr>
            <a:r>
              <a:rPr lang="fr-FR" sz="1100"/>
              <a:t>en économie &amp; gestion</a:t>
            </a:r>
            <a:endParaRPr/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587974"/>
            <a:ext cx="1054143" cy="421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0"/>
          <p:cNvPicPr preferRelativeResize="0"/>
          <p:nvPr/>
        </p:nvPicPr>
        <p:blipFill rotWithShape="1">
          <a:blip r:embed="rId3">
            <a:alphaModFix/>
          </a:blip>
          <a:srcRect l="10753" r="10390"/>
          <a:stretch/>
        </p:blipFill>
        <p:spPr>
          <a:xfrm>
            <a:off x="179512" y="1105855"/>
            <a:ext cx="3168352" cy="293179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3" name="Google Shape;2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9952" y="123478"/>
            <a:ext cx="4563083" cy="289111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4" name="Google Shape;29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7784" y="1707654"/>
            <a:ext cx="4563084" cy="324789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5" name="Google Shape;295;p20" descr="Flèche vers la droite avec un remplissage un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357370">
            <a:off x="1832370" y="3580445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7875" b="7876"/>
          <a:stretch/>
        </p:blipFill>
        <p:spPr>
          <a:xfrm>
            <a:off x="-162603" y="1042441"/>
            <a:ext cx="3378687" cy="35097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01" name="Google Shape;301;p21"/>
          <p:cNvSpPr txBox="1">
            <a:spLocks noGrp="1"/>
          </p:cNvSpPr>
          <p:nvPr>
            <p:ph type="title"/>
          </p:nvPr>
        </p:nvSpPr>
        <p:spPr>
          <a:xfrm>
            <a:off x="1889935" y="218640"/>
            <a:ext cx="6642505" cy="37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fr-FR"/>
              <a:t>Les centres nationaux de ressources</a:t>
            </a:r>
            <a:endParaRPr/>
          </a:p>
        </p:txBody>
      </p:sp>
      <p:sp>
        <p:nvSpPr>
          <p:cNvPr id="302" name="Google Shape;302;p21"/>
          <p:cNvSpPr txBox="1"/>
          <p:nvPr/>
        </p:nvSpPr>
        <p:spPr>
          <a:xfrm>
            <a:off x="364367" y="1003140"/>
            <a:ext cx="327589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endParaRPr sz="160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21">
            <a:hlinkClick r:id="rId3"/>
          </p:cNvPr>
          <p:cNvPicPr preferRelativeResize="0"/>
          <p:nvPr/>
        </p:nvPicPr>
        <p:blipFill rotWithShape="1">
          <a:blip r:embed="rId5">
            <a:alphaModFix/>
          </a:blip>
          <a:srcRect b="12330"/>
          <a:stretch/>
        </p:blipFill>
        <p:spPr>
          <a:xfrm>
            <a:off x="5419657" y="1042441"/>
            <a:ext cx="3378687" cy="35097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04" name="Google Shape;304;p21"/>
          <p:cNvSpPr/>
          <p:nvPr/>
        </p:nvSpPr>
        <p:spPr>
          <a:xfrm>
            <a:off x="2987824" y="1804565"/>
            <a:ext cx="2304256" cy="64807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11148"/>
              </a:gs>
              <a:gs pos="80000">
                <a:srgbClr val="16165F"/>
              </a:gs>
              <a:gs pos="100000">
                <a:srgbClr val="16166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 ressources complémentaires</a:t>
            </a:r>
            <a:endParaRPr/>
          </a:p>
        </p:txBody>
      </p:sp>
      <p:sp>
        <p:nvSpPr>
          <p:cNvPr id="305" name="Google Shape;305;p21"/>
          <p:cNvSpPr/>
          <p:nvPr/>
        </p:nvSpPr>
        <p:spPr>
          <a:xfrm>
            <a:off x="2957917" y="2770864"/>
            <a:ext cx="2304256" cy="64807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11148"/>
              </a:gs>
              <a:gs pos="80000">
                <a:srgbClr val="16165F"/>
              </a:gs>
              <a:gs pos="100000">
                <a:srgbClr val="16166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 ressources spécifiques</a:t>
            </a:r>
            <a:endParaRPr/>
          </a:p>
        </p:txBody>
      </p:sp>
      <p:sp>
        <p:nvSpPr>
          <p:cNvPr id="306" name="Google Shape;306;p21"/>
          <p:cNvSpPr/>
          <p:nvPr/>
        </p:nvSpPr>
        <p:spPr>
          <a:xfrm>
            <a:off x="6594771" y="1779979"/>
            <a:ext cx="2050769" cy="451142"/>
          </a:xfrm>
          <a:prstGeom prst="roundRect">
            <a:avLst>
              <a:gd name="adj" fmla="val 16667"/>
            </a:avLst>
          </a:prstGeom>
          <a:solidFill>
            <a:srgbClr val="397AC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Tutoriels &amp; Aides</a:t>
            </a:r>
            <a:endParaRPr/>
          </a:p>
        </p:txBody>
      </p:sp>
      <p:sp>
        <p:nvSpPr>
          <p:cNvPr id="307" name="Google Shape;307;p21"/>
          <p:cNvSpPr/>
          <p:nvPr/>
        </p:nvSpPr>
        <p:spPr>
          <a:xfrm>
            <a:off x="364367" y="2227066"/>
            <a:ext cx="2050769" cy="451142"/>
          </a:xfrm>
          <a:prstGeom prst="roundRect">
            <a:avLst>
              <a:gd name="adj" fmla="val 16667"/>
            </a:avLst>
          </a:prstGeom>
          <a:solidFill>
            <a:srgbClr val="397AC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Utilisation en classe</a:t>
            </a:r>
            <a:endParaRPr/>
          </a:p>
        </p:txBody>
      </p:sp>
      <p:cxnSp>
        <p:nvCxnSpPr>
          <p:cNvPr id="308" name="Google Shape;308;p21"/>
          <p:cNvCxnSpPr/>
          <p:nvPr/>
        </p:nvCxnSpPr>
        <p:spPr>
          <a:xfrm flipH="1">
            <a:off x="6239732" y="2321016"/>
            <a:ext cx="355039" cy="289093"/>
          </a:xfrm>
          <a:prstGeom prst="straightConnector1">
            <a:avLst/>
          </a:prstGeom>
          <a:noFill/>
          <a:ln w="57150" cap="flat" cmpd="sng">
            <a:solidFill>
              <a:srgbClr val="233D9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9" name="Google Shape;309;p21"/>
          <p:cNvCxnSpPr/>
          <p:nvPr/>
        </p:nvCxnSpPr>
        <p:spPr>
          <a:xfrm>
            <a:off x="1397657" y="2725925"/>
            <a:ext cx="1" cy="328946"/>
          </a:xfrm>
          <a:prstGeom prst="straightConnector1">
            <a:avLst/>
          </a:prstGeom>
          <a:noFill/>
          <a:ln w="57150" cap="flat" cmpd="sng">
            <a:solidFill>
              <a:srgbClr val="233D9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0" name="Google Shape;310;p21"/>
          <p:cNvSpPr txBox="1">
            <a:spLocks noGrp="1"/>
          </p:cNvSpPr>
          <p:nvPr>
            <p:ph type="body" idx="1"/>
          </p:nvPr>
        </p:nvSpPr>
        <p:spPr>
          <a:xfrm>
            <a:off x="359999" y="1059582"/>
            <a:ext cx="84240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"/>
          <p:cNvSpPr txBox="1">
            <a:spLocks noGrp="1"/>
          </p:cNvSpPr>
          <p:nvPr>
            <p:ph type="body" idx="1"/>
          </p:nvPr>
        </p:nvSpPr>
        <p:spPr>
          <a:xfrm>
            <a:off x="359999" y="1851670"/>
            <a:ext cx="4212001" cy="280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fr-FR"/>
              <a:t>Fabienne Mauri : contact@cerpeg.fr</a:t>
            </a:r>
            <a:endParaRPr/>
          </a:p>
        </p:txBody>
      </p:sp>
      <p:sp>
        <p:nvSpPr>
          <p:cNvPr id="316" name="Google Shape;316;p22"/>
          <p:cNvSpPr txBox="1"/>
          <p:nvPr/>
        </p:nvSpPr>
        <p:spPr>
          <a:xfrm>
            <a:off x="2051720" y="2571750"/>
            <a:ext cx="4212001" cy="27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fr-FR" sz="16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sebastien.henriot@reseaucerta.org</a:t>
            </a:r>
            <a:endParaRPr/>
          </a:p>
        </p:txBody>
      </p:sp>
      <p:sp>
        <p:nvSpPr>
          <p:cNvPr id="317" name="Google Shape;317;p22"/>
          <p:cNvSpPr txBox="1"/>
          <p:nvPr/>
        </p:nvSpPr>
        <p:spPr>
          <a:xfrm>
            <a:off x="360000" y="1146350"/>
            <a:ext cx="8424000" cy="37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fr-FR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Nous contacter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539551" y="915566"/>
            <a:ext cx="8244447" cy="37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fr-FR"/>
              <a:t>Présentation</a:t>
            </a:r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body" idx="1"/>
          </p:nvPr>
        </p:nvSpPr>
        <p:spPr>
          <a:xfrm>
            <a:off x="755575" y="1563638"/>
            <a:ext cx="8028423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fr-FR"/>
              <a:t>Des référentiels respectifs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fr-FR"/>
              <a:t>Des approches pédagogiques différentes</a:t>
            </a:r>
            <a:endParaRPr/>
          </a:p>
        </p:txBody>
      </p:sp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0232" y="2893698"/>
            <a:ext cx="2016224" cy="177427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"/>
          <p:cNvSpPr/>
          <p:nvPr/>
        </p:nvSpPr>
        <p:spPr>
          <a:xfrm>
            <a:off x="2123728" y="2300026"/>
            <a:ext cx="1728192" cy="64807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11148"/>
              </a:gs>
              <a:gs pos="80000">
                <a:srgbClr val="16165F"/>
              </a:gs>
              <a:gs pos="100000">
                <a:srgbClr val="16166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Voie technologique</a:t>
            </a: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4427984" y="2277344"/>
            <a:ext cx="1944216" cy="64807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11148"/>
              </a:gs>
              <a:gs pos="80000">
                <a:srgbClr val="16165F"/>
              </a:gs>
              <a:gs pos="100000">
                <a:srgbClr val="16166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Voie professionnelle</a:t>
            </a:r>
            <a:endParaRPr/>
          </a:p>
        </p:txBody>
      </p:sp>
      <p:sp>
        <p:nvSpPr>
          <p:cNvPr id="77" name="Google Shape;77;p3"/>
          <p:cNvSpPr txBox="1"/>
          <p:nvPr/>
        </p:nvSpPr>
        <p:spPr>
          <a:xfrm>
            <a:off x="755575" y="3400693"/>
            <a:ext cx="8028423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fr-FR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 la professionnalisation à la professionnalité</a:t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3537259" y="3875970"/>
            <a:ext cx="2465054" cy="64807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11148"/>
              </a:gs>
              <a:gs pos="80000">
                <a:srgbClr val="16165F"/>
              </a:gs>
              <a:gs pos="100000">
                <a:srgbClr val="16166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 PGI pour des usages différents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title"/>
          </p:nvPr>
        </p:nvSpPr>
        <p:spPr>
          <a:xfrm>
            <a:off x="539551" y="915566"/>
            <a:ext cx="8244447" cy="37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fr-FR"/>
              <a:t>Présentation</a:t>
            </a:r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body" idx="1"/>
          </p:nvPr>
        </p:nvSpPr>
        <p:spPr>
          <a:xfrm>
            <a:off x="557788" y="1491868"/>
            <a:ext cx="8028423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fr-FR"/>
              <a:t>Le PGI, un véritable « couteau suisse »</a:t>
            </a:r>
            <a:endParaRPr/>
          </a:p>
          <a:p>
            <a:pPr marL="285750" lvl="0" indent="-184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endParaRPr/>
          </a:p>
        </p:txBody>
      </p:sp>
      <p:pic>
        <p:nvPicPr>
          <p:cNvPr id="86" name="Google Shape;8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3556" y="3285758"/>
            <a:ext cx="2016224" cy="17742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4"/>
          <p:cNvGrpSpPr/>
          <p:nvPr/>
        </p:nvGrpSpPr>
        <p:grpSpPr>
          <a:xfrm>
            <a:off x="511568" y="1932788"/>
            <a:ext cx="6907729" cy="1998665"/>
            <a:chOff x="504471" y="1941276"/>
            <a:chExt cx="6907729" cy="1998665"/>
          </a:xfrm>
        </p:grpSpPr>
        <p:sp>
          <p:nvSpPr>
            <p:cNvPr id="88" name="Google Shape;88;p4"/>
            <p:cNvSpPr/>
            <p:nvPr/>
          </p:nvSpPr>
          <p:spPr>
            <a:xfrm>
              <a:off x="3549994" y="2045373"/>
              <a:ext cx="1008113" cy="426021"/>
            </a:xfrm>
            <a:prstGeom prst="roundRect">
              <a:avLst>
                <a:gd name="adj" fmla="val 16667"/>
              </a:avLst>
            </a:prstGeom>
            <a:solidFill>
              <a:srgbClr val="8F45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Agenda</a:t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3688308" y="2689897"/>
              <a:ext cx="1272875" cy="487274"/>
            </a:xfrm>
            <a:prstGeom prst="roundRect">
              <a:avLst>
                <a:gd name="adj" fmla="val 16667"/>
              </a:avLst>
            </a:prstGeom>
            <a:solidFill>
              <a:srgbClr val="A568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Gestion de projets</a:t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398399" y="2664557"/>
              <a:ext cx="1377861" cy="494678"/>
            </a:xfrm>
            <a:prstGeom prst="roundRect">
              <a:avLst>
                <a:gd name="adj" fmla="val 16667"/>
              </a:avLst>
            </a:prstGeom>
            <a:solidFill>
              <a:srgbClr val="A568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Organisation des tâches</a:t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4280576" y="3312766"/>
              <a:ext cx="1934263" cy="627175"/>
            </a:xfrm>
            <a:prstGeom prst="roundRect">
              <a:avLst>
                <a:gd name="adj" fmla="val 16667"/>
              </a:avLst>
            </a:prstGeom>
            <a:solidFill>
              <a:srgbClr val="A568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Outils de communication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(messagerie, tchat, ..)</a:t>
              </a: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04471" y="1941276"/>
              <a:ext cx="1008113" cy="426021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Achats</a:t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750073" y="2467645"/>
              <a:ext cx="1008113" cy="426021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Ventes</a:t>
              </a: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119817" y="2076955"/>
              <a:ext cx="1122100" cy="426021"/>
            </a:xfrm>
            <a:prstGeom prst="roundRect">
              <a:avLst>
                <a:gd name="adj" fmla="val 16667"/>
              </a:avLst>
            </a:prstGeom>
            <a:solidFill>
              <a:srgbClr val="8F45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Site Web</a:t>
              </a: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2129138" y="2783690"/>
              <a:ext cx="1253558" cy="426021"/>
            </a:xfrm>
            <a:prstGeom prst="roundRect">
              <a:avLst>
                <a:gd name="adj" fmla="val 16667"/>
              </a:avLst>
            </a:prstGeom>
            <a:solidFill>
              <a:srgbClr val="8F45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E-commerce</a:t>
              </a: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4837349" y="2045373"/>
              <a:ext cx="1122100" cy="426021"/>
            </a:xfrm>
            <a:prstGeom prst="roundRect">
              <a:avLst>
                <a:gd name="adj" fmla="val 16667"/>
              </a:avLst>
            </a:prstGeom>
            <a:solidFill>
              <a:srgbClr val="A568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Sondage</a:t>
              </a: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6280747" y="2044418"/>
              <a:ext cx="1131453" cy="426021"/>
            </a:xfrm>
            <a:prstGeom prst="roundRect">
              <a:avLst>
                <a:gd name="adj" fmla="val 16667"/>
              </a:avLst>
            </a:prstGeom>
            <a:solidFill>
              <a:srgbClr val="A568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Évènement</a:t>
              </a: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1265041" y="3536546"/>
              <a:ext cx="864097" cy="370734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GED</a:t>
              </a:r>
              <a:endParaRPr/>
            </a:p>
          </p:txBody>
        </p:sp>
      </p:grpSp>
      <p:cxnSp>
        <p:nvCxnSpPr>
          <p:cNvPr id="99" name="Google Shape;99;p4"/>
          <p:cNvCxnSpPr/>
          <p:nvPr/>
        </p:nvCxnSpPr>
        <p:spPr>
          <a:xfrm flipH="1">
            <a:off x="1936141" y="1855659"/>
            <a:ext cx="9322" cy="1938858"/>
          </a:xfrm>
          <a:prstGeom prst="straightConnector1">
            <a:avLst/>
          </a:prstGeom>
          <a:noFill/>
          <a:ln w="9525" cap="flat" cmpd="sng">
            <a:solidFill>
              <a:srgbClr val="00574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00" name="Google Shape;100;p4"/>
          <p:cNvCxnSpPr/>
          <p:nvPr/>
        </p:nvCxnSpPr>
        <p:spPr>
          <a:xfrm>
            <a:off x="3419872" y="1838872"/>
            <a:ext cx="0" cy="2304018"/>
          </a:xfrm>
          <a:prstGeom prst="straightConnector1">
            <a:avLst/>
          </a:prstGeom>
          <a:noFill/>
          <a:ln w="9525" cap="flat" cmpd="sng">
            <a:solidFill>
              <a:srgbClr val="00574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1" name="Google Shape;101;p4"/>
          <p:cNvSpPr txBox="1"/>
          <p:nvPr/>
        </p:nvSpPr>
        <p:spPr>
          <a:xfrm>
            <a:off x="941738" y="4075885"/>
            <a:ext cx="133722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Outils métier</a:t>
            </a:r>
            <a:endParaRPr/>
          </a:p>
        </p:txBody>
      </p:sp>
      <p:sp>
        <p:nvSpPr>
          <p:cNvPr id="102" name="Google Shape;102;p4"/>
          <p:cNvSpPr txBox="1"/>
          <p:nvPr/>
        </p:nvSpPr>
        <p:spPr>
          <a:xfrm>
            <a:off x="3788642" y="4104955"/>
            <a:ext cx="283122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Outils collaboratifs et support</a:t>
            </a: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08905" y="2977932"/>
            <a:ext cx="1008113" cy="42602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7569" y="2288122"/>
            <a:ext cx="6965972" cy="2855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5"/>
          <p:cNvGrpSpPr/>
          <p:nvPr/>
        </p:nvGrpSpPr>
        <p:grpSpPr>
          <a:xfrm>
            <a:off x="458005" y="56851"/>
            <a:ext cx="1146611" cy="3471074"/>
            <a:chOff x="458005" y="110201"/>
            <a:chExt cx="1146611" cy="3417724"/>
          </a:xfrm>
        </p:grpSpPr>
        <p:pic>
          <p:nvPicPr>
            <p:cNvPr id="111" name="Google Shape;111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8005" y="2802292"/>
              <a:ext cx="1146611" cy="725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5"/>
            <p:cNvPicPr preferRelativeResize="0"/>
            <p:nvPr/>
          </p:nvPicPr>
          <p:blipFill rotWithShape="1">
            <a:blip r:embed="rId5">
              <a:alphaModFix/>
            </a:blip>
            <a:srcRect r="3358"/>
            <a:stretch/>
          </p:blipFill>
          <p:spPr>
            <a:xfrm>
              <a:off x="463989" y="110201"/>
              <a:ext cx="1132321" cy="27320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" name="Google Shape;113;p5"/>
          <p:cNvGrpSpPr/>
          <p:nvPr/>
        </p:nvGrpSpPr>
        <p:grpSpPr>
          <a:xfrm>
            <a:off x="1987490" y="1923678"/>
            <a:ext cx="6789312" cy="1044068"/>
            <a:chOff x="2649986" y="2564903"/>
            <a:chExt cx="9052415" cy="1392091"/>
          </a:xfrm>
        </p:grpSpPr>
        <p:sp>
          <p:nvSpPr>
            <p:cNvPr id="114" name="Google Shape;114;p5"/>
            <p:cNvSpPr/>
            <p:nvPr/>
          </p:nvSpPr>
          <p:spPr>
            <a:xfrm>
              <a:off x="2649986" y="2564903"/>
              <a:ext cx="3446013" cy="50043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3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Suivi des publications</a:t>
              </a:r>
              <a:endParaRPr/>
            </a:p>
          </p:txBody>
        </p:sp>
        <p:grpSp>
          <p:nvGrpSpPr>
            <p:cNvPr id="115" name="Google Shape;115;p5"/>
            <p:cNvGrpSpPr/>
            <p:nvPr/>
          </p:nvGrpSpPr>
          <p:grpSpPr>
            <a:xfrm>
              <a:off x="9287006" y="3229349"/>
              <a:ext cx="2415396" cy="727645"/>
              <a:chOff x="7496355" y="3502325"/>
              <a:chExt cx="2415396" cy="727645"/>
            </a:xfrm>
          </p:grpSpPr>
          <p:cxnSp>
            <p:nvCxnSpPr>
              <p:cNvPr id="116" name="Google Shape;116;p5"/>
              <p:cNvCxnSpPr/>
              <p:nvPr/>
            </p:nvCxnSpPr>
            <p:spPr>
              <a:xfrm flipH="1">
                <a:off x="7496355" y="3890513"/>
                <a:ext cx="526211" cy="339457"/>
              </a:xfrm>
              <a:prstGeom prst="straightConnector1">
                <a:avLst/>
              </a:prstGeom>
              <a:noFill/>
              <a:ln w="38100" cap="flat" cmpd="sng">
                <a:solidFill>
                  <a:srgbClr val="181843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117" name="Google Shape;117;p5"/>
              <p:cNvSpPr/>
              <p:nvPr/>
            </p:nvSpPr>
            <p:spPr>
              <a:xfrm>
                <a:off x="7901795" y="3502325"/>
                <a:ext cx="2009955" cy="656719"/>
              </a:xfrm>
              <a:prstGeom prst="roundRect">
                <a:avLst>
                  <a:gd name="adj" fmla="val 16667"/>
                </a:avLst>
              </a:prstGeom>
              <a:solidFill>
                <a:srgbClr val="1818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35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Lien vers la ressource</a:t>
                </a:r>
                <a:endParaRPr/>
              </a:p>
            </p:txBody>
          </p:sp>
        </p:grpSp>
      </p:grpSp>
      <p:pic>
        <p:nvPicPr>
          <p:cNvPr id="118" name="Google Shape;118;p5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50297" y="414311"/>
            <a:ext cx="3021154" cy="123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2295" y="3575326"/>
            <a:ext cx="1154530" cy="91447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/>
          <p:nvPr/>
        </p:nvSpPr>
        <p:spPr>
          <a:xfrm>
            <a:off x="458251" y="3448775"/>
            <a:ext cx="3012776" cy="239383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Documentation &amp; logiciels utiles</a:t>
            </a:r>
            <a:endParaRPr/>
          </a:p>
        </p:txBody>
      </p:sp>
      <p:pic>
        <p:nvPicPr>
          <p:cNvPr id="121" name="Google Shape;121;p5"/>
          <p:cNvPicPr preferRelativeResize="0"/>
          <p:nvPr/>
        </p:nvPicPr>
        <p:blipFill rotWithShape="1">
          <a:blip r:embed="rId9">
            <a:alphaModFix/>
          </a:blip>
          <a:srcRect r="5165"/>
          <a:stretch/>
        </p:blipFill>
        <p:spPr>
          <a:xfrm>
            <a:off x="452885" y="4555108"/>
            <a:ext cx="1154530" cy="53154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/>
          <p:nvPr/>
        </p:nvSpPr>
        <p:spPr>
          <a:xfrm>
            <a:off x="452885" y="4489805"/>
            <a:ext cx="3012776" cy="239384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PGI Odoo – bases de données </a:t>
            </a:r>
            <a:endParaRPr/>
          </a:p>
        </p:txBody>
      </p:sp>
      <p:sp>
        <p:nvSpPr>
          <p:cNvPr id="123" name="Google Shape;123;p5"/>
          <p:cNvSpPr/>
          <p:nvPr/>
        </p:nvSpPr>
        <p:spPr>
          <a:xfrm>
            <a:off x="449756" y="1096960"/>
            <a:ext cx="2754092" cy="298301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Tutoriels en wiki et en vidéo</a:t>
            </a:r>
            <a:endParaRPr/>
          </a:p>
        </p:txBody>
      </p:sp>
      <p:grpSp>
        <p:nvGrpSpPr>
          <p:cNvPr id="124" name="Google Shape;124;p5"/>
          <p:cNvGrpSpPr/>
          <p:nvPr/>
        </p:nvGrpSpPr>
        <p:grpSpPr>
          <a:xfrm>
            <a:off x="6372200" y="438628"/>
            <a:ext cx="2246363" cy="434183"/>
            <a:chOff x="2585331" y="116981"/>
            <a:chExt cx="2995151" cy="578911"/>
          </a:xfrm>
        </p:grpSpPr>
        <p:sp>
          <p:nvSpPr>
            <p:cNvPr id="125" name="Google Shape;125;p5"/>
            <p:cNvSpPr txBox="1"/>
            <p:nvPr/>
          </p:nvSpPr>
          <p:spPr>
            <a:xfrm>
              <a:off x="2585331" y="183084"/>
              <a:ext cx="225967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35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www.cerpeg.fr/appli</a:t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6" name="Google Shape;126;p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922373" y="116981"/>
              <a:ext cx="658109" cy="5789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3973" y="181356"/>
            <a:ext cx="3944738" cy="4787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7094" y="181356"/>
            <a:ext cx="1978473" cy="8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665" y="677783"/>
            <a:ext cx="1555642" cy="273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/>
          <p:nvPr/>
        </p:nvSpPr>
        <p:spPr>
          <a:xfrm>
            <a:off x="386902" y="2472198"/>
            <a:ext cx="1128260" cy="19910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6"/>
          <p:cNvGrpSpPr/>
          <p:nvPr/>
        </p:nvGrpSpPr>
        <p:grpSpPr>
          <a:xfrm>
            <a:off x="1902543" y="559901"/>
            <a:ext cx="4901705" cy="3650763"/>
            <a:chOff x="2484739" y="2127825"/>
            <a:chExt cx="8226141" cy="4867684"/>
          </a:xfrm>
        </p:grpSpPr>
        <p:sp>
          <p:nvSpPr>
            <p:cNvPr id="136" name="Google Shape;136;p6"/>
            <p:cNvSpPr/>
            <p:nvPr/>
          </p:nvSpPr>
          <p:spPr>
            <a:xfrm>
              <a:off x="2484739" y="2127825"/>
              <a:ext cx="6171771" cy="4867684"/>
            </a:xfrm>
            <a:prstGeom prst="roundRect">
              <a:avLst>
                <a:gd name="adj" fmla="val 6547"/>
              </a:avLst>
            </a:prstGeom>
            <a:noFill/>
            <a:ln w="38100" cap="flat" cmpd="sng">
              <a:solidFill>
                <a:srgbClr val="C55A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8128037" y="2127826"/>
              <a:ext cx="2582843" cy="557916"/>
            </a:xfrm>
            <a:prstGeom prst="roundRect">
              <a:avLst>
                <a:gd name="adj" fmla="val 16667"/>
              </a:avLst>
            </a:pr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Tutoriels</a:t>
              </a:r>
              <a:r>
                <a:rPr lang="fr-FR" sz="13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en wiki</a:t>
              </a:r>
              <a:endParaRPr/>
            </a:p>
          </p:txBody>
        </p:sp>
      </p:grpSp>
      <p:grpSp>
        <p:nvGrpSpPr>
          <p:cNvPr id="138" name="Google Shape;138;p6"/>
          <p:cNvGrpSpPr/>
          <p:nvPr/>
        </p:nvGrpSpPr>
        <p:grpSpPr>
          <a:xfrm>
            <a:off x="1578542" y="4191373"/>
            <a:ext cx="2479403" cy="274344"/>
            <a:chOff x="2104722" y="5588497"/>
            <a:chExt cx="3305871" cy="365792"/>
          </a:xfrm>
        </p:grpSpPr>
        <p:pic>
          <p:nvPicPr>
            <p:cNvPr id="139" name="Google Shape;139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04722" y="5588497"/>
              <a:ext cx="518205" cy="3657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892388" y="5588497"/>
              <a:ext cx="518205" cy="3657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Google Shape;141;p6"/>
          <p:cNvSpPr/>
          <p:nvPr/>
        </p:nvSpPr>
        <p:spPr>
          <a:xfrm>
            <a:off x="4163723" y="3995082"/>
            <a:ext cx="2640525" cy="383672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Vidéos (avec ou sans l’audio !) </a:t>
            </a: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1540033" y="4426098"/>
            <a:ext cx="4295509" cy="423291"/>
            <a:chOff x="2127602" y="5901463"/>
            <a:chExt cx="5471273" cy="564388"/>
          </a:xfrm>
        </p:grpSpPr>
        <p:pic>
          <p:nvPicPr>
            <p:cNvPr id="143" name="Google Shape;143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127602" y="5954289"/>
              <a:ext cx="472443" cy="511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126432" y="5901463"/>
              <a:ext cx="472443" cy="5115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Google Shape;145;p6"/>
          <p:cNvSpPr/>
          <p:nvPr/>
        </p:nvSpPr>
        <p:spPr>
          <a:xfrm>
            <a:off x="5974143" y="4426098"/>
            <a:ext cx="2846330" cy="536046"/>
          </a:xfrm>
          <a:prstGeom prst="roundRect">
            <a:avLst>
              <a:gd name="adj" fmla="val 16667"/>
            </a:avLst>
          </a:prstGeom>
          <a:solidFill>
            <a:srgbClr val="E4B3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>
                <a:solidFill>
                  <a:srgbClr val="8E481A"/>
                </a:solidFill>
                <a:latin typeface="Arial"/>
                <a:ea typeface="Arial"/>
                <a:cs typeface="Arial"/>
                <a:sym typeface="Arial"/>
              </a:rPr>
              <a:t>Aide et Conseils pour l’enseignant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 i="1">
                <a:solidFill>
                  <a:srgbClr val="8E481A"/>
                </a:solidFill>
                <a:latin typeface="Arial"/>
                <a:ea typeface="Arial"/>
                <a:cs typeface="Arial"/>
                <a:sym typeface="Arial"/>
              </a:rPr>
              <a:t>Comment démarrer ? </a:t>
            </a:r>
            <a:endParaRPr/>
          </a:p>
        </p:txBody>
      </p:sp>
      <p:sp>
        <p:nvSpPr>
          <p:cNvPr id="146" name="Google Shape;146;p6"/>
          <p:cNvSpPr/>
          <p:nvPr/>
        </p:nvSpPr>
        <p:spPr>
          <a:xfrm flipH="1">
            <a:off x="4678795" y="1036182"/>
            <a:ext cx="586416" cy="398206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C55A1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076" y="375137"/>
            <a:ext cx="4520957" cy="40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683" y="1107216"/>
            <a:ext cx="4178027" cy="7887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53" name="Google Shape;153;p7"/>
          <p:cNvSpPr/>
          <p:nvPr/>
        </p:nvSpPr>
        <p:spPr>
          <a:xfrm>
            <a:off x="3192799" y="280370"/>
            <a:ext cx="1826234" cy="418437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Tutoriel en wiki</a:t>
            </a: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774290" y="1061884"/>
            <a:ext cx="1651820" cy="18435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7356966" y="1935196"/>
            <a:ext cx="14029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Fil d’ariane</a:t>
            </a:r>
            <a:endParaRPr/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5490" y="85852"/>
            <a:ext cx="1978473" cy="8068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7"/>
          <p:cNvCxnSpPr/>
          <p:nvPr/>
        </p:nvCxnSpPr>
        <p:spPr>
          <a:xfrm rot="10800000">
            <a:off x="6997627" y="1849559"/>
            <a:ext cx="413438" cy="233253"/>
          </a:xfrm>
          <a:prstGeom prst="straightConnector1">
            <a:avLst/>
          </a:prstGeom>
          <a:noFill/>
          <a:ln w="57150" cap="flat" cmpd="sng">
            <a:solidFill>
              <a:srgbClr val="C55A1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8" name="Google Shape;158;p7"/>
          <p:cNvSpPr/>
          <p:nvPr/>
        </p:nvSpPr>
        <p:spPr>
          <a:xfrm flipH="1">
            <a:off x="2602983" y="954958"/>
            <a:ext cx="586416" cy="398206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C55A1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2401945" y="4036284"/>
            <a:ext cx="1917137" cy="418437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>
                <a:solidFill>
                  <a:srgbClr val="8E481A"/>
                </a:solidFill>
                <a:latin typeface="Arial"/>
                <a:ea typeface="Arial"/>
                <a:cs typeface="Arial"/>
                <a:sym typeface="Arial"/>
              </a:rPr>
              <a:t>Vidéo explicative</a:t>
            </a:r>
            <a:endParaRPr/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35393" y="2475227"/>
            <a:ext cx="3219579" cy="253258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1" name="Google Shape;161;p7"/>
          <p:cNvSpPr/>
          <p:nvPr/>
        </p:nvSpPr>
        <p:spPr>
          <a:xfrm>
            <a:off x="5035393" y="3049337"/>
            <a:ext cx="2478911" cy="23218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5294670" y="3557841"/>
            <a:ext cx="604684" cy="23218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347" y="403839"/>
            <a:ext cx="4520957" cy="40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5257" y="755592"/>
            <a:ext cx="4526672" cy="89733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9" name="Google Shape;169;p8"/>
          <p:cNvSpPr/>
          <p:nvPr/>
        </p:nvSpPr>
        <p:spPr>
          <a:xfrm>
            <a:off x="3192799" y="280370"/>
            <a:ext cx="1320208" cy="418437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Tutoriel en wiki</a:t>
            </a:r>
            <a:endParaRPr/>
          </a:p>
        </p:txBody>
      </p:sp>
      <p:sp>
        <p:nvSpPr>
          <p:cNvPr id="170" name="Google Shape;170;p8"/>
          <p:cNvSpPr/>
          <p:nvPr/>
        </p:nvSpPr>
        <p:spPr>
          <a:xfrm>
            <a:off x="774290" y="1061884"/>
            <a:ext cx="1651820" cy="18435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1709" y="1605723"/>
            <a:ext cx="8612254" cy="332853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2" name="Google Shape;17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55490" y="85852"/>
            <a:ext cx="1978473" cy="806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647" y="706721"/>
            <a:ext cx="5932821" cy="2056371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8" name="Google Shape;178;p9"/>
          <p:cNvSpPr/>
          <p:nvPr/>
        </p:nvSpPr>
        <p:spPr>
          <a:xfrm>
            <a:off x="683568" y="1540494"/>
            <a:ext cx="2118666" cy="19778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1794051" y="50941"/>
            <a:ext cx="3180300" cy="823121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Vidéos pédagogiques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contextualisées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fonctionnalités et tâches professionnelles</a:t>
            </a:r>
            <a:endParaRPr/>
          </a:p>
        </p:txBody>
      </p:sp>
      <p:pic>
        <p:nvPicPr>
          <p:cNvPr id="180" name="Google Shape;18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3461" y="106939"/>
            <a:ext cx="1978473" cy="8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568" y="2121938"/>
            <a:ext cx="4968552" cy="24360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2" name="Google Shape;182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43372" y="637073"/>
            <a:ext cx="3180300" cy="43179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83" name="Google Shape;183;p9"/>
          <p:cNvSpPr/>
          <p:nvPr/>
        </p:nvSpPr>
        <p:spPr>
          <a:xfrm>
            <a:off x="1282766" y="2996591"/>
            <a:ext cx="2353129" cy="36724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3920485" y="2929076"/>
            <a:ext cx="951185" cy="398206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C55A1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Affichage à l'écran (16:9)</PresentationFormat>
  <Paragraphs>100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Arial</vt:lpstr>
      <vt:lpstr>Quattrocento Sans</vt:lpstr>
      <vt:lpstr>OPÉRATEURS</vt:lpstr>
      <vt:lpstr>Présentation PowerPoint</vt:lpstr>
      <vt:lpstr>Les centres nationaux de ressources</vt:lpstr>
      <vt:lpstr>Présentation</vt:lpstr>
      <vt:lpstr>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 usages différents</vt:lpstr>
      <vt:lpstr>Présentation PowerPoint</vt:lpstr>
      <vt:lpstr>Les centres nationaux de ressources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NATHALIE MORAND</cp:lastModifiedBy>
  <cp:revision>1</cp:revision>
  <dcterms:created xsi:type="dcterms:W3CDTF">2020-08-05T13:45:51Z</dcterms:created>
  <dcterms:modified xsi:type="dcterms:W3CDTF">2021-05-19T09:24:16Z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0x010100873AB55E0CC5DA459F57F5A42893F46A005A087D358B12CA4E82A8A8BA9B8A8CF200D3544DBFAD4F664AA25DF68E6D1F0A9E00689F2856DFEDCE40890FDCED81A7DFC9005761E08C1A07DB43B3A357B10727CD5A</vt:lpwstr>
  </property>
</Properties>
</file>