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9"/>
  </p:notesMasterIdLst>
  <p:sldIdLst>
    <p:sldId id="256" r:id="rId5"/>
    <p:sldId id="3042" r:id="rId6"/>
    <p:sldId id="258" r:id="rId7"/>
    <p:sldId id="260" r:id="rId8"/>
    <p:sldId id="307" r:id="rId9"/>
    <p:sldId id="300" r:id="rId10"/>
    <p:sldId id="304" r:id="rId11"/>
    <p:sldId id="301" r:id="rId12"/>
    <p:sldId id="305" r:id="rId13"/>
    <p:sldId id="302" r:id="rId14"/>
    <p:sldId id="306" r:id="rId15"/>
    <p:sldId id="303" r:id="rId16"/>
    <p:sldId id="292" r:id="rId17"/>
    <p:sldId id="297" r:id="rId18"/>
    <p:sldId id="308" r:id="rId19"/>
    <p:sldId id="286" r:id="rId20"/>
    <p:sldId id="278" r:id="rId21"/>
    <p:sldId id="264" r:id="rId22"/>
    <p:sldId id="309" r:id="rId23"/>
    <p:sldId id="281" r:id="rId24"/>
    <p:sldId id="3043" r:id="rId25"/>
    <p:sldId id="3046" r:id="rId26"/>
    <p:sldId id="269" r:id="rId27"/>
    <p:sldId id="3045" r:id="rId28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4A"/>
    <a:srgbClr val="F87310"/>
    <a:srgbClr val="233D91"/>
    <a:srgbClr val="397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1171" autoAdjust="0"/>
  </p:normalViewPr>
  <p:slideViewPr>
    <p:cSldViewPr>
      <p:cViewPr varScale="1">
        <p:scale>
          <a:sx n="97" d="100"/>
          <a:sy n="97" d="100"/>
        </p:scale>
        <p:origin x="588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1D473-0CF8-4E77-8DA2-242D160C47DC}" type="doc">
      <dgm:prSet loTypeId="urn:microsoft.com/office/officeart/2005/8/layout/h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29F5C9E-CD78-4213-9B44-3960B7999739}" type="pres">
      <dgm:prSet presAssocID="{6611D473-0CF8-4E77-8DA2-242D160C47D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E265F589-164A-4285-B927-F47F3BCF2BF7}" type="presOf" srcId="{6611D473-0CF8-4E77-8DA2-242D160C47DC}" destId="{629F5C9E-CD78-4213-9B44-3960B7999739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586FF-3720-7E4E-BACA-23DF5CEE25B1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B21B47-0DA9-AD49-933E-C942115F3C26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9DE8DFE-3D4C-8B43-BE3F-2859C0FE778C}" type="parTrans" cxnId="{790CEBA9-2CFF-0444-888E-BEE23D1DC810}">
      <dgm:prSet/>
      <dgm:spPr/>
      <dgm:t>
        <a:bodyPr/>
        <a:lstStyle/>
        <a:p>
          <a:endParaRPr lang="fr-FR"/>
        </a:p>
      </dgm:t>
    </dgm:pt>
    <dgm:pt modelId="{888FC664-D572-5346-814F-F651BE1A24E1}" type="sibTrans" cxnId="{790CEBA9-2CFF-0444-888E-BEE23D1DC810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960A5F1A-358E-2C40-83B0-879B0388F868}">
      <dgm:prSet phldrT="[Texte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7D6755E0-493F-C040-BCB9-3DD3BD37E3EB}" type="parTrans" cxnId="{400FE48C-D086-2D4F-B7DE-CE03E08F574C}">
      <dgm:prSet/>
      <dgm:spPr/>
      <dgm:t>
        <a:bodyPr/>
        <a:lstStyle/>
        <a:p>
          <a:endParaRPr lang="fr-FR"/>
        </a:p>
      </dgm:t>
    </dgm:pt>
    <dgm:pt modelId="{48865BE5-929E-8840-84D5-6BB1E0045F0D}" type="sibTrans" cxnId="{400FE48C-D086-2D4F-B7DE-CE03E08F574C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D2696512-9E03-514F-902E-365B20821C04}">
      <dgm:prSet phldrT="[Texte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8255" tIns="8255" rIns="8255" bIns="8255" numCol="1" spcCol="1270" anchor="ctr" anchorCtr="0"/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E903BBD4-9EE2-AF4B-B415-A83833488287}" type="sibTrans" cxnId="{D4D69E93-8DA6-584A-B99A-744035E38B51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030C94DD-B564-E245-87AA-702FFF3C4432}" type="parTrans" cxnId="{D4D69E93-8DA6-584A-B99A-744035E38B51}">
      <dgm:prSet/>
      <dgm:spPr/>
      <dgm:t>
        <a:bodyPr/>
        <a:lstStyle/>
        <a:p>
          <a:endParaRPr lang="fr-FR"/>
        </a:p>
      </dgm:t>
    </dgm:pt>
    <dgm:pt modelId="{2FA74D5B-A3AE-F145-9E9C-FADEB0BF00EE}" type="pres">
      <dgm:prSet presAssocID="{A2B586FF-3720-7E4E-BACA-23DF5CEE25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FE5B7DA-A0FD-3343-9C54-A4BC21FD2BD6}" type="pres">
      <dgm:prSet presAssocID="{81B21B47-0DA9-AD49-933E-C942115F3C26}" presName="node" presStyleLbl="node1" presStyleIdx="0" presStyleCnt="3" custScaleX="85288" custScaleY="84283">
        <dgm:presLayoutVars>
          <dgm:bulletEnabled val="1"/>
        </dgm:presLayoutVars>
      </dgm:prSet>
      <dgm:spPr>
        <a:xfrm>
          <a:off x="2287429" y="151610"/>
          <a:ext cx="1274612" cy="1259593"/>
        </a:xfrm>
        <a:prstGeom prst="ellipse">
          <a:avLst/>
        </a:prstGeom>
      </dgm:spPr>
      <dgm:t>
        <a:bodyPr/>
        <a:lstStyle/>
        <a:p>
          <a:endParaRPr lang="fr-FR"/>
        </a:p>
      </dgm:t>
    </dgm:pt>
    <dgm:pt modelId="{1AF36FB2-1D9E-3A46-81FC-95171076D77B}" type="pres">
      <dgm:prSet presAssocID="{888FC664-D572-5346-814F-F651BE1A24E1}" presName="sibTrans" presStyleLbl="sibTrans2D1" presStyleIdx="0" presStyleCnt="3"/>
      <dgm:spPr/>
      <dgm:t>
        <a:bodyPr/>
        <a:lstStyle/>
        <a:p>
          <a:endParaRPr lang="fr-FR"/>
        </a:p>
      </dgm:t>
    </dgm:pt>
    <dgm:pt modelId="{03B2C81F-4943-2F4C-8170-C1EEE52211F4}" type="pres">
      <dgm:prSet presAssocID="{888FC664-D572-5346-814F-F651BE1A24E1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2356856B-26A5-0849-9385-E5955D3194AE}" type="pres">
      <dgm:prSet presAssocID="{D2696512-9E03-514F-902E-365B20821C04}" presName="node" presStyleLbl="node1" presStyleIdx="1" presStyleCnt="3" custScaleX="95759" custScaleY="90915">
        <dgm:presLayoutVars>
          <dgm:bulletEnabled val="1"/>
        </dgm:presLayoutVars>
      </dgm:prSet>
      <dgm:spPr>
        <a:xfrm>
          <a:off x="3438694" y="2045380"/>
          <a:ext cx="1216043" cy="1358706"/>
        </a:xfrm>
        <a:prstGeom prst="ellipse">
          <a:avLst/>
        </a:prstGeom>
      </dgm:spPr>
      <dgm:t>
        <a:bodyPr/>
        <a:lstStyle/>
        <a:p>
          <a:endParaRPr lang="fr-FR"/>
        </a:p>
      </dgm:t>
    </dgm:pt>
    <dgm:pt modelId="{8BF042F5-914D-8540-9494-E3088D049341}" type="pres">
      <dgm:prSet presAssocID="{E903BBD4-9EE2-AF4B-B415-A83833488287}" presName="sibTrans" presStyleLbl="sibTrans2D1" presStyleIdx="1" presStyleCnt="3"/>
      <dgm:spPr/>
      <dgm:t>
        <a:bodyPr/>
        <a:lstStyle/>
        <a:p>
          <a:endParaRPr lang="fr-FR"/>
        </a:p>
      </dgm:t>
    </dgm:pt>
    <dgm:pt modelId="{B94EF9A7-F315-AF49-B19E-BD8DDC0418C4}" type="pres">
      <dgm:prSet presAssocID="{E903BBD4-9EE2-AF4B-B415-A83833488287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D6166177-3A2D-3B42-9840-285CDF7B59D4}" type="pres">
      <dgm:prSet presAssocID="{960A5F1A-358E-2C40-83B0-879B0388F868}" presName="node" presStyleLbl="node1" presStyleIdx="2" presStyleCnt="3" custScaleX="83079" custScaleY="85538">
        <dgm:presLayoutVars>
          <dgm:bulletEnabled val="1"/>
        </dgm:presLayoutVars>
      </dgm:prSet>
      <dgm:spPr>
        <a:xfrm>
          <a:off x="1181956" y="2085559"/>
          <a:ext cx="1241599" cy="1278348"/>
        </a:xfrm>
        <a:prstGeom prst="ellipse">
          <a:avLst/>
        </a:prstGeom>
      </dgm:spPr>
      <dgm:t>
        <a:bodyPr/>
        <a:lstStyle/>
        <a:p>
          <a:endParaRPr lang="fr-FR"/>
        </a:p>
      </dgm:t>
    </dgm:pt>
    <dgm:pt modelId="{7BD5DCD4-0955-FB44-97C2-805CAFFB057F}" type="pres">
      <dgm:prSet presAssocID="{48865BE5-929E-8840-84D5-6BB1E0045F0D}" presName="sibTrans" presStyleLbl="sibTrans2D1" presStyleIdx="2" presStyleCnt="3"/>
      <dgm:spPr/>
      <dgm:t>
        <a:bodyPr/>
        <a:lstStyle/>
        <a:p>
          <a:endParaRPr lang="fr-FR"/>
        </a:p>
      </dgm:t>
    </dgm:pt>
    <dgm:pt modelId="{1B8F61C4-B095-604C-9656-4667EBF85E34}" type="pres">
      <dgm:prSet presAssocID="{48865BE5-929E-8840-84D5-6BB1E0045F0D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400FE48C-D086-2D4F-B7DE-CE03E08F574C}" srcId="{A2B586FF-3720-7E4E-BACA-23DF5CEE25B1}" destId="{960A5F1A-358E-2C40-83B0-879B0388F868}" srcOrd="2" destOrd="0" parTransId="{7D6755E0-493F-C040-BCB9-3DD3BD37E3EB}" sibTransId="{48865BE5-929E-8840-84D5-6BB1E0045F0D}"/>
    <dgm:cxn modelId="{B0CE89DC-8D76-7940-9AFD-709ED397B08D}" type="presOf" srcId="{E903BBD4-9EE2-AF4B-B415-A83833488287}" destId="{B94EF9A7-F315-AF49-B19E-BD8DDC0418C4}" srcOrd="1" destOrd="0" presId="urn:microsoft.com/office/officeart/2005/8/layout/cycle2"/>
    <dgm:cxn modelId="{F967D9B0-48DC-8B43-AFBB-6B4902538B15}" type="presOf" srcId="{A2B586FF-3720-7E4E-BACA-23DF5CEE25B1}" destId="{2FA74D5B-A3AE-F145-9E9C-FADEB0BF00EE}" srcOrd="0" destOrd="0" presId="urn:microsoft.com/office/officeart/2005/8/layout/cycle2"/>
    <dgm:cxn modelId="{5706FE49-A687-F74D-AB1F-CBCFC2DB4058}" type="presOf" srcId="{81B21B47-0DA9-AD49-933E-C942115F3C26}" destId="{7FE5B7DA-A0FD-3343-9C54-A4BC21FD2BD6}" srcOrd="0" destOrd="0" presId="urn:microsoft.com/office/officeart/2005/8/layout/cycle2"/>
    <dgm:cxn modelId="{BAB45559-8FE0-0241-9068-F29C4004EFF4}" type="presOf" srcId="{D2696512-9E03-514F-902E-365B20821C04}" destId="{2356856B-26A5-0849-9385-E5955D3194AE}" srcOrd="0" destOrd="0" presId="urn:microsoft.com/office/officeart/2005/8/layout/cycle2"/>
    <dgm:cxn modelId="{F2057715-3631-084C-98F4-C1E2B67D6325}" type="presOf" srcId="{E903BBD4-9EE2-AF4B-B415-A83833488287}" destId="{8BF042F5-914D-8540-9494-E3088D049341}" srcOrd="0" destOrd="0" presId="urn:microsoft.com/office/officeart/2005/8/layout/cycle2"/>
    <dgm:cxn modelId="{0317C2FC-23BF-6040-A05F-D0BC403607C3}" type="presOf" srcId="{48865BE5-929E-8840-84D5-6BB1E0045F0D}" destId="{7BD5DCD4-0955-FB44-97C2-805CAFFB057F}" srcOrd="0" destOrd="0" presId="urn:microsoft.com/office/officeart/2005/8/layout/cycle2"/>
    <dgm:cxn modelId="{623F65C2-C11E-E94F-995F-88E453B5E57D}" type="presOf" srcId="{888FC664-D572-5346-814F-F651BE1A24E1}" destId="{1AF36FB2-1D9E-3A46-81FC-95171076D77B}" srcOrd="0" destOrd="0" presId="urn:microsoft.com/office/officeart/2005/8/layout/cycle2"/>
    <dgm:cxn modelId="{8147603B-E748-A14D-9B14-D1497C6C3530}" type="presOf" srcId="{888FC664-D572-5346-814F-F651BE1A24E1}" destId="{03B2C81F-4943-2F4C-8170-C1EEE52211F4}" srcOrd="1" destOrd="0" presId="urn:microsoft.com/office/officeart/2005/8/layout/cycle2"/>
    <dgm:cxn modelId="{D4D69E93-8DA6-584A-B99A-744035E38B51}" srcId="{A2B586FF-3720-7E4E-BACA-23DF5CEE25B1}" destId="{D2696512-9E03-514F-902E-365B20821C04}" srcOrd="1" destOrd="0" parTransId="{030C94DD-B564-E245-87AA-702FFF3C4432}" sibTransId="{E903BBD4-9EE2-AF4B-B415-A83833488287}"/>
    <dgm:cxn modelId="{790CEBA9-2CFF-0444-888E-BEE23D1DC810}" srcId="{A2B586FF-3720-7E4E-BACA-23DF5CEE25B1}" destId="{81B21B47-0DA9-AD49-933E-C942115F3C26}" srcOrd="0" destOrd="0" parTransId="{D9DE8DFE-3D4C-8B43-BE3F-2859C0FE778C}" sibTransId="{888FC664-D572-5346-814F-F651BE1A24E1}"/>
    <dgm:cxn modelId="{3EA480DB-5A4C-7842-B6FF-2E68DA735355}" type="presOf" srcId="{960A5F1A-358E-2C40-83B0-879B0388F868}" destId="{D6166177-3A2D-3B42-9840-285CDF7B59D4}" srcOrd="0" destOrd="0" presId="urn:microsoft.com/office/officeart/2005/8/layout/cycle2"/>
    <dgm:cxn modelId="{F0D61FB0-1648-744E-8B2B-AD4027512E83}" type="presOf" srcId="{48865BE5-929E-8840-84D5-6BB1E0045F0D}" destId="{1B8F61C4-B095-604C-9656-4667EBF85E34}" srcOrd="1" destOrd="0" presId="urn:microsoft.com/office/officeart/2005/8/layout/cycle2"/>
    <dgm:cxn modelId="{3B3D2A65-F753-3348-A209-B04B50E1944D}" type="presParOf" srcId="{2FA74D5B-A3AE-F145-9E9C-FADEB0BF00EE}" destId="{7FE5B7DA-A0FD-3343-9C54-A4BC21FD2BD6}" srcOrd="0" destOrd="0" presId="urn:microsoft.com/office/officeart/2005/8/layout/cycle2"/>
    <dgm:cxn modelId="{A8F0F42F-ABC2-A041-9CBF-726F2C4CB2FC}" type="presParOf" srcId="{2FA74D5B-A3AE-F145-9E9C-FADEB0BF00EE}" destId="{1AF36FB2-1D9E-3A46-81FC-95171076D77B}" srcOrd="1" destOrd="0" presId="urn:microsoft.com/office/officeart/2005/8/layout/cycle2"/>
    <dgm:cxn modelId="{F3B5C47B-76A4-494C-AFCB-58C6DE10965F}" type="presParOf" srcId="{1AF36FB2-1D9E-3A46-81FC-95171076D77B}" destId="{03B2C81F-4943-2F4C-8170-C1EEE52211F4}" srcOrd="0" destOrd="0" presId="urn:microsoft.com/office/officeart/2005/8/layout/cycle2"/>
    <dgm:cxn modelId="{55990CC3-2914-814D-90CD-B131CDB3FECC}" type="presParOf" srcId="{2FA74D5B-A3AE-F145-9E9C-FADEB0BF00EE}" destId="{2356856B-26A5-0849-9385-E5955D3194AE}" srcOrd="2" destOrd="0" presId="urn:microsoft.com/office/officeart/2005/8/layout/cycle2"/>
    <dgm:cxn modelId="{D980925F-3A0C-6D4C-B2B3-0926E1E62C9A}" type="presParOf" srcId="{2FA74D5B-A3AE-F145-9E9C-FADEB0BF00EE}" destId="{8BF042F5-914D-8540-9494-E3088D049341}" srcOrd="3" destOrd="0" presId="urn:microsoft.com/office/officeart/2005/8/layout/cycle2"/>
    <dgm:cxn modelId="{791E41A5-8AF0-D747-9340-FC7A76EAD1A8}" type="presParOf" srcId="{8BF042F5-914D-8540-9494-E3088D049341}" destId="{B94EF9A7-F315-AF49-B19E-BD8DDC0418C4}" srcOrd="0" destOrd="0" presId="urn:microsoft.com/office/officeart/2005/8/layout/cycle2"/>
    <dgm:cxn modelId="{898E08EE-7645-1143-B843-CB4229D3E437}" type="presParOf" srcId="{2FA74D5B-A3AE-F145-9E9C-FADEB0BF00EE}" destId="{D6166177-3A2D-3B42-9840-285CDF7B59D4}" srcOrd="4" destOrd="0" presId="urn:microsoft.com/office/officeart/2005/8/layout/cycle2"/>
    <dgm:cxn modelId="{398D95C1-D027-FD4E-B9BF-CB2A678AFF63}" type="presParOf" srcId="{2FA74D5B-A3AE-F145-9E9C-FADEB0BF00EE}" destId="{7BD5DCD4-0955-FB44-97C2-805CAFFB057F}" srcOrd="5" destOrd="0" presId="urn:microsoft.com/office/officeart/2005/8/layout/cycle2"/>
    <dgm:cxn modelId="{7518696E-7949-654C-A056-A34FCD397DAC}" type="presParOf" srcId="{7BD5DCD4-0955-FB44-97C2-805CAFFB057F}" destId="{1B8F61C4-B095-604C-9656-4667EBF85E34}" srcOrd="0" destOrd="0" presId="urn:microsoft.com/office/officeart/2005/8/layout/cycle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5B7DA-A0FD-3343-9C54-A4BC21FD2BD6}">
      <dsp:nvSpPr>
        <dsp:cNvPr id="0" name=""/>
        <dsp:cNvSpPr/>
      </dsp:nvSpPr>
      <dsp:spPr>
        <a:xfrm>
          <a:off x="1675249" y="113708"/>
          <a:ext cx="955959" cy="944694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815246" y="252055"/>
        <a:ext cx="675965" cy="668000"/>
      </dsp:txXfrm>
    </dsp:sp>
    <dsp:sp modelId="{1AF36FB2-1D9E-3A46-81FC-95171076D77B}">
      <dsp:nvSpPr>
        <dsp:cNvPr id="0" name=""/>
        <dsp:cNvSpPr/>
      </dsp:nvSpPr>
      <dsp:spPr>
        <a:xfrm rot="3600000">
          <a:off x="2374498" y="1098387"/>
          <a:ext cx="367459" cy="37829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2402058" y="1126311"/>
        <a:ext cx="257221" cy="226974"/>
      </dsp:txXfrm>
    </dsp:sp>
    <dsp:sp modelId="{2356856B-26A5-0849-9385-E5955D3194AE}">
      <dsp:nvSpPr>
        <dsp:cNvPr id="0" name=""/>
        <dsp:cNvSpPr/>
      </dsp:nvSpPr>
      <dsp:spPr>
        <a:xfrm>
          <a:off x="2458052" y="1534035"/>
          <a:ext cx="1073324" cy="1019030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2615237" y="1683268"/>
        <a:ext cx="758954" cy="720564"/>
      </dsp:txXfrm>
    </dsp:sp>
    <dsp:sp modelId="{8BF042F5-914D-8540-9494-E3088D049341}">
      <dsp:nvSpPr>
        <dsp:cNvPr id="0" name=""/>
        <dsp:cNvSpPr/>
      </dsp:nvSpPr>
      <dsp:spPr>
        <a:xfrm rot="10800000">
          <a:off x="1947521" y="1854405"/>
          <a:ext cx="360775" cy="37829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2055753" y="1930063"/>
        <a:ext cx="252543" cy="226974"/>
      </dsp:txXfrm>
    </dsp:sp>
    <dsp:sp modelId="{D6166177-3A2D-3B42-9840-285CDF7B59D4}">
      <dsp:nvSpPr>
        <dsp:cNvPr id="0" name=""/>
        <dsp:cNvSpPr/>
      </dsp:nvSpPr>
      <dsp:spPr>
        <a:xfrm>
          <a:off x="846144" y="1564169"/>
          <a:ext cx="931199" cy="95876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982515" y="1704576"/>
        <a:ext cx="658457" cy="677947"/>
      </dsp:txXfrm>
    </dsp:sp>
    <dsp:sp modelId="{7BD5DCD4-0955-FB44-97C2-805CAFFB057F}">
      <dsp:nvSpPr>
        <dsp:cNvPr id="0" name=""/>
        <dsp:cNvSpPr/>
      </dsp:nvSpPr>
      <dsp:spPr>
        <a:xfrm rot="18000000">
          <a:off x="1533153" y="1134282"/>
          <a:ext cx="388708" cy="37829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1561525" y="1259081"/>
        <a:ext cx="275221" cy="22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1625978-7E3E-49E1-A7E0-5D1397459BB1}" type="datetimeFigureOut">
              <a:rPr lang="fr-FR"/>
              <a:pPr>
                <a:defRPr/>
              </a:pPr>
              <a:t>18/05/2021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2A9841-E0ED-4396-81D4-7B676D6399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learning-academy.com/lapprentissage-croise-tendance-de-demain-blog-de-solerni-plateforme-de-mooc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49;p1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6147" name="Google Shape;50;p1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78;p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24579" name="Google Shape;79;p5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78;p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26627" name="Google Shape;79;p5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78;p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28675" name="Google Shape;79;p5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78;p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30723" name="Google Shape;79;p5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17;p6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32771" name="Google Shape;118;p6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z="1400" i="1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	L’apprentissage croisé désigne la connexion entre les connaissances « formelles » apprises en cours, et les apprentissages informels de la vie de tous les jours, acquis lors d’activités personnelles, culturelles, de loisirs, ou lors de stages.</a:t>
            </a:r>
          </a:p>
          <a:p>
            <a:pPr eaLnBrk="1" hangingPunct="1">
              <a:spcBef>
                <a:spcPct val="0"/>
              </a:spcBef>
            </a:pPr>
            <a:endParaRPr lang="fr-FR" altLang="fr-FR" sz="1400" i="1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  <a:hlinkClick r:id="rId3"/>
            </a:endParaRPr>
          </a:p>
          <a:p>
            <a:pPr eaLnBrk="1" hangingPunct="1">
              <a:spcBef>
                <a:spcPct val="0"/>
              </a:spcBef>
            </a:pPr>
            <a:r>
              <a:rPr lang="fr-FR" altLang="fr-FR" sz="1400" u="sng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https://digital-learning-academy.com/lapprentissage-croise-tendance-de-demain-blog-de-solerni-plateforme-de-moocs/</a:t>
            </a:r>
            <a:endParaRPr lang="fr-FR" altLang="fr-FR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4820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D3DCC1-40BB-4992-8B96-49D8E4B42C03}" type="slidenum">
              <a:rPr lang="en-US" altLang="fr-FR" smtClean="0"/>
              <a:pPr/>
              <a:t>15</a:t>
            </a:fld>
            <a:endParaRPr lang="fr-FR" altLang="fr-FR" sz="1400" smtClean="0"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214;p7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36867" name="Google Shape;215;p7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214;p7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38915" name="Google Shape;215;p7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236;p9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40963" name="Google Shape;237;p9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236;p9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43011" name="Google Shape;237;p9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819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2AFE5A-CD9A-4D86-A005-FF999B09DF34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236;p9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45059" name="Google Shape;237;p9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253;p10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49155" name="Google Shape;254;p10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49;p1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51203" name="Google Shape;50;p1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62;p3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10243" name="Google Shape;63;p3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78;p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12291" name="Google Shape;79;p5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8;p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14339" name="Google Shape;79;p5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78;p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r>
              <a:rPr lang="fr-FR" altLang="fr-FR" sz="1800" smtClean="0">
                <a:cs typeface="Arial" panose="020B0604020202020204" pitchFamily="34" charset="0"/>
              </a:rPr>
              <a:t>Ajout : création BDD (car pas seulement configuration)</a:t>
            </a:r>
          </a:p>
        </p:txBody>
      </p:sp>
      <p:sp>
        <p:nvSpPr>
          <p:cNvPr id="16387" name="Google Shape;79;p5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78;p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18435" name="Google Shape;79;p5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78;p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20483" name="Google Shape;79;p5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78;p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400"/>
            </a:pPr>
            <a:endParaRPr lang="fr-FR" altLang="fr-FR" sz="1800" smtClean="0">
              <a:cs typeface="Arial" panose="020B0604020202020204" pitchFamily="34" charset="0"/>
            </a:endParaRPr>
          </a:p>
        </p:txBody>
      </p:sp>
      <p:sp>
        <p:nvSpPr>
          <p:cNvPr id="22531" name="Google Shape;79;p5:notes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800"/>
            <a:ext cx="3135313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44513"/>
            <a:ext cx="20161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4113"/>
            <a:ext cx="179388" cy="179387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XX/XX/XXXX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 bwMode="gray">
          <a:xfrm>
            <a:off x="0" y="4964113"/>
            <a:ext cx="179388" cy="179387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AED302-E853-4866-96C8-7F9BA64303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787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contenu avec texte et graphique" type="obj">
  <p:cSld name="Page de contenu avec texte et graphiqu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804862" y="95250"/>
            <a:ext cx="7881937" cy="6508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1"/>
          </p:nvPr>
        </p:nvSpPr>
        <p:spPr>
          <a:xfrm>
            <a:off x="805400" y="1107223"/>
            <a:ext cx="7881400" cy="339447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824A"/>
              </a:buClr>
              <a:buSzPts val="1800"/>
              <a:buFont typeface="Arial"/>
              <a:buChar char="■"/>
              <a:defRPr>
                <a:solidFill>
                  <a:srgbClr val="FF824A"/>
                </a:solidFill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824A"/>
              </a:buClr>
              <a:buSzPts val="1800"/>
              <a:buFont typeface="Arial"/>
              <a:buChar char="■"/>
              <a:defRPr/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824A"/>
              </a:buClr>
              <a:buSzPts val="1600"/>
              <a:buFont typeface="Arial"/>
              <a:buChar char="–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55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360363"/>
            <a:ext cx="1736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5890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396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99" y="627534"/>
            <a:ext cx="8424000" cy="37560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9998" y="111943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312000" y="112107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6263999" y="112107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19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99" y="627534"/>
            <a:ext cx="8424000" cy="375606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59999" y="1059582"/>
            <a:ext cx="8424000" cy="3600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925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009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présentation ou de partie">
  <p:cSld name="Page de présentation ou de parti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1090610" y="732241"/>
            <a:ext cx="7894637" cy="1825421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090609" y="2604156"/>
            <a:ext cx="7596190" cy="13144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rgbClr val="FF824A"/>
              </a:buClr>
              <a:buSzPts val="3200"/>
              <a:buNone/>
              <a:defRPr>
                <a:solidFill>
                  <a:srgbClr val="FF824A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97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04862" y="95250"/>
            <a:ext cx="7881937" cy="6508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27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contenu texte">
  <p:cSld name="page de contenu tex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804862" y="95250"/>
            <a:ext cx="7881937" cy="6508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804864" y="1103312"/>
            <a:ext cx="7881937" cy="3449241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824A"/>
              </a:buClr>
              <a:buSzPts val="1800"/>
              <a:buFont typeface="Arial"/>
              <a:buChar char="■"/>
              <a:defRPr>
                <a:solidFill>
                  <a:srgbClr val="FF824A"/>
                </a:solidFill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824A"/>
              </a:buClr>
              <a:buSzPts val="1800"/>
              <a:buFont typeface="Arial"/>
              <a:buChar char="■"/>
              <a:defRPr/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824A"/>
              </a:buClr>
              <a:buSzPts val="1600"/>
              <a:buFont typeface="Arial"/>
              <a:buChar char="–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86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60363" y="846138"/>
            <a:ext cx="842327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0363" y="1293813"/>
            <a:ext cx="8423275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Texte de niveau 1</a:t>
            </a:r>
          </a:p>
          <a:p>
            <a:pPr lvl="1"/>
            <a:r>
              <a:rPr lang="fr-FR" altLang="fr-FR" smtClean="0"/>
              <a:t>Texte de niveau 2</a:t>
            </a:r>
          </a:p>
          <a:p>
            <a:pPr lvl="2"/>
            <a:r>
              <a:rPr lang="fr-FR" altLang="fr-FR" smtClean="0"/>
              <a:t>Texte de niveau 3</a:t>
            </a:r>
          </a:p>
          <a:p>
            <a:pPr lvl="3"/>
            <a:r>
              <a:rPr lang="fr-FR" altLang="fr-FR" smtClean="0"/>
              <a:t>Texte de niveau 4</a:t>
            </a:r>
          </a:p>
          <a:p>
            <a:pPr lvl="4"/>
            <a:r>
              <a:rPr lang="fr-FR" altLang="fr-FR" smtClean="0"/>
              <a:t>Texte de niveau 5</a:t>
            </a:r>
          </a:p>
        </p:txBody>
      </p:sp>
      <p:pic>
        <p:nvPicPr>
          <p:cNvPr id="1028" name="Image 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79388"/>
            <a:ext cx="593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 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7950"/>
            <a:ext cx="555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500"/>
        </a:spcAft>
        <a:buFont typeface="Arial" panose="020B0604020202020204" pitchFamily="34" charset="0"/>
        <a:defRPr sz="1000" kern="1200">
          <a:solidFill>
            <a:srgbClr val="404040"/>
          </a:solidFill>
          <a:latin typeface="+mn-lt"/>
          <a:ea typeface="+mn-ea"/>
          <a:cs typeface="+mn-cs"/>
        </a:defRPr>
      </a:lvl1pPr>
      <a:lvl2pPr marL="250825" indent="-71438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900" kern="1200">
          <a:solidFill>
            <a:srgbClr val="404040"/>
          </a:solidFill>
          <a:latin typeface="+mn-lt"/>
          <a:ea typeface="+mn-ea"/>
          <a:cs typeface="+mn-cs"/>
        </a:defRPr>
      </a:lvl2pPr>
      <a:lvl3pPr marL="431800" indent="-71438" algn="l" rtl="0" eaLnBrk="0" fontAlgn="base" hangingPunct="0"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rgbClr val="404040"/>
          </a:solidFill>
          <a:latin typeface="+mn-lt"/>
          <a:ea typeface="+mn-ea"/>
          <a:cs typeface="+mn-cs"/>
        </a:defRPr>
      </a:lvl3pPr>
      <a:lvl4pPr marL="611188" indent="-71438" algn="l" rtl="0" eaLnBrk="0" fontAlgn="base" hangingPunct="0"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700" kern="1200">
          <a:solidFill>
            <a:srgbClr val="404040"/>
          </a:solidFill>
          <a:latin typeface="+mn-lt"/>
          <a:ea typeface="+mn-ea"/>
          <a:cs typeface="+mn-cs"/>
        </a:defRPr>
      </a:lvl4pPr>
      <a:lvl5pPr marL="827088" indent="-71438" algn="l" rtl="0" eaLnBrk="0" fontAlgn="base" hangingPunct="0"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7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34" Type="http://schemas.openxmlformats.org/officeDocument/2006/relationships/image" Target="../media/image38.png"/><Relationship Id="rId7" Type="http://schemas.openxmlformats.org/officeDocument/2006/relationships/hyperlink" Target="https://pfrc-formation.wixsite.com/accueil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hyperlink" Target="https://www.linkedin.com/in/pfrc-partenaire-de-la-formation-relation-clients-64a8181a1/" TargetMode="External"/><Relationship Id="rId3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24" Type="http://schemas.openxmlformats.org/officeDocument/2006/relationships/hyperlink" Target="https://www.facebook.com/PFRC-votre-partenaire-de-la-formation-Relation-Clients-104616747787770" TargetMode="External"/><Relationship Id="rId32" Type="http://schemas.openxmlformats.org/officeDocument/2006/relationships/image" Target="../media/image36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3.png"/><Relationship Id="rId19" Type="http://schemas.openxmlformats.org/officeDocument/2006/relationships/image" Target="../media/image25.png"/><Relationship Id="rId31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hyperlink" Target="http://cerpeg.fr/cerpeg/index.php/filieres-tertiaire/metiers-gestion-administration/gestion-administration/49-sample-articles/article-courant-agora/375-agora-scenario-pfrc?tmpl=compone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2;p1"/>
          <p:cNvSpPr>
            <a:spLocks noGrp="1" noChangeArrowheads="1"/>
          </p:cNvSpPr>
          <p:nvPr>
            <p:ph type="ctrTitle"/>
          </p:nvPr>
        </p:nvSpPr>
        <p:spPr>
          <a:xfrm>
            <a:off x="688975" y="1892300"/>
            <a:ext cx="7915275" cy="1974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SzPts val="4400"/>
              <a:buFont typeface="Calibri" panose="020F0502020204030204" pitchFamily="34" charset="0"/>
              <a:buNone/>
            </a:pPr>
            <a:r>
              <a:rPr lang="en-US" altLang="fr-FR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Scénario PFRC</a:t>
            </a:r>
            <a:br>
              <a:rPr lang="en-US" altLang="fr-FR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Partage d’une démarche pédagogique </a:t>
            </a:r>
            <a:b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BCP AGOrA – </a:t>
            </a:r>
            <a:r>
              <a:rPr lang="en-US" altLang="fr-FR" sz="2000" smtClean="0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</a:t>
            </a: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ssistance à la </a:t>
            </a:r>
            <a:r>
              <a:rPr lang="en-US" altLang="fr-FR" sz="2000" smtClean="0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G</a:t>
            </a: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estion des </a:t>
            </a:r>
            <a:r>
              <a:rPr lang="en-US" altLang="fr-FR" sz="2000" smtClean="0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O</a:t>
            </a: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rganisations et de leu</a:t>
            </a:r>
            <a:r>
              <a:rPr lang="en-US" altLang="fr-FR" sz="2000" smtClean="0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r</a:t>
            </a: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 </a:t>
            </a:r>
            <a:r>
              <a:rPr lang="en-US" altLang="fr-FR" sz="2000" smtClean="0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</a:t>
            </a: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ctivités</a:t>
            </a:r>
            <a:r>
              <a:rPr lang="en-US" altLang="fr-FR" sz="24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lang="en-US" altLang="fr-FR" sz="24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24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lang="en-US" altLang="fr-FR" sz="24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18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Wafaa SAASSAA – Académie de Créteil</a:t>
            </a:r>
            <a:endParaRPr lang="fr-FR" altLang="fr-FR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5123" name="Google Shape;54;p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b="18225"/>
          <a:stretch>
            <a:fillRect/>
          </a:stretch>
        </p:blipFill>
        <p:spPr bwMode="auto">
          <a:xfrm>
            <a:off x="5148263" y="627063"/>
            <a:ext cx="24177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Google Shape;53;p1"/>
          <p:cNvSpPr>
            <a:spLocks noGrp="1" noChangeArrowheads="1"/>
          </p:cNvSpPr>
          <p:nvPr>
            <p:ph type="subTitle" idx="1"/>
          </p:nvPr>
        </p:nvSpPr>
        <p:spPr>
          <a:xfrm>
            <a:off x="654050" y="3795713"/>
            <a:ext cx="7596188" cy="6794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2800"/>
            </a:pP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Plan national de formation – 19 mai 2021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Pts val="2800"/>
            </a:pPr>
            <a:r>
              <a:rPr lang="fr-FR" altLang="fr-FR" sz="1200" smtClean="0">
                <a:latin typeface="Calibri" panose="020F0502020204030204" pitchFamily="34" charset="0"/>
                <a:cs typeface="Calibri" panose="020F0502020204030204" pitchFamily="34" charset="0"/>
              </a:rPr>
              <a:t>La transformation numérique dans les métiers de service : impact sur les diplômes préparant aux métiers support </a:t>
            </a:r>
            <a:endParaRPr lang="fr-FR" altLang="fr-FR" sz="1200" smtClean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oneTexte 36"/>
          <p:cNvSpPr txBox="1">
            <a:spLocks noChangeArrowheads="1"/>
          </p:cNvSpPr>
          <p:nvPr/>
        </p:nvSpPr>
        <p:spPr bwMode="auto">
          <a:xfrm>
            <a:off x="2441575" y="1446213"/>
            <a:ext cx="1565275" cy="339725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de production </a:t>
            </a:r>
            <a:b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</a:b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&amp; de Relation Client</a:t>
            </a:r>
          </a:p>
        </p:txBody>
      </p:sp>
      <p:grpSp>
        <p:nvGrpSpPr>
          <p:cNvPr id="23555" name="Groupe 1"/>
          <p:cNvGrpSpPr>
            <a:grpSpLocks/>
          </p:cNvGrpSpPr>
          <p:nvPr/>
        </p:nvGrpSpPr>
        <p:grpSpPr bwMode="auto">
          <a:xfrm>
            <a:off x="-276225" y="1768475"/>
            <a:ext cx="9591675" cy="2492375"/>
            <a:chOff x="-255588" y="1775997"/>
            <a:chExt cx="9592357" cy="2491918"/>
          </a:xfrm>
        </p:grpSpPr>
        <p:sp>
          <p:nvSpPr>
            <p:cNvPr id="23565" name="Google Shape;82;p5"/>
            <p:cNvSpPr txBox="1">
              <a:spLocks noChangeArrowheads="1"/>
            </p:cNvSpPr>
            <p:nvPr/>
          </p:nvSpPr>
          <p:spPr bwMode="auto">
            <a:xfrm>
              <a:off x="-255588" y="1921455"/>
              <a:ext cx="1790701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Création de la base 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de données PGI de l’entreprise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66" name="Google Shape;84;p5"/>
            <p:cNvSpPr txBox="1">
              <a:spLocks noChangeArrowheads="1"/>
            </p:cNvSpPr>
            <p:nvPr/>
          </p:nvSpPr>
          <p:spPr bwMode="auto">
            <a:xfrm>
              <a:off x="6498431" y="3482160"/>
              <a:ext cx="15954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1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la gestion de la réputation web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67" name="Google Shape;85;p5"/>
            <p:cNvSpPr txBox="1">
              <a:spLocks noChangeArrowheads="1"/>
            </p:cNvSpPr>
            <p:nvPr/>
          </p:nvSpPr>
          <p:spPr bwMode="auto">
            <a:xfrm>
              <a:off x="3686752" y="3472184"/>
              <a:ext cx="18542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2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Aménagement d’une nouvelle salle de formation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23568" name="Google Shape;87;p5"/>
            <p:cNvGrpSpPr>
              <a:grpSpLocks/>
            </p:cNvGrpSpPr>
            <p:nvPr/>
          </p:nvGrpSpPr>
          <p:grpSpPr bwMode="auto">
            <a:xfrm>
              <a:off x="455613" y="2613025"/>
              <a:ext cx="8156575" cy="966788"/>
              <a:chOff x="661319" y="2160807"/>
              <a:chExt cx="8156324" cy="966789"/>
            </a:xfrm>
          </p:grpSpPr>
          <p:cxnSp>
            <p:nvCxnSpPr>
              <p:cNvPr id="23573" name="Google Shape;88;p5"/>
              <p:cNvCxnSpPr>
                <a:cxnSpLocks noChangeShapeType="1"/>
              </p:cNvCxnSpPr>
              <p:nvPr/>
            </p:nvCxnSpPr>
            <p:spPr bwMode="auto">
              <a:xfrm>
                <a:off x="707782" y="2642992"/>
                <a:ext cx="8025295" cy="0"/>
              </a:xfrm>
              <a:prstGeom prst="straightConnector1">
                <a:avLst/>
              </a:prstGeom>
              <a:noFill/>
              <a:ln w="57150">
                <a:solidFill>
                  <a:srgbClr val="FF824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574" name="Google Shape;89;p5"/>
              <p:cNvGrpSpPr>
                <a:grpSpLocks/>
              </p:cNvGrpSpPr>
              <p:nvPr/>
            </p:nvGrpSpPr>
            <p:grpSpPr bwMode="auto">
              <a:xfrm>
                <a:off x="661319" y="2160807"/>
                <a:ext cx="418256" cy="407190"/>
                <a:chOff x="661319" y="2160807"/>
                <a:chExt cx="418256" cy="407190"/>
              </a:xfrm>
            </p:grpSpPr>
            <p:sp>
              <p:nvSpPr>
                <p:cNvPr id="90" name="Google Shape;90;p5"/>
                <p:cNvSpPr/>
                <p:nvPr/>
              </p:nvSpPr>
              <p:spPr>
                <a:xfrm rot="7980000">
                  <a:off x="723316" y="2217346"/>
                  <a:ext cx="282524" cy="28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94" name="Google Shape;91;p5"/>
                <p:cNvSpPr txBox="1">
                  <a:spLocks noChangeArrowheads="1"/>
                </p:cNvSpPr>
                <p:nvPr/>
              </p:nvSpPr>
              <p:spPr bwMode="auto">
                <a:xfrm>
                  <a:off x="707782" y="2197202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1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575" name="Google Shape;92;p5"/>
              <p:cNvGrpSpPr>
                <a:grpSpLocks/>
              </p:cNvGrpSpPr>
              <p:nvPr/>
            </p:nvGrpSpPr>
            <p:grpSpPr bwMode="auto">
              <a:xfrm>
                <a:off x="1930640" y="2720328"/>
                <a:ext cx="433285" cy="407268"/>
                <a:chOff x="1930640" y="2720328"/>
                <a:chExt cx="433285" cy="407268"/>
              </a:xfrm>
            </p:grpSpPr>
            <p:sp>
              <p:nvSpPr>
                <p:cNvPr id="93" name="Google Shape;93;p5"/>
                <p:cNvSpPr/>
                <p:nvPr/>
              </p:nvSpPr>
              <p:spPr>
                <a:xfrm rot="-2580000">
                  <a:off x="199492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92" name="Google Shape;94;p5"/>
                <p:cNvSpPr txBox="1">
                  <a:spLocks noChangeArrowheads="1"/>
                </p:cNvSpPr>
                <p:nvPr/>
              </p:nvSpPr>
              <p:spPr bwMode="auto">
                <a:xfrm>
                  <a:off x="1992132" y="2757817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2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576" name="Google Shape;95;p5"/>
              <p:cNvGrpSpPr>
                <a:grpSpLocks/>
              </p:cNvGrpSpPr>
              <p:nvPr/>
            </p:nvGrpSpPr>
            <p:grpSpPr bwMode="auto">
              <a:xfrm>
                <a:off x="3244336" y="2179856"/>
                <a:ext cx="429321" cy="407190"/>
                <a:chOff x="3244336" y="2179856"/>
                <a:chExt cx="429321" cy="407190"/>
              </a:xfrm>
            </p:grpSpPr>
            <p:sp>
              <p:nvSpPr>
                <p:cNvPr id="96" name="Google Shape;96;p5"/>
                <p:cNvSpPr/>
                <p:nvPr/>
              </p:nvSpPr>
              <p:spPr>
                <a:xfrm rot="7980000">
                  <a:off x="3307076" y="2235599"/>
                  <a:ext cx="282524" cy="2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90" name="Google Shape;97;p5"/>
                <p:cNvSpPr txBox="1">
                  <a:spLocks noChangeArrowheads="1"/>
                </p:cNvSpPr>
                <p:nvPr/>
              </p:nvSpPr>
              <p:spPr bwMode="auto">
                <a:xfrm>
                  <a:off x="3301865" y="2209083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3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577" name="Google Shape;98;p5"/>
              <p:cNvGrpSpPr>
                <a:grpSpLocks/>
              </p:cNvGrpSpPr>
              <p:nvPr/>
            </p:nvGrpSpPr>
            <p:grpSpPr bwMode="auto">
              <a:xfrm>
                <a:off x="4616852" y="2720328"/>
                <a:ext cx="407514" cy="407268"/>
                <a:chOff x="4616852" y="2720328"/>
                <a:chExt cx="407514" cy="407268"/>
              </a:xfrm>
            </p:grpSpPr>
            <p:sp>
              <p:nvSpPr>
                <p:cNvPr id="99" name="Google Shape;99;p5"/>
                <p:cNvSpPr/>
                <p:nvPr/>
              </p:nvSpPr>
              <p:spPr>
                <a:xfrm rot="-2580000">
                  <a:off x="4677906" y="2774488"/>
                  <a:ext cx="285761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88" name="Google Shape;100;p5"/>
                <p:cNvSpPr txBox="1">
                  <a:spLocks noChangeArrowheads="1"/>
                </p:cNvSpPr>
                <p:nvPr/>
              </p:nvSpPr>
              <p:spPr bwMode="auto">
                <a:xfrm>
                  <a:off x="4673906" y="2757817"/>
                  <a:ext cx="35046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4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578" name="Google Shape;101;p5"/>
              <p:cNvGrpSpPr>
                <a:grpSpLocks/>
              </p:cNvGrpSpPr>
              <p:nvPr/>
            </p:nvGrpSpPr>
            <p:grpSpPr bwMode="auto">
              <a:xfrm>
                <a:off x="5827354" y="2175094"/>
                <a:ext cx="407271" cy="407191"/>
                <a:chOff x="5827354" y="2175094"/>
                <a:chExt cx="407271" cy="407191"/>
              </a:xfrm>
            </p:grpSpPr>
            <p:sp>
              <p:nvSpPr>
                <p:cNvPr id="102" name="Google Shape;102;p5"/>
                <p:cNvSpPr/>
                <p:nvPr/>
              </p:nvSpPr>
              <p:spPr>
                <a:xfrm rot="7980000">
                  <a:off x="5890042" y="2230837"/>
                  <a:ext cx="282524" cy="29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20" h="288943" extrusionOk="0">
                      <a:moveTo>
                        <a:pt x="0" y="144472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20" y="0"/>
                      </a:lnTo>
                      <a:lnTo>
                        <a:pt x="287320" y="144472"/>
                      </a:lnTo>
                      <a:cubicBezTo>
                        <a:pt x="287320" y="224262"/>
                        <a:pt x="223001" y="288944"/>
                        <a:pt x="143660" y="288944"/>
                      </a:cubicBezTo>
                      <a:cubicBezTo>
                        <a:pt x="64319" y="288944"/>
                        <a:pt x="0" y="224262"/>
                        <a:pt x="0" y="144472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86" name="Google Shape;103;p5"/>
                <p:cNvSpPr txBox="1">
                  <a:spLocks noChangeArrowheads="1"/>
                </p:cNvSpPr>
                <p:nvPr/>
              </p:nvSpPr>
              <p:spPr bwMode="auto">
                <a:xfrm>
                  <a:off x="5895122" y="2212177"/>
                  <a:ext cx="3040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5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579" name="Google Shape;104;p5"/>
              <p:cNvGrpSpPr>
                <a:grpSpLocks/>
              </p:cNvGrpSpPr>
              <p:nvPr/>
            </p:nvGrpSpPr>
            <p:grpSpPr bwMode="auto">
              <a:xfrm>
                <a:off x="7304652" y="2720327"/>
                <a:ext cx="436534" cy="407270"/>
                <a:chOff x="7304652" y="2720327"/>
                <a:chExt cx="436534" cy="407270"/>
              </a:xfrm>
            </p:grpSpPr>
            <p:sp>
              <p:nvSpPr>
                <p:cNvPr id="105" name="Google Shape;105;p5"/>
                <p:cNvSpPr/>
                <p:nvPr/>
              </p:nvSpPr>
              <p:spPr>
                <a:xfrm rot="-2580000">
                  <a:off x="736565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6" h="288907" extrusionOk="0">
                      <a:moveTo>
                        <a:pt x="0" y="144454"/>
                      </a:moveTo>
                      <a:cubicBezTo>
                        <a:pt x="0" y="64674"/>
                        <a:pt x="64327" y="0"/>
                        <a:pt x="143678" y="0"/>
                      </a:cubicBezTo>
                      <a:lnTo>
                        <a:pt x="287356" y="0"/>
                      </a:lnTo>
                      <a:lnTo>
                        <a:pt x="287356" y="144454"/>
                      </a:lnTo>
                      <a:cubicBezTo>
                        <a:pt x="287356" y="224234"/>
                        <a:pt x="223029" y="288908"/>
                        <a:pt x="143678" y="288908"/>
                      </a:cubicBezTo>
                      <a:cubicBezTo>
                        <a:pt x="64327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84" name="Google Shape;106;p5"/>
                <p:cNvSpPr txBox="1">
                  <a:spLocks noChangeArrowheads="1"/>
                </p:cNvSpPr>
                <p:nvPr/>
              </p:nvSpPr>
              <p:spPr bwMode="auto">
                <a:xfrm>
                  <a:off x="7375263" y="2733909"/>
                  <a:ext cx="3659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6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580" name="Google Shape;107;p5"/>
              <p:cNvGrpSpPr>
                <a:grpSpLocks/>
              </p:cNvGrpSpPr>
              <p:nvPr/>
            </p:nvGrpSpPr>
            <p:grpSpPr bwMode="auto">
              <a:xfrm>
                <a:off x="8410372" y="2160807"/>
                <a:ext cx="407270" cy="407190"/>
                <a:chOff x="8410372" y="2160807"/>
                <a:chExt cx="407270" cy="407190"/>
              </a:xfrm>
            </p:grpSpPr>
            <p:sp>
              <p:nvSpPr>
                <p:cNvPr id="108" name="Google Shape;108;p5"/>
                <p:cNvSpPr/>
                <p:nvPr/>
              </p:nvSpPr>
              <p:spPr>
                <a:xfrm rot="7980000">
                  <a:off x="8473010" y="2216552"/>
                  <a:ext cx="282524" cy="290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82" name="Google Shape;109;p5"/>
                <p:cNvSpPr txBox="1">
                  <a:spLocks noChangeArrowheads="1"/>
                </p:cNvSpPr>
                <p:nvPr/>
              </p:nvSpPr>
              <p:spPr bwMode="auto">
                <a:xfrm>
                  <a:off x="8464883" y="2195345"/>
                  <a:ext cx="35233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7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3569" name="Google Shape;110;p5"/>
            <p:cNvSpPr txBox="1">
              <a:spLocks noChangeArrowheads="1"/>
            </p:cNvSpPr>
            <p:nvPr/>
          </p:nvSpPr>
          <p:spPr bwMode="auto">
            <a:xfrm>
              <a:off x="2036672" y="1948836"/>
              <a:ext cx="2344532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Organisation et mise en place d’une formation AFPR (Action de Formation Préalable au Recrutement)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70" name="Google Shape;112;p5"/>
            <p:cNvSpPr txBox="1">
              <a:spLocks noChangeArrowheads="1"/>
            </p:cNvSpPr>
            <p:nvPr/>
          </p:nvSpPr>
          <p:spPr bwMode="auto">
            <a:xfrm>
              <a:off x="7400019" y="1775997"/>
              <a:ext cx="1936750" cy="93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Communication sur la politique de protection des données suite à une cyberattaque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71" name="Google Shape;83;p5"/>
            <p:cNvSpPr txBox="1">
              <a:spLocks noChangeArrowheads="1"/>
            </p:cNvSpPr>
            <p:nvPr/>
          </p:nvSpPr>
          <p:spPr bwMode="auto">
            <a:xfrm>
              <a:off x="940013" y="3499565"/>
              <a:ext cx="2020887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Suivi de l'appel d’offres dans le cadre de la mise en place d'un site de l’e-commerce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72" name="Google Shape;111;p5"/>
            <p:cNvSpPr txBox="1">
              <a:spLocks noChangeArrowheads="1"/>
            </p:cNvSpPr>
            <p:nvPr/>
          </p:nvSpPr>
          <p:spPr bwMode="auto">
            <a:xfrm>
              <a:off x="5068887" y="2027238"/>
              <a:ext cx="15065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3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l'e-recrutement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3556" name="ZoneTexte 43"/>
          <p:cNvSpPr txBox="1">
            <a:spLocks noChangeArrowheads="1"/>
          </p:cNvSpPr>
          <p:nvPr/>
        </p:nvSpPr>
        <p:spPr bwMode="auto">
          <a:xfrm>
            <a:off x="96838" y="1616075"/>
            <a:ext cx="1077912" cy="16986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 PGI</a:t>
            </a:r>
            <a:endParaRPr lang="fr-FR" altLang="fr-FR" sz="1100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557" name="Groupe 11"/>
          <p:cNvGrpSpPr>
            <a:grpSpLocks/>
          </p:cNvGrpSpPr>
          <p:nvPr/>
        </p:nvGrpSpPr>
        <p:grpSpPr bwMode="auto">
          <a:xfrm>
            <a:off x="4473575" y="1136650"/>
            <a:ext cx="2619375" cy="868363"/>
            <a:chOff x="4529003" y="1136071"/>
            <a:chExt cx="2619978" cy="869083"/>
          </a:xfrm>
        </p:grpSpPr>
        <p:sp>
          <p:nvSpPr>
            <p:cNvPr id="23563" name="ZoneTexte 38"/>
            <p:cNvSpPr txBox="1">
              <a:spLocks noChangeArrowheads="1"/>
            </p:cNvSpPr>
            <p:nvPr/>
          </p:nvSpPr>
          <p:spPr bwMode="auto">
            <a:xfrm>
              <a:off x="4529003" y="1136071"/>
              <a:ext cx="2619978" cy="646331"/>
            </a:xfrm>
            <a:prstGeom prst="rect">
              <a:avLst/>
            </a:prstGeom>
            <a:noFill/>
            <a:ln w="38100">
              <a:solidFill>
                <a:srgbClr val="FF824A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2000" tIns="0" rIns="0" bIns="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>
                  <a:srgbClr val="000000"/>
                </a:buClr>
              </a:pPr>
              <a:r>
                <a:rPr lang="fr-FR" altLang="fr-FR" sz="1400" b="1">
                  <a:solidFill>
                    <a:srgbClr val="FF824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Processus RH numérique :</a:t>
              </a:r>
            </a:p>
            <a:p>
              <a:pPr eaLnBrk="1" hangingPunct="1">
                <a:spcAft>
                  <a:spcPct val="0"/>
                </a:spcAft>
                <a:buClr>
                  <a:srgbClr val="000000"/>
                </a:buClr>
              </a:pPr>
              <a:r>
                <a:rPr lang="fr-FR" altLang="fr-FR" sz="1400">
                  <a:solidFill>
                    <a:srgbClr val="FF824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E-recutement, RGPD, veille numérique, mise à jour site web</a:t>
              </a: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5838993" y="1804963"/>
              <a:ext cx="0" cy="200191"/>
            </a:xfrm>
            <a:prstGeom prst="straightConnector1">
              <a:avLst/>
            </a:prstGeom>
            <a:ln w="38100">
              <a:solidFill>
                <a:srgbClr val="FF824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8" name="ZoneTexte 35"/>
          <p:cNvSpPr txBox="1">
            <a:spLocks noChangeArrowheads="1"/>
          </p:cNvSpPr>
          <p:nvPr/>
        </p:nvSpPr>
        <p:spPr bwMode="auto">
          <a:xfrm>
            <a:off x="881063" y="4283075"/>
            <a:ext cx="2092325" cy="43021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de production dans le cadre de l’e-commerce</a:t>
            </a:r>
          </a:p>
        </p:txBody>
      </p:sp>
      <p:sp>
        <p:nvSpPr>
          <p:cNvPr id="23559" name="ZoneTexte 37"/>
          <p:cNvSpPr txBox="1">
            <a:spLocks noChangeArrowheads="1"/>
          </p:cNvSpPr>
          <p:nvPr/>
        </p:nvSpPr>
        <p:spPr bwMode="auto">
          <a:xfrm>
            <a:off x="3443288" y="4283075"/>
            <a:ext cx="2392362" cy="431800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Usage d’outils numériques au service de l’activité de production</a:t>
            </a:r>
            <a:endParaRPr lang="fr-FR" altLang="fr-FR" sz="1100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Google Shape;113;p5"/>
          <p:cNvSpPr/>
          <p:nvPr/>
        </p:nvSpPr>
        <p:spPr>
          <a:xfrm>
            <a:off x="4919663" y="2005013"/>
            <a:ext cx="1643062" cy="630237"/>
          </a:xfrm>
          <a:prstGeom prst="ellipse">
            <a:avLst/>
          </a:prstGeom>
          <a:noFill/>
          <a:ln w="28575" cap="flat" cmpd="sng">
            <a:solidFill>
              <a:srgbClr val="FF824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61" name="Google Shape;81;p5"/>
          <p:cNvSpPr>
            <a:spLocks noGrp="1" noChangeArrowheads="1"/>
          </p:cNvSpPr>
          <p:nvPr>
            <p:ph type="title"/>
          </p:nvPr>
        </p:nvSpPr>
        <p:spPr>
          <a:xfrm>
            <a:off x="2335213" y="123825"/>
            <a:ext cx="7881937" cy="6508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ts val="2100"/>
            </a:pPr>
            <a:r>
              <a:rPr lang="en-US" altLang="fr-FR" sz="2100" dirty="0" smtClean="0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PFRC</a:t>
            </a:r>
            <a:r>
              <a:rPr lang="en-US" altLang="fr-FR" sz="21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, UNE HISTOIRE, UN PROCESSUS MÉTIER, …</a:t>
            </a:r>
            <a:br>
              <a:rPr lang="en-US" altLang="fr-FR" sz="21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18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7 SITUATIONS PROFESSIONNELLES &amp; DES USAGES DU NUMÉRIQUE</a:t>
            </a:r>
            <a:endParaRPr lang="fr-FR" altLang="fr-FR" sz="18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23562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38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oneTexte 35"/>
          <p:cNvSpPr txBox="1">
            <a:spLocks noChangeArrowheads="1"/>
          </p:cNvSpPr>
          <p:nvPr/>
        </p:nvSpPr>
        <p:spPr bwMode="auto">
          <a:xfrm>
            <a:off x="881063" y="4283075"/>
            <a:ext cx="2092325" cy="43021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de production dans le cadre de l’e-commerce</a:t>
            </a:r>
          </a:p>
        </p:txBody>
      </p:sp>
      <p:sp>
        <p:nvSpPr>
          <p:cNvPr id="25603" name="ZoneTexte 37"/>
          <p:cNvSpPr txBox="1">
            <a:spLocks noChangeArrowheads="1"/>
          </p:cNvSpPr>
          <p:nvPr/>
        </p:nvSpPr>
        <p:spPr bwMode="auto">
          <a:xfrm>
            <a:off x="3443288" y="4283075"/>
            <a:ext cx="2392362" cy="431800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Usage d’outils numériques au service de l’activité de production</a:t>
            </a:r>
            <a:endParaRPr lang="fr-FR" altLang="fr-FR" sz="1100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25604" name="Groupe 1"/>
          <p:cNvGrpSpPr>
            <a:grpSpLocks/>
          </p:cNvGrpSpPr>
          <p:nvPr/>
        </p:nvGrpSpPr>
        <p:grpSpPr bwMode="auto">
          <a:xfrm>
            <a:off x="-276225" y="1768475"/>
            <a:ext cx="9591675" cy="2492375"/>
            <a:chOff x="-255588" y="1775997"/>
            <a:chExt cx="9592357" cy="2491918"/>
          </a:xfrm>
        </p:grpSpPr>
        <p:sp>
          <p:nvSpPr>
            <p:cNvPr id="25614" name="Google Shape;82;p5"/>
            <p:cNvSpPr txBox="1">
              <a:spLocks noChangeArrowheads="1"/>
            </p:cNvSpPr>
            <p:nvPr/>
          </p:nvSpPr>
          <p:spPr bwMode="auto">
            <a:xfrm>
              <a:off x="-255588" y="1921455"/>
              <a:ext cx="1790701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Création de la base 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de données PGI de l’entreprise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15" name="Google Shape;84;p5"/>
            <p:cNvSpPr txBox="1">
              <a:spLocks noChangeArrowheads="1"/>
            </p:cNvSpPr>
            <p:nvPr/>
          </p:nvSpPr>
          <p:spPr bwMode="auto">
            <a:xfrm>
              <a:off x="6498431" y="3482160"/>
              <a:ext cx="15954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1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la gestion de la réputation web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16" name="Google Shape;85;p5"/>
            <p:cNvSpPr txBox="1">
              <a:spLocks noChangeArrowheads="1"/>
            </p:cNvSpPr>
            <p:nvPr/>
          </p:nvSpPr>
          <p:spPr bwMode="auto">
            <a:xfrm>
              <a:off x="3686752" y="3472184"/>
              <a:ext cx="18542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2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Aménagement d’une nouvelle salle de formation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25617" name="Google Shape;87;p5"/>
            <p:cNvGrpSpPr>
              <a:grpSpLocks/>
            </p:cNvGrpSpPr>
            <p:nvPr/>
          </p:nvGrpSpPr>
          <p:grpSpPr bwMode="auto">
            <a:xfrm>
              <a:off x="455613" y="2613025"/>
              <a:ext cx="8156575" cy="966788"/>
              <a:chOff x="661319" y="2160807"/>
              <a:chExt cx="8156324" cy="966789"/>
            </a:xfrm>
          </p:grpSpPr>
          <p:cxnSp>
            <p:nvCxnSpPr>
              <p:cNvPr id="25622" name="Google Shape;88;p5"/>
              <p:cNvCxnSpPr>
                <a:cxnSpLocks noChangeShapeType="1"/>
              </p:cNvCxnSpPr>
              <p:nvPr/>
            </p:nvCxnSpPr>
            <p:spPr bwMode="auto">
              <a:xfrm>
                <a:off x="707782" y="2642992"/>
                <a:ext cx="8025295" cy="0"/>
              </a:xfrm>
              <a:prstGeom prst="straightConnector1">
                <a:avLst/>
              </a:prstGeom>
              <a:noFill/>
              <a:ln w="57150">
                <a:solidFill>
                  <a:srgbClr val="FF824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5623" name="Google Shape;89;p5"/>
              <p:cNvGrpSpPr>
                <a:grpSpLocks/>
              </p:cNvGrpSpPr>
              <p:nvPr/>
            </p:nvGrpSpPr>
            <p:grpSpPr bwMode="auto">
              <a:xfrm>
                <a:off x="661319" y="2160807"/>
                <a:ext cx="418256" cy="407190"/>
                <a:chOff x="661319" y="2160807"/>
                <a:chExt cx="418256" cy="407190"/>
              </a:xfrm>
            </p:grpSpPr>
            <p:sp>
              <p:nvSpPr>
                <p:cNvPr id="90" name="Google Shape;90;p5"/>
                <p:cNvSpPr/>
                <p:nvPr/>
              </p:nvSpPr>
              <p:spPr>
                <a:xfrm rot="7980000">
                  <a:off x="723316" y="2217346"/>
                  <a:ext cx="282524" cy="28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3" name="Google Shape;91;p5"/>
                <p:cNvSpPr txBox="1">
                  <a:spLocks noChangeArrowheads="1"/>
                </p:cNvSpPr>
                <p:nvPr/>
              </p:nvSpPr>
              <p:spPr bwMode="auto">
                <a:xfrm>
                  <a:off x="707782" y="2197202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1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4" name="Google Shape;92;p5"/>
              <p:cNvGrpSpPr>
                <a:grpSpLocks/>
              </p:cNvGrpSpPr>
              <p:nvPr/>
            </p:nvGrpSpPr>
            <p:grpSpPr bwMode="auto">
              <a:xfrm>
                <a:off x="1930640" y="2720328"/>
                <a:ext cx="433285" cy="407268"/>
                <a:chOff x="1930640" y="2720328"/>
                <a:chExt cx="433285" cy="407268"/>
              </a:xfrm>
            </p:grpSpPr>
            <p:sp>
              <p:nvSpPr>
                <p:cNvPr id="93" name="Google Shape;93;p5"/>
                <p:cNvSpPr/>
                <p:nvPr/>
              </p:nvSpPr>
              <p:spPr>
                <a:xfrm rot="-2580000">
                  <a:off x="199492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1" name="Google Shape;94;p5"/>
                <p:cNvSpPr txBox="1">
                  <a:spLocks noChangeArrowheads="1"/>
                </p:cNvSpPr>
                <p:nvPr/>
              </p:nvSpPr>
              <p:spPr bwMode="auto">
                <a:xfrm>
                  <a:off x="1992132" y="2757817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2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5" name="Google Shape;95;p5"/>
              <p:cNvGrpSpPr>
                <a:grpSpLocks/>
              </p:cNvGrpSpPr>
              <p:nvPr/>
            </p:nvGrpSpPr>
            <p:grpSpPr bwMode="auto">
              <a:xfrm>
                <a:off x="3244336" y="2179856"/>
                <a:ext cx="429321" cy="407190"/>
                <a:chOff x="3244336" y="2179856"/>
                <a:chExt cx="429321" cy="407190"/>
              </a:xfrm>
            </p:grpSpPr>
            <p:sp>
              <p:nvSpPr>
                <p:cNvPr id="96" name="Google Shape;96;p5"/>
                <p:cNvSpPr/>
                <p:nvPr/>
              </p:nvSpPr>
              <p:spPr>
                <a:xfrm rot="7980000">
                  <a:off x="3307076" y="2235599"/>
                  <a:ext cx="282524" cy="2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39" name="Google Shape;97;p5"/>
                <p:cNvSpPr txBox="1">
                  <a:spLocks noChangeArrowheads="1"/>
                </p:cNvSpPr>
                <p:nvPr/>
              </p:nvSpPr>
              <p:spPr bwMode="auto">
                <a:xfrm>
                  <a:off x="3301865" y="2209083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3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6" name="Google Shape;98;p5"/>
              <p:cNvGrpSpPr>
                <a:grpSpLocks/>
              </p:cNvGrpSpPr>
              <p:nvPr/>
            </p:nvGrpSpPr>
            <p:grpSpPr bwMode="auto">
              <a:xfrm>
                <a:off x="4616852" y="2720328"/>
                <a:ext cx="407514" cy="407268"/>
                <a:chOff x="4616852" y="2720328"/>
                <a:chExt cx="407514" cy="407268"/>
              </a:xfrm>
            </p:grpSpPr>
            <p:sp>
              <p:nvSpPr>
                <p:cNvPr id="99" name="Google Shape;99;p5"/>
                <p:cNvSpPr/>
                <p:nvPr/>
              </p:nvSpPr>
              <p:spPr>
                <a:xfrm rot="-2580000">
                  <a:off x="4677906" y="2774488"/>
                  <a:ext cx="285761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37" name="Google Shape;100;p5"/>
                <p:cNvSpPr txBox="1">
                  <a:spLocks noChangeArrowheads="1"/>
                </p:cNvSpPr>
                <p:nvPr/>
              </p:nvSpPr>
              <p:spPr bwMode="auto">
                <a:xfrm>
                  <a:off x="4673906" y="2757817"/>
                  <a:ext cx="35046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4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7" name="Google Shape;101;p5"/>
              <p:cNvGrpSpPr>
                <a:grpSpLocks/>
              </p:cNvGrpSpPr>
              <p:nvPr/>
            </p:nvGrpSpPr>
            <p:grpSpPr bwMode="auto">
              <a:xfrm>
                <a:off x="5827354" y="2175094"/>
                <a:ext cx="407271" cy="407191"/>
                <a:chOff x="5827354" y="2175094"/>
                <a:chExt cx="407271" cy="407191"/>
              </a:xfrm>
            </p:grpSpPr>
            <p:sp>
              <p:nvSpPr>
                <p:cNvPr id="102" name="Google Shape;102;p5"/>
                <p:cNvSpPr/>
                <p:nvPr/>
              </p:nvSpPr>
              <p:spPr>
                <a:xfrm rot="7980000">
                  <a:off x="5890042" y="2230837"/>
                  <a:ext cx="282524" cy="29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20" h="288943" extrusionOk="0">
                      <a:moveTo>
                        <a:pt x="0" y="144472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20" y="0"/>
                      </a:lnTo>
                      <a:lnTo>
                        <a:pt x="287320" y="144472"/>
                      </a:lnTo>
                      <a:cubicBezTo>
                        <a:pt x="287320" y="224262"/>
                        <a:pt x="223001" y="288944"/>
                        <a:pt x="143660" y="288944"/>
                      </a:cubicBezTo>
                      <a:cubicBezTo>
                        <a:pt x="64319" y="288944"/>
                        <a:pt x="0" y="224262"/>
                        <a:pt x="0" y="144472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35" name="Google Shape;103;p5"/>
                <p:cNvSpPr txBox="1">
                  <a:spLocks noChangeArrowheads="1"/>
                </p:cNvSpPr>
                <p:nvPr/>
              </p:nvSpPr>
              <p:spPr bwMode="auto">
                <a:xfrm>
                  <a:off x="5895122" y="2212177"/>
                  <a:ext cx="3040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5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8" name="Google Shape;104;p5"/>
              <p:cNvGrpSpPr>
                <a:grpSpLocks/>
              </p:cNvGrpSpPr>
              <p:nvPr/>
            </p:nvGrpSpPr>
            <p:grpSpPr bwMode="auto">
              <a:xfrm>
                <a:off x="7304652" y="2720327"/>
                <a:ext cx="436534" cy="407270"/>
                <a:chOff x="7304652" y="2720327"/>
                <a:chExt cx="436534" cy="407270"/>
              </a:xfrm>
            </p:grpSpPr>
            <p:sp>
              <p:nvSpPr>
                <p:cNvPr id="105" name="Google Shape;105;p5"/>
                <p:cNvSpPr/>
                <p:nvPr/>
              </p:nvSpPr>
              <p:spPr>
                <a:xfrm rot="-2580000">
                  <a:off x="736565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6" h="288907" extrusionOk="0">
                      <a:moveTo>
                        <a:pt x="0" y="144454"/>
                      </a:moveTo>
                      <a:cubicBezTo>
                        <a:pt x="0" y="64674"/>
                        <a:pt x="64327" y="0"/>
                        <a:pt x="143678" y="0"/>
                      </a:cubicBezTo>
                      <a:lnTo>
                        <a:pt x="287356" y="0"/>
                      </a:lnTo>
                      <a:lnTo>
                        <a:pt x="287356" y="144454"/>
                      </a:lnTo>
                      <a:cubicBezTo>
                        <a:pt x="287356" y="224234"/>
                        <a:pt x="223029" y="288908"/>
                        <a:pt x="143678" y="288908"/>
                      </a:cubicBezTo>
                      <a:cubicBezTo>
                        <a:pt x="64327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33" name="Google Shape;106;p5"/>
                <p:cNvSpPr txBox="1">
                  <a:spLocks noChangeArrowheads="1"/>
                </p:cNvSpPr>
                <p:nvPr/>
              </p:nvSpPr>
              <p:spPr bwMode="auto">
                <a:xfrm>
                  <a:off x="7375263" y="2733909"/>
                  <a:ext cx="3659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6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9" name="Google Shape;107;p5"/>
              <p:cNvGrpSpPr>
                <a:grpSpLocks/>
              </p:cNvGrpSpPr>
              <p:nvPr/>
            </p:nvGrpSpPr>
            <p:grpSpPr bwMode="auto">
              <a:xfrm>
                <a:off x="8410372" y="2160807"/>
                <a:ext cx="407270" cy="407190"/>
                <a:chOff x="8410372" y="2160807"/>
                <a:chExt cx="407270" cy="407190"/>
              </a:xfrm>
            </p:grpSpPr>
            <p:sp>
              <p:nvSpPr>
                <p:cNvPr id="108" name="Google Shape;108;p5"/>
                <p:cNvSpPr/>
                <p:nvPr/>
              </p:nvSpPr>
              <p:spPr>
                <a:xfrm rot="7980000">
                  <a:off x="8473010" y="2216552"/>
                  <a:ext cx="282524" cy="290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31" name="Google Shape;109;p5"/>
                <p:cNvSpPr txBox="1">
                  <a:spLocks noChangeArrowheads="1"/>
                </p:cNvSpPr>
                <p:nvPr/>
              </p:nvSpPr>
              <p:spPr bwMode="auto">
                <a:xfrm>
                  <a:off x="8464883" y="2195345"/>
                  <a:ext cx="35233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7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5618" name="Google Shape;110;p5"/>
            <p:cNvSpPr txBox="1">
              <a:spLocks noChangeArrowheads="1"/>
            </p:cNvSpPr>
            <p:nvPr/>
          </p:nvSpPr>
          <p:spPr bwMode="auto">
            <a:xfrm>
              <a:off x="2036672" y="1948836"/>
              <a:ext cx="2344532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Organisation et mise en place d’une formation AFPR (Action de Formation Préalable au Recrutement)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19" name="Google Shape;112;p5"/>
            <p:cNvSpPr txBox="1">
              <a:spLocks noChangeArrowheads="1"/>
            </p:cNvSpPr>
            <p:nvPr/>
          </p:nvSpPr>
          <p:spPr bwMode="auto">
            <a:xfrm>
              <a:off x="7400019" y="1775997"/>
              <a:ext cx="1936750" cy="93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Communication sur la politique de protection des données suite à une cyberattaque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20" name="Google Shape;83;p5"/>
            <p:cNvSpPr txBox="1">
              <a:spLocks noChangeArrowheads="1"/>
            </p:cNvSpPr>
            <p:nvPr/>
          </p:nvSpPr>
          <p:spPr bwMode="auto">
            <a:xfrm>
              <a:off x="940013" y="3499565"/>
              <a:ext cx="2020887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Suivi de l'appel d’offres dans le cadre de la mise en place d'un site de l’e-commerce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21" name="Google Shape;111;p5"/>
            <p:cNvSpPr txBox="1">
              <a:spLocks noChangeArrowheads="1"/>
            </p:cNvSpPr>
            <p:nvPr/>
          </p:nvSpPr>
          <p:spPr bwMode="auto">
            <a:xfrm>
              <a:off x="5068887" y="2027238"/>
              <a:ext cx="15065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3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l'e-recrutement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5605" name="ZoneTexte 36"/>
          <p:cNvSpPr txBox="1">
            <a:spLocks noChangeArrowheads="1"/>
          </p:cNvSpPr>
          <p:nvPr/>
        </p:nvSpPr>
        <p:spPr bwMode="auto">
          <a:xfrm>
            <a:off x="2441575" y="1446213"/>
            <a:ext cx="1565275" cy="339725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de production </a:t>
            </a:r>
            <a:b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</a:b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&amp; de Relation Client</a:t>
            </a:r>
          </a:p>
        </p:txBody>
      </p:sp>
      <p:sp>
        <p:nvSpPr>
          <p:cNvPr id="25606" name="ZoneTexte 38"/>
          <p:cNvSpPr txBox="1">
            <a:spLocks noChangeArrowheads="1"/>
          </p:cNvSpPr>
          <p:nvPr/>
        </p:nvSpPr>
        <p:spPr bwMode="auto">
          <a:xfrm>
            <a:off x="5022850" y="1616075"/>
            <a:ext cx="1574800" cy="16986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RH numérique</a:t>
            </a:r>
          </a:p>
        </p:txBody>
      </p:sp>
      <p:sp>
        <p:nvSpPr>
          <p:cNvPr id="25607" name="ZoneTexte 47"/>
          <p:cNvSpPr txBox="1">
            <a:spLocks noChangeArrowheads="1"/>
          </p:cNvSpPr>
          <p:nvPr/>
        </p:nvSpPr>
        <p:spPr bwMode="auto">
          <a:xfrm>
            <a:off x="96838" y="1616075"/>
            <a:ext cx="1077912" cy="16986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 PGI</a:t>
            </a:r>
            <a:endParaRPr lang="fr-FR" altLang="fr-FR" sz="1100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608" name="Groupe 3"/>
          <p:cNvGrpSpPr>
            <a:grpSpLocks/>
          </p:cNvGrpSpPr>
          <p:nvPr/>
        </p:nvGrpSpPr>
        <p:grpSpPr bwMode="auto">
          <a:xfrm>
            <a:off x="5980113" y="4016375"/>
            <a:ext cx="3097212" cy="1049338"/>
            <a:chOff x="5980089" y="4015865"/>
            <a:chExt cx="3096781" cy="1049259"/>
          </a:xfrm>
        </p:grpSpPr>
        <p:sp>
          <p:nvSpPr>
            <p:cNvPr id="25612" name="ZoneTexte 39"/>
            <p:cNvSpPr txBox="1">
              <a:spLocks noChangeArrowheads="1"/>
            </p:cNvSpPr>
            <p:nvPr/>
          </p:nvSpPr>
          <p:spPr bwMode="auto">
            <a:xfrm>
              <a:off x="5980089" y="4326460"/>
              <a:ext cx="3096781" cy="738664"/>
            </a:xfrm>
            <a:prstGeom prst="rect">
              <a:avLst/>
            </a:prstGeom>
            <a:noFill/>
            <a:ln w="38100">
              <a:solidFill>
                <a:srgbClr val="FF824A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>
                  <a:srgbClr val="000000"/>
                </a:buClr>
              </a:pPr>
              <a:r>
                <a:rPr lang="fr-FR" altLang="fr-FR" sz="1400" b="1">
                  <a:solidFill>
                    <a:srgbClr val="FF824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Initiation à la relation client digitale : </a:t>
              </a:r>
              <a:r>
                <a:rPr lang="fr-FR" altLang="fr-FR" sz="1400">
                  <a:solidFill>
                    <a:srgbClr val="FF824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Maîtrise de la langue dans la communication numérique</a:t>
              </a: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 flipV="1">
              <a:off x="7256261" y="4015865"/>
              <a:ext cx="0" cy="304777"/>
            </a:xfrm>
            <a:prstGeom prst="straightConnector1">
              <a:avLst/>
            </a:prstGeom>
            <a:ln w="38100">
              <a:solidFill>
                <a:srgbClr val="FF824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Google Shape;113;p5"/>
          <p:cNvSpPr/>
          <p:nvPr/>
        </p:nvSpPr>
        <p:spPr>
          <a:xfrm>
            <a:off x="4919663" y="2005013"/>
            <a:ext cx="1643062" cy="630237"/>
          </a:xfrm>
          <a:prstGeom prst="ellipse">
            <a:avLst/>
          </a:prstGeom>
          <a:noFill/>
          <a:ln w="28575" cap="flat" cmpd="sng">
            <a:solidFill>
              <a:srgbClr val="FF824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10" name="Google Shape;81;p5"/>
          <p:cNvSpPr txBox="1">
            <a:spLocks noChangeArrowheads="1"/>
          </p:cNvSpPr>
          <p:nvPr/>
        </p:nvSpPr>
        <p:spPr bwMode="gray">
          <a:xfrm>
            <a:off x="2335213" y="123825"/>
            <a:ext cx="78819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250825" indent="-71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431800" indent="-71438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611188" indent="-71438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827088" indent="-71438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1284288" indent="-71438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1741488" indent="-71438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2198688" indent="-71438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2655888" indent="-71438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Clr>
                <a:srgbClr val="E46C0A"/>
              </a:buClr>
              <a:buSzPts val="2100"/>
              <a:buFontTx/>
              <a:buNone/>
            </a:pPr>
            <a:r>
              <a:rPr lang="en-US" altLang="fr-FR" sz="2100" b="1" dirty="0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PFRC</a:t>
            </a:r>
            <a:r>
              <a:rPr lang="en-US" altLang="fr-FR" sz="21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, UNE HISTOIRE, UN PROCESSUS MÉTIER, …</a:t>
            </a:r>
            <a:br>
              <a:rPr lang="en-US" altLang="fr-FR" sz="21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18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7 SITUATIONS PROFESSIONNELLES &amp; DES USAGES DU NUMÉRIQUE</a:t>
            </a:r>
            <a:endParaRPr lang="fr-FR" altLang="fr-FR" sz="1800" b="1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25611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38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36"/>
          <p:cNvSpPr txBox="1">
            <a:spLocks noChangeArrowheads="1"/>
          </p:cNvSpPr>
          <p:nvPr/>
        </p:nvSpPr>
        <p:spPr bwMode="auto">
          <a:xfrm>
            <a:off x="2441575" y="1446213"/>
            <a:ext cx="1565275" cy="339725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de production </a:t>
            </a:r>
            <a:b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</a:b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&amp; de Relation Client</a:t>
            </a:r>
          </a:p>
        </p:txBody>
      </p:sp>
      <p:sp>
        <p:nvSpPr>
          <p:cNvPr id="27651" name="ZoneTexte 38"/>
          <p:cNvSpPr txBox="1">
            <a:spLocks noChangeArrowheads="1"/>
          </p:cNvSpPr>
          <p:nvPr/>
        </p:nvSpPr>
        <p:spPr bwMode="auto">
          <a:xfrm>
            <a:off x="5022850" y="1616075"/>
            <a:ext cx="1574800" cy="16986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RH numérique</a:t>
            </a:r>
          </a:p>
        </p:txBody>
      </p:sp>
      <p:sp>
        <p:nvSpPr>
          <p:cNvPr id="27652" name="ZoneTexte 40"/>
          <p:cNvSpPr txBox="1">
            <a:spLocks noChangeArrowheads="1"/>
          </p:cNvSpPr>
          <p:nvPr/>
        </p:nvSpPr>
        <p:spPr bwMode="auto">
          <a:xfrm>
            <a:off x="6780213" y="941388"/>
            <a:ext cx="2278062" cy="647700"/>
          </a:xfrm>
          <a:prstGeom prst="rect">
            <a:avLst/>
          </a:prstGeom>
          <a:noFill/>
          <a:ln w="38100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0" rIns="0" bIns="0"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4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Gestion de crise numérique : </a:t>
            </a:r>
            <a:r>
              <a:rPr lang="fr-FR" altLang="fr-FR" sz="1400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agir, organiser, réguler, sécuriser ….</a:t>
            </a:r>
            <a:endParaRPr lang="fr-FR" altLang="fr-FR" sz="1400" b="1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7653" name="ZoneTexte 47"/>
          <p:cNvSpPr txBox="1">
            <a:spLocks noChangeArrowheads="1"/>
          </p:cNvSpPr>
          <p:nvPr/>
        </p:nvSpPr>
        <p:spPr bwMode="auto">
          <a:xfrm>
            <a:off x="96838" y="1616075"/>
            <a:ext cx="1077912" cy="16986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 PGI</a:t>
            </a:r>
            <a:endParaRPr lang="fr-FR" altLang="fr-FR" sz="1100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Connecteur droit avec flèche 48"/>
          <p:cNvCxnSpPr>
            <a:stCxn id="27652" idx="2"/>
          </p:cNvCxnSpPr>
          <p:nvPr/>
        </p:nvCxnSpPr>
        <p:spPr>
          <a:xfrm>
            <a:off x="7918450" y="1589088"/>
            <a:ext cx="158750" cy="250825"/>
          </a:xfrm>
          <a:prstGeom prst="straightConnector1">
            <a:avLst/>
          </a:prstGeom>
          <a:ln w="38100">
            <a:solidFill>
              <a:srgbClr val="FF82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5" name="Groupe 49"/>
          <p:cNvGrpSpPr>
            <a:grpSpLocks/>
          </p:cNvGrpSpPr>
          <p:nvPr/>
        </p:nvGrpSpPr>
        <p:grpSpPr bwMode="auto">
          <a:xfrm>
            <a:off x="-276225" y="1768475"/>
            <a:ext cx="9591675" cy="2492375"/>
            <a:chOff x="-255588" y="1775997"/>
            <a:chExt cx="9592357" cy="2491918"/>
          </a:xfrm>
        </p:grpSpPr>
        <p:sp>
          <p:nvSpPr>
            <p:cNvPr id="27662" name="Google Shape;82;p5"/>
            <p:cNvSpPr txBox="1">
              <a:spLocks noChangeArrowheads="1"/>
            </p:cNvSpPr>
            <p:nvPr/>
          </p:nvSpPr>
          <p:spPr bwMode="auto">
            <a:xfrm>
              <a:off x="-255588" y="1921455"/>
              <a:ext cx="1790701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Création de la base 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de données PGI de l’entreprise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63" name="Google Shape;84;p5"/>
            <p:cNvSpPr txBox="1">
              <a:spLocks noChangeArrowheads="1"/>
            </p:cNvSpPr>
            <p:nvPr/>
          </p:nvSpPr>
          <p:spPr bwMode="auto">
            <a:xfrm>
              <a:off x="6498431" y="3482160"/>
              <a:ext cx="15954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1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la gestion de la réputation web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64" name="Google Shape;85;p5"/>
            <p:cNvSpPr txBox="1">
              <a:spLocks noChangeArrowheads="1"/>
            </p:cNvSpPr>
            <p:nvPr/>
          </p:nvSpPr>
          <p:spPr bwMode="auto">
            <a:xfrm>
              <a:off x="3686752" y="3472184"/>
              <a:ext cx="18542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2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Aménagement d’une nouvelle salle de formation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27665" name="Google Shape;87;p5"/>
            <p:cNvGrpSpPr>
              <a:grpSpLocks/>
            </p:cNvGrpSpPr>
            <p:nvPr/>
          </p:nvGrpSpPr>
          <p:grpSpPr bwMode="auto">
            <a:xfrm>
              <a:off x="455613" y="2613025"/>
              <a:ext cx="8156575" cy="966788"/>
              <a:chOff x="661319" y="2160807"/>
              <a:chExt cx="8156324" cy="966789"/>
            </a:xfrm>
          </p:grpSpPr>
          <p:cxnSp>
            <p:nvCxnSpPr>
              <p:cNvPr id="27670" name="Google Shape;88;p5"/>
              <p:cNvCxnSpPr>
                <a:cxnSpLocks noChangeShapeType="1"/>
              </p:cNvCxnSpPr>
              <p:nvPr/>
            </p:nvCxnSpPr>
            <p:spPr bwMode="auto">
              <a:xfrm>
                <a:off x="707782" y="2642992"/>
                <a:ext cx="8025295" cy="0"/>
              </a:xfrm>
              <a:prstGeom prst="straightConnector1">
                <a:avLst/>
              </a:prstGeom>
              <a:noFill/>
              <a:ln w="57150">
                <a:solidFill>
                  <a:srgbClr val="FF824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7671" name="Google Shape;89;p5"/>
              <p:cNvGrpSpPr>
                <a:grpSpLocks/>
              </p:cNvGrpSpPr>
              <p:nvPr/>
            </p:nvGrpSpPr>
            <p:grpSpPr bwMode="auto">
              <a:xfrm>
                <a:off x="661319" y="2160807"/>
                <a:ext cx="418256" cy="407190"/>
                <a:chOff x="661319" y="2160807"/>
                <a:chExt cx="418256" cy="407190"/>
              </a:xfrm>
            </p:grpSpPr>
            <p:sp>
              <p:nvSpPr>
                <p:cNvPr id="81" name="Google Shape;90;p5"/>
                <p:cNvSpPr/>
                <p:nvPr/>
              </p:nvSpPr>
              <p:spPr>
                <a:xfrm rot="7980000">
                  <a:off x="723316" y="2217346"/>
                  <a:ext cx="282524" cy="28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91" name="Google Shape;91;p5"/>
                <p:cNvSpPr txBox="1">
                  <a:spLocks noChangeArrowheads="1"/>
                </p:cNvSpPr>
                <p:nvPr/>
              </p:nvSpPr>
              <p:spPr bwMode="auto">
                <a:xfrm>
                  <a:off x="707782" y="2197202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1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672" name="Google Shape;92;p5"/>
              <p:cNvGrpSpPr>
                <a:grpSpLocks/>
              </p:cNvGrpSpPr>
              <p:nvPr/>
            </p:nvGrpSpPr>
            <p:grpSpPr bwMode="auto">
              <a:xfrm>
                <a:off x="1930640" y="2720328"/>
                <a:ext cx="433285" cy="407268"/>
                <a:chOff x="1930640" y="2720328"/>
                <a:chExt cx="433285" cy="407268"/>
              </a:xfrm>
            </p:grpSpPr>
            <p:sp>
              <p:nvSpPr>
                <p:cNvPr id="79" name="Google Shape;93;p5"/>
                <p:cNvSpPr/>
                <p:nvPr/>
              </p:nvSpPr>
              <p:spPr>
                <a:xfrm rot="-2580000">
                  <a:off x="199492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89" name="Google Shape;94;p5"/>
                <p:cNvSpPr txBox="1">
                  <a:spLocks noChangeArrowheads="1"/>
                </p:cNvSpPr>
                <p:nvPr/>
              </p:nvSpPr>
              <p:spPr bwMode="auto">
                <a:xfrm>
                  <a:off x="1992132" y="2757817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2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673" name="Google Shape;95;p5"/>
              <p:cNvGrpSpPr>
                <a:grpSpLocks/>
              </p:cNvGrpSpPr>
              <p:nvPr/>
            </p:nvGrpSpPr>
            <p:grpSpPr bwMode="auto">
              <a:xfrm>
                <a:off x="3244336" y="2179856"/>
                <a:ext cx="429321" cy="407190"/>
                <a:chOff x="3244336" y="2179856"/>
                <a:chExt cx="429321" cy="407190"/>
              </a:xfrm>
            </p:grpSpPr>
            <p:sp>
              <p:nvSpPr>
                <p:cNvPr id="77" name="Google Shape;96;p5"/>
                <p:cNvSpPr/>
                <p:nvPr/>
              </p:nvSpPr>
              <p:spPr>
                <a:xfrm rot="7980000">
                  <a:off x="3307076" y="2235599"/>
                  <a:ext cx="282524" cy="2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87" name="Google Shape;97;p5"/>
                <p:cNvSpPr txBox="1">
                  <a:spLocks noChangeArrowheads="1"/>
                </p:cNvSpPr>
                <p:nvPr/>
              </p:nvSpPr>
              <p:spPr bwMode="auto">
                <a:xfrm>
                  <a:off x="3301865" y="2209083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3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674" name="Google Shape;98;p5"/>
              <p:cNvGrpSpPr>
                <a:grpSpLocks/>
              </p:cNvGrpSpPr>
              <p:nvPr/>
            </p:nvGrpSpPr>
            <p:grpSpPr bwMode="auto">
              <a:xfrm>
                <a:off x="4616852" y="2720328"/>
                <a:ext cx="407514" cy="407268"/>
                <a:chOff x="4616852" y="2720328"/>
                <a:chExt cx="407514" cy="407268"/>
              </a:xfrm>
            </p:grpSpPr>
            <p:sp>
              <p:nvSpPr>
                <p:cNvPr id="75" name="Google Shape;99;p5"/>
                <p:cNvSpPr/>
                <p:nvPr/>
              </p:nvSpPr>
              <p:spPr>
                <a:xfrm rot="-2580000">
                  <a:off x="4677906" y="2774488"/>
                  <a:ext cx="285761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85" name="Google Shape;100;p5"/>
                <p:cNvSpPr txBox="1">
                  <a:spLocks noChangeArrowheads="1"/>
                </p:cNvSpPr>
                <p:nvPr/>
              </p:nvSpPr>
              <p:spPr bwMode="auto">
                <a:xfrm>
                  <a:off x="4673906" y="2757817"/>
                  <a:ext cx="35046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4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675" name="Google Shape;101;p5"/>
              <p:cNvGrpSpPr>
                <a:grpSpLocks/>
              </p:cNvGrpSpPr>
              <p:nvPr/>
            </p:nvGrpSpPr>
            <p:grpSpPr bwMode="auto">
              <a:xfrm>
                <a:off x="5827354" y="2175094"/>
                <a:ext cx="407271" cy="407191"/>
                <a:chOff x="5827354" y="2175094"/>
                <a:chExt cx="407271" cy="407191"/>
              </a:xfrm>
            </p:grpSpPr>
            <p:sp>
              <p:nvSpPr>
                <p:cNvPr id="73" name="Google Shape;102;p5"/>
                <p:cNvSpPr/>
                <p:nvPr/>
              </p:nvSpPr>
              <p:spPr>
                <a:xfrm rot="7980000">
                  <a:off x="5890042" y="2230837"/>
                  <a:ext cx="282524" cy="29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20" h="288943" extrusionOk="0">
                      <a:moveTo>
                        <a:pt x="0" y="144472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20" y="0"/>
                      </a:lnTo>
                      <a:lnTo>
                        <a:pt x="287320" y="144472"/>
                      </a:lnTo>
                      <a:cubicBezTo>
                        <a:pt x="287320" y="224262"/>
                        <a:pt x="223001" y="288944"/>
                        <a:pt x="143660" y="288944"/>
                      </a:cubicBezTo>
                      <a:cubicBezTo>
                        <a:pt x="64319" y="288944"/>
                        <a:pt x="0" y="224262"/>
                        <a:pt x="0" y="144472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83" name="Google Shape;103;p5"/>
                <p:cNvSpPr txBox="1">
                  <a:spLocks noChangeArrowheads="1"/>
                </p:cNvSpPr>
                <p:nvPr/>
              </p:nvSpPr>
              <p:spPr bwMode="auto">
                <a:xfrm>
                  <a:off x="5895122" y="2212177"/>
                  <a:ext cx="3040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5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676" name="Google Shape;104;p5"/>
              <p:cNvGrpSpPr>
                <a:grpSpLocks/>
              </p:cNvGrpSpPr>
              <p:nvPr/>
            </p:nvGrpSpPr>
            <p:grpSpPr bwMode="auto">
              <a:xfrm>
                <a:off x="7304652" y="2720327"/>
                <a:ext cx="436534" cy="407270"/>
                <a:chOff x="7304652" y="2720327"/>
                <a:chExt cx="436534" cy="407270"/>
              </a:xfrm>
            </p:grpSpPr>
            <p:sp>
              <p:nvSpPr>
                <p:cNvPr id="71" name="Google Shape;105;p5"/>
                <p:cNvSpPr/>
                <p:nvPr/>
              </p:nvSpPr>
              <p:spPr>
                <a:xfrm rot="-2580000">
                  <a:off x="736565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6" h="288907" extrusionOk="0">
                      <a:moveTo>
                        <a:pt x="0" y="144454"/>
                      </a:moveTo>
                      <a:cubicBezTo>
                        <a:pt x="0" y="64674"/>
                        <a:pt x="64327" y="0"/>
                        <a:pt x="143678" y="0"/>
                      </a:cubicBezTo>
                      <a:lnTo>
                        <a:pt x="287356" y="0"/>
                      </a:lnTo>
                      <a:lnTo>
                        <a:pt x="287356" y="144454"/>
                      </a:lnTo>
                      <a:cubicBezTo>
                        <a:pt x="287356" y="224234"/>
                        <a:pt x="223029" y="288908"/>
                        <a:pt x="143678" y="288908"/>
                      </a:cubicBezTo>
                      <a:cubicBezTo>
                        <a:pt x="64327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81" name="Google Shape;106;p5"/>
                <p:cNvSpPr txBox="1">
                  <a:spLocks noChangeArrowheads="1"/>
                </p:cNvSpPr>
                <p:nvPr/>
              </p:nvSpPr>
              <p:spPr bwMode="auto">
                <a:xfrm>
                  <a:off x="7375263" y="2733909"/>
                  <a:ext cx="3659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6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677" name="Google Shape;107;p5"/>
              <p:cNvGrpSpPr>
                <a:grpSpLocks/>
              </p:cNvGrpSpPr>
              <p:nvPr/>
            </p:nvGrpSpPr>
            <p:grpSpPr bwMode="auto">
              <a:xfrm>
                <a:off x="8410372" y="2160807"/>
                <a:ext cx="407270" cy="407190"/>
                <a:chOff x="8410372" y="2160807"/>
                <a:chExt cx="407270" cy="407190"/>
              </a:xfrm>
            </p:grpSpPr>
            <p:sp>
              <p:nvSpPr>
                <p:cNvPr id="69" name="Google Shape;108;p5"/>
                <p:cNvSpPr/>
                <p:nvPr/>
              </p:nvSpPr>
              <p:spPr>
                <a:xfrm rot="7980000">
                  <a:off x="8473010" y="2216552"/>
                  <a:ext cx="282524" cy="290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79" name="Google Shape;109;p5"/>
                <p:cNvSpPr txBox="1">
                  <a:spLocks noChangeArrowheads="1"/>
                </p:cNvSpPr>
                <p:nvPr/>
              </p:nvSpPr>
              <p:spPr bwMode="auto">
                <a:xfrm>
                  <a:off x="8464883" y="2195345"/>
                  <a:ext cx="35233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7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7666" name="Google Shape;110;p5"/>
            <p:cNvSpPr txBox="1">
              <a:spLocks noChangeArrowheads="1"/>
            </p:cNvSpPr>
            <p:nvPr/>
          </p:nvSpPr>
          <p:spPr bwMode="auto">
            <a:xfrm>
              <a:off x="2036672" y="1948836"/>
              <a:ext cx="2344532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Organisation et mise en place d’une formation AFPR (Action de Formation Préalable au Recrutement)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67" name="Google Shape;112;p5"/>
            <p:cNvSpPr txBox="1">
              <a:spLocks noChangeArrowheads="1"/>
            </p:cNvSpPr>
            <p:nvPr/>
          </p:nvSpPr>
          <p:spPr bwMode="auto">
            <a:xfrm>
              <a:off x="7400019" y="1775997"/>
              <a:ext cx="1936750" cy="93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Communication sur la politique de protection des données suite à une cyberattaque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68" name="Google Shape;83;p5"/>
            <p:cNvSpPr txBox="1">
              <a:spLocks noChangeArrowheads="1"/>
            </p:cNvSpPr>
            <p:nvPr/>
          </p:nvSpPr>
          <p:spPr bwMode="auto">
            <a:xfrm>
              <a:off x="940013" y="3499565"/>
              <a:ext cx="2020887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Suivi de l'appel d’offres dans le cadre de la mise en place d'un site de l’e-commerce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69" name="Google Shape;111;p5"/>
            <p:cNvSpPr txBox="1">
              <a:spLocks noChangeArrowheads="1"/>
            </p:cNvSpPr>
            <p:nvPr/>
          </p:nvSpPr>
          <p:spPr bwMode="auto">
            <a:xfrm>
              <a:off x="5068887" y="2027238"/>
              <a:ext cx="15065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3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l'e-recrutement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7656" name="ZoneTexte 35"/>
          <p:cNvSpPr txBox="1">
            <a:spLocks noChangeArrowheads="1"/>
          </p:cNvSpPr>
          <p:nvPr/>
        </p:nvSpPr>
        <p:spPr bwMode="auto">
          <a:xfrm>
            <a:off x="881063" y="4283075"/>
            <a:ext cx="2092325" cy="43021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de production dans le cadre de l’e-commerce</a:t>
            </a:r>
          </a:p>
        </p:txBody>
      </p:sp>
      <p:sp>
        <p:nvSpPr>
          <p:cNvPr id="27657" name="ZoneTexte 39"/>
          <p:cNvSpPr txBox="1">
            <a:spLocks noChangeArrowheads="1"/>
          </p:cNvSpPr>
          <p:nvPr/>
        </p:nvSpPr>
        <p:spPr bwMode="auto">
          <a:xfrm>
            <a:off x="6335713" y="4283075"/>
            <a:ext cx="1931987" cy="431800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Initiation à la relation client digitale</a:t>
            </a:r>
            <a:endParaRPr lang="fr-FR" altLang="fr-FR" sz="1100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7658" name="ZoneTexte 37"/>
          <p:cNvSpPr txBox="1">
            <a:spLocks noChangeArrowheads="1"/>
          </p:cNvSpPr>
          <p:nvPr/>
        </p:nvSpPr>
        <p:spPr bwMode="auto">
          <a:xfrm>
            <a:off x="3443288" y="4283075"/>
            <a:ext cx="2392362" cy="431800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Usage d’outils numériques au service de l’activité de production</a:t>
            </a:r>
            <a:endParaRPr lang="fr-FR" altLang="fr-FR" sz="1100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Google Shape;113;p5"/>
          <p:cNvSpPr/>
          <p:nvPr/>
        </p:nvSpPr>
        <p:spPr>
          <a:xfrm>
            <a:off x="4919663" y="2005013"/>
            <a:ext cx="1643062" cy="630237"/>
          </a:xfrm>
          <a:prstGeom prst="ellipse">
            <a:avLst/>
          </a:prstGeom>
          <a:noFill/>
          <a:ln w="28575" cap="flat" cmpd="sng">
            <a:solidFill>
              <a:srgbClr val="FF824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60" name="Google Shape;81;p5"/>
          <p:cNvSpPr>
            <a:spLocks noGrp="1" noChangeArrowheads="1"/>
          </p:cNvSpPr>
          <p:nvPr>
            <p:ph type="title"/>
          </p:nvPr>
        </p:nvSpPr>
        <p:spPr>
          <a:xfrm>
            <a:off x="2335213" y="123825"/>
            <a:ext cx="7881937" cy="6508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ts val="2100"/>
            </a:pPr>
            <a:r>
              <a:rPr lang="en-US" altLang="fr-FR" sz="2100" dirty="0" smtClean="0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PFRC</a:t>
            </a:r>
            <a:r>
              <a:rPr lang="en-US" altLang="fr-FR" sz="21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, UNE HISTOIRE, UN PROCESSUS MÉTIER, …</a:t>
            </a:r>
            <a:br>
              <a:rPr lang="en-US" altLang="fr-FR" sz="21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18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7 SITUATIONS PROFESSIONNELLES &amp; DES USAGES DU NUMÉRIQUE</a:t>
            </a:r>
            <a:endParaRPr lang="fr-FR" altLang="fr-FR" sz="18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27661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38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oneTexte 35"/>
          <p:cNvSpPr txBox="1">
            <a:spLocks noChangeArrowheads="1"/>
          </p:cNvSpPr>
          <p:nvPr/>
        </p:nvSpPr>
        <p:spPr bwMode="auto">
          <a:xfrm>
            <a:off x="881063" y="4283075"/>
            <a:ext cx="2092325" cy="43021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de production dans le cadre de l’e-commerce</a:t>
            </a:r>
          </a:p>
        </p:txBody>
      </p:sp>
      <p:sp>
        <p:nvSpPr>
          <p:cNvPr id="29699" name="ZoneTexte 39"/>
          <p:cNvSpPr txBox="1">
            <a:spLocks noChangeArrowheads="1"/>
          </p:cNvSpPr>
          <p:nvPr/>
        </p:nvSpPr>
        <p:spPr bwMode="auto">
          <a:xfrm>
            <a:off x="6335713" y="4283075"/>
            <a:ext cx="1931987" cy="431800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Initiation à la relation client digitale</a:t>
            </a:r>
            <a:endParaRPr lang="fr-FR" altLang="fr-FR" sz="1100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29700" name="Groupe 1"/>
          <p:cNvGrpSpPr>
            <a:grpSpLocks/>
          </p:cNvGrpSpPr>
          <p:nvPr/>
        </p:nvGrpSpPr>
        <p:grpSpPr bwMode="auto">
          <a:xfrm>
            <a:off x="-276225" y="1768475"/>
            <a:ext cx="9591675" cy="2492375"/>
            <a:chOff x="-255588" y="1775997"/>
            <a:chExt cx="9592357" cy="2491918"/>
          </a:xfrm>
        </p:grpSpPr>
        <p:sp>
          <p:nvSpPr>
            <p:cNvPr id="29710" name="Google Shape;82;p5"/>
            <p:cNvSpPr txBox="1">
              <a:spLocks noChangeArrowheads="1"/>
            </p:cNvSpPr>
            <p:nvPr/>
          </p:nvSpPr>
          <p:spPr bwMode="auto">
            <a:xfrm>
              <a:off x="-255588" y="1921455"/>
              <a:ext cx="1790701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Création de la base 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de données PGI de l’entreprise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11" name="Google Shape;84;p5"/>
            <p:cNvSpPr txBox="1">
              <a:spLocks noChangeArrowheads="1"/>
            </p:cNvSpPr>
            <p:nvPr/>
          </p:nvSpPr>
          <p:spPr bwMode="auto">
            <a:xfrm>
              <a:off x="6498431" y="3482160"/>
              <a:ext cx="15954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1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la gestion de la réputation web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12" name="Google Shape;85;p5"/>
            <p:cNvSpPr txBox="1">
              <a:spLocks noChangeArrowheads="1"/>
            </p:cNvSpPr>
            <p:nvPr/>
          </p:nvSpPr>
          <p:spPr bwMode="auto">
            <a:xfrm>
              <a:off x="3686752" y="3472184"/>
              <a:ext cx="18542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2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Aménagement d’une nouvelle salle de formation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29713" name="Google Shape;87;p5"/>
            <p:cNvGrpSpPr>
              <a:grpSpLocks/>
            </p:cNvGrpSpPr>
            <p:nvPr/>
          </p:nvGrpSpPr>
          <p:grpSpPr bwMode="auto">
            <a:xfrm>
              <a:off x="455613" y="2613025"/>
              <a:ext cx="8156575" cy="966788"/>
              <a:chOff x="661319" y="2160807"/>
              <a:chExt cx="8156324" cy="966789"/>
            </a:xfrm>
          </p:grpSpPr>
          <p:cxnSp>
            <p:nvCxnSpPr>
              <p:cNvPr id="29717" name="Google Shape;88;p5"/>
              <p:cNvCxnSpPr>
                <a:cxnSpLocks noChangeShapeType="1"/>
              </p:cNvCxnSpPr>
              <p:nvPr/>
            </p:nvCxnSpPr>
            <p:spPr bwMode="auto">
              <a:xfrm>
                <a:off x="707782" y="2642992"/>
                <a:ext cx="8025295" cy="0"/>
              </a:xfrm>
              <a:prstGeom prst="straightConnector1">
                <a:avLst/>
              </a:prstGeom>
              <a:noFill/>
              <a:ln w="57150">
                <a:solidFill>
                  <a:srgbClr val="FF824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9718" name="Google Shape;89;p5"/>
              <p:cNvGrpSpPr>
                <a:grpSpLocks/>
              </p:cNvGrpSpPr>
              <p:nvPr/>
            </p:nvGrpSpPr>
            <p:grpSpPr bwMode="auto">
              <a:xfrm>
                <a:off x="661319" y="2160807"/>
                <a:ext cx="418256" cy="407190"/>
                <a:chOff x="661319" y="2160807"/>
                <a:chExt cx="418256" cy="407190"/>
              </a:xfrm>
            </p:grpSpPr>
            <p:sp>
              <p:nvSpPr>
                <p:cNvPr id="90" name="Google Shape;90;p5"/>
                <p:cNvSpPr/>
                <p:nvPr/>
              </p:nvSpPr>
              <p:spPr>
                <a:xfrm rot="7980000">
                  <a:off x="723316" y="2217346"/>
                  <a:ext cx="282524" cy="28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38" name="Google Shape;91;p5"/>
                <p:cNvSpPr txBox="1">
                  <a:spLocks noChangeArrowheads="1"/>
                </p:cNvSpPr>
                <p:nvPr/>
              </p:nvSpPr>
              <p:spPr bwMode="auto">
                <a:xfrm>
                  <a:off x="707782" y="2197202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1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719" name="Google Shape;92;p5"/>
              <p:cNvGrpSpPr>
                <a:grpSpLocks/>
              </p:cNvGrpSpPr>
              <p:nvPr/>
            </p:nvGrpSpPr>
            <p:grpSpPr bwMode="auto">
              <a:xfrm>
                <a:off x="1930640" y="2720328"/>
                <a:ext cx="433285" cy="407268"/>
                <a:chOff x="1930640" y="2720328"/>
                <a:chExt cx="433285" cy="407268"/>
              </a:xfrm>
            </p:grpSpPr>
            <p:sp>
              <p:nvSpPr>
                <p:cNvPr id="93" name="Google Shape;93;p5"/>
                <p:cNvSpPr/>
                <p:nvPr/>
              </p:nvSpPr>
              <p:spPr>
                <a:xfrm rot="-2580000">
                  <a:off x="199492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36" name="Google Shape;94;p5"/>
                <p:cNvSpPr txBox="1">
                  <a:spLocks noChangeArrowheads="1"/>
                </p:cNvSpPr>
                <p:nvPr/>
              </p:nvSpPr>
              <p:spPr bwMode="auto">
                <a:xfrm>
                  <a:off x="1992132" y="2757817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2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720" name="Google Shape;95;p5"/>
              <p:cNvGrpSpPr>
                <a:grpSpLocks/>
              </p:cNvGrpSpPr>
              <p:nvPr/>
            </p:nvGrpSpPr>
            <p:grpSpPr bwMode="auto">
              <a:xfrm>
                <a:off x="3244336" y="2179856"/>
                <a:ext cx="429321" cy="407190"/>
                <a:chOff x="3244336" y="2179856"/>
                <a:chExt cx="429321" cy="407190"/>
              </a:xfrm>
            </p:grpSpPr>
            <p:sp>
              <p:nvSpPr>
                <p:cNvPr id="96" name="Google Shape;96;p5"/>
                <p:cNvSpPr/>
                <p:nvPr/>
              </p:nvSpPr>
              <p:spPr>
                <a:xfrm rot="7980000">
                  <a:off x="3307076" y="2235599"/>
                  <a:ext cx="282524" cy="2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34" name="Google Shape;97;p5"/>
                <p:cNvSpPr txBox="1">
                  <a:spLocks noChangeArrowheads="1"/>
                </p:cNvSpPr>
                <p:nvPr/>
              </p:nvSpPr>
              <p:spPr bwMode="auto">
                <a:xfrm>
                  <a:off x="3301865" y="2209083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3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721" name="Google Shape;98;p5"/>
              <p:cNvGrpSpPr>
                <a:grpSpLocks/>
              </p:cNvGrpSpPr>
              <p:nvPr/>
            </p:nvGrpSpPr>
            <p:grpSpPr bwMode="auto">
              <a:xfrm>
                <a:off x="4616852" y="2720328"/>
                <a:ext cx="407514" cy="407268"/>
                <a:chOff x="4616852" y="2720328"/>
                <a:chExt cx="407514" cy="407268"/>
              </a:xfrm>
            </p:grpSpPr>
            <p:sp>
              <p:nvSpPr>
                <p:cNvPr id="99" name="Google Shape;99;p5"/>
                <p:cNvSpPr/>
                <p:nvPr/>
              </p:nvSpPr>
              <p:spPr>
                <a:xfrm rot="-2580000">
                  <a:off x="4677906" y="2774488"/>
                  <a:ext cx="285761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32" name="Google Shape;100;p5"/>
                <p:cNvSpPr txBox="1">
                  <a:spLocks noChangeArrowheads="1"/>
                </p:cNvSpPr>
                <p:nvPr/>
              </p:nvSpPr>
              <p:spPr bwMode="auto">
                <a:xfrm>
                  <a:off x="4673906" y="2757817"/>
                  <a:ext cx="35046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4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722" name="Google Shape;101;p5"/>
              <p:cNvGrpSpPr>
                <a:grpSpLocks/>
              </p:cNvGrpSpPr>
              <p:nvPr/>
            </p:nvGrpSpPr>
            <p:grpSpPr bwMode="auto">
              <a:xfrm>
                <a:off x="5827354" y="2175094"/>
                <a:ext cx="407271" cy="407191"/>
                <a:chOff x="5827354" y="2175094"/>
                <a:chExt cx="407271" cy="407191"/>
              </a:xfrm>
            </p:grpSpPr>
            <p:sp>
              <p:nvSpPr>
                <p:cNvPr id="102" name="Google Shape;102;p5"/>
                <p:cNvSpPr/>
                <p:nvPr/>
              </p:nvSpPr>
              <p:spPr>
                <a:xfrm rot="7980000">
                  <a:off x="5890042" y="2230837"/>
                  <a:ext cx="282524" cy="29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20" h="288943" extrusionOk="0">
                      <a:moveTo>
                        <a:pt x="0" y="144472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20" y="0"/>
                      </a:lnTo>
                      <a:lnTo>
                        <a:pt x="287320" y="144472"/>
                      </a:lnTo>
                      <a:cubicBezTo>
                        <a:pt x="287320" y="224262"/>
                        <a:pt x="223001" y="288944"/>
                        <a:pt x="143660" y="288944"/>
                      </a:cubicBezTo>
                      <a:cubicBezTo>
                        <a:pt x="64319" y="288944"/>
                        <a:pt x="0" y="224262"/>
                        <a:pt x="0" y="144472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30" name="Google Shape;103;p5"/>
                <p:cNvSpPr txBox="1">
                  <a:spLocks noChangeArrowheads="1"/>
                </p:cNvSpPr>
                <p:nvPr/>
              </p:nvSpPr>
              <p:spPr bwMode="auto">
                <a:xfrm>
                  <a:off x="5895122" y="2212177"/>
                  <a:ext cx="3040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5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723" name="Google Shape;104;p5"/>
              <p:cNvGrpSpPr>
                <a:grpSpLocks/>
              </p:cNvGrpSpPr>
              <p:nvPr/>
            </p:nvGrpSpPr>
            <p:grpSpPr bwMode="auto">
              <a:xfrm>
                <a:off x="7304652" y="2720327"/>
                <a:ext cx="436534" cy="407270"/>
                <a:chOff x="7304652" y="2720327"/>
                <a:chExt cx="436534" cy="407270"/>
              </a:xfrm>
            </p:grpSpPr>
            <p:sp>
              <p:nvSpPr>
                <p:cNvPr id="105" name="Google Shape;105;p5"/>
                <p:cNvSpPr/>
                <p:nvPr/>
              </p:nvSpPr>
              <p:spPr>
                <a:xfrm rot="-2580000">
                  <a:off x="736565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6" h="288907" extrusionOk="0">
                      <a:moveTo>
                        <a:pt x="0" y="144454"/>
                      </a:moveTo>
                      <a:cubicBezTo>
                        <a:pt x="0" y="64674"/>
                        <a:pt x="64327" y="0"/>
                        <a:pt x="143678" y="0"/>
                      </a:cubicBezTo>
                      <a:lnTo>
                        <a:pt x="287356" y="0"/>
                      </a:lnTo>
                      <a:lnTo>
                        <a:pt x="287356" y="144454"/>
                      </a:lnTo>
                      <a:cubicBezTo>
                        <a:pt x="287356" y="224234"/>
                        <a:pt x="223029" y="288908"/>
                        <a:pt x="143678" y="288908"/>
                      </a:cubicBezTo>
                      <a:cubicBezTo>
                        <a:pt x="64327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28" name="Google Shape;106;p5"/>
                <p:cNvSpPr txBox="1">
                  <a:spLocks noChangeArrowheads="1"/>
                </p:cNvSpPr>
                <p:nvPr/>
              </p:nvSpPr>
              <p:spPr bwMode="auto">
                <a:xfrm>
                  <a:off x="7375263" y="2733909"/>
                  <a:ext cx="3659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6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724" name="Google Shape;107;p5"/>
              <p:cNvGrpSpPr>
                <a:grpSpLocks/>
              </p:cNvGrpSpPr>
              <p:nvPr/>
            </p:nvGrpSpPr>
            <p:grpSpPr bwMode="auto">
              <a:xfrm>
                <a:off x="8410372" y="2160807"/>
                <a:ext cx="407270" cy="407190"/>
                <a:chOff x="8410372" y="2160807"/>
                <a:chExt cx="407270" cy="407190"/>
              </a:xfrm>
            </p:grpSpPr>
            <p:sp>
              <p:nvSpPr>
                <p:cNvPr id="108" name="Google Shape;108;p5"/>
                <p:cNvSpPr/>
                <p:nvPr/>
              </p:nvSpPr>
              <p:spPr>
                <a:xfrm rot="7980000">
                  <a:off x="8473010" y="2216552"/>
                  <a:ext cx="282524" cy="290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26" name="Google Shape;109;p5"/>
                <p:cNvSpPr txBox="1">
                  <a:spLocks noChangeArrowheads="1"/>
                </p:cNvSpPr>
                <p:nvPr/>
              </p:nvSpPr>
              <p:spPr bwMode="auto">
                <a:xfrm>
                  <a:off x="8464883" y="2195345"/>
                  <a:ext cx="35233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7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9714" name="Google Shape;110;p5"/>
            <p:cNvSpPr txBox="1">
              <a:spLocks noChangeArrowheads="1"/>
            </p:cNvSpPr>
            <p:nvPr/>
          </p:nvSpPr>
          <p:spPr bwMode="auto">
            <a:xfrm>
              <a:off x="2036672" y="1948836"/>
              <a:ext cx="2344532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Organisation et mise en place d’une formation AFPR (Action de Formation Préalable au Recrutement)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15" name="Google Shape;112;p5"/>
            <p:cNvSpPr txBox="1">
              <a:spLocks noChangeArrowheads="1"/>
            </p:cNvSpPr>
            <p:nvPr/>
          </p:nvSpPr>
          <p:spPr bwMode="auto">
            <a:xfrm>
              <a:off x="7400019" y="1775997"/>
              <a:ext cx="1936750" cy="93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Communication sur la politique de protection des données suite à une cyberattaque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16" name="Google Shape;83;p5"/>
            <p:cNvSpPr txBox="1">
              <a:spLocks noChangeArrowheads="1"/>
            </p:cNvSpPr>
            <p:nvPr/>
          </p:nvSpPr>
          <p:spPr bwMode="auto">
            <a:xfrm>
              <a:off x="940013" y="3499565"/>
              <a:ext cx="2020887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Suivi de l'appel d’offres dans le cadre de la mise en place d'un site de l’e-commerce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9701" name="ZoneTexte 36"/>
          <p:cNvSpPr txBox="1">
            <a:spLocks noChangeArrowheads="1"/>
          </p:cNvSpPr>
          <p:nvPr/>
        </p:nvSpPr>
        <p:spPr bwMode="auto">
          <a:xfrm>
            <a:off x="2441575" y="1446213"/>
            <a:ext cx="1565275" cy="339725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de production </a:t>
            </a:r>
            <a:b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</a:b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&amp; de Relation Client</a:t>
            </a:r>
          </a:p>
        </p:txBody>
      </p:sp>
      <p:sp>
        <p:nvSpPr>
          <p:cNvPr id="29702" name="ZoneTexte 38"/>
          <p:cNvSpPr txBox="1">
            <a:spLocks noChangeArrowheads="1"/>
          </p:cNvSpPr>
          <p:nvPr/>
        </p:nvSpPr>
        <p:spPr bwMode="auto">
          <a:xfrm>
            <a:off x="5022850" y="1616075"/>
            <a:ext cx="1574800" cy="16986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RH numérique</a:t>
            </a:r>
          </a:p>
        </p:txBody>
      </p:sp>
      <p:sp>
        <p:nvSpPr>
          <p:cNvPr id="29703" name="ZoneTexte 40"/>
          <p:cNvSpPr txBox="1">
            <a:spLocks noChangeArrowheads="1"/>
          </p:cNvSpPr>
          <p:nvPr/>
        </p:nvSpPr>
        <p:spPr bwMode="auto">
          <a:xfrm>
            <a:off x="7370763" y="1463675"/>
            <a:ext cx="1651000" cy="16986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Gestion de crise numérique</a:t>
            </a:r>
          </a:p>
        </p:txBody>
      </p:sp>
      <p:sp>
        <p:nvSpPr>
          <p:cNvPr id="29704" name="ZoneTexte 49"/>
          <p:cNvSpPr txBox="1">
            <a:spLocks noChangeArrowheads="1"/>
          </p:cNvSpPr>
          <p:nvPr/>
        </p:nvSpPr>
        <p:spPr bwMode="auto">
          <a:xfrm>
            <a:off x="96838" y="1616075"/>
            <a:ext cx="1077912" cy="16986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 PGI</a:t>
            </a:r>
            <a:endParaRPr lang="fr-FR" altLang="fr-FR" sz="1100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5" name="ZoneTexte 37"/>
          <p:cNvSpPr txBox="1">
            <a:spLocks noChangeArrowheads="1"/>
          </p:cNvSpPr>
          <p:nvPr/>
        </p:nvSpPr>
        <p:spPr bwMode="auto">
          <a:xfrm>
            <a:off x="3443288" y="4283075"/>
            <a:ext cx="2392362" cy="431800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Usage d’outils numériques au service de l’activité de production</a:t>
            </a:r>
            <a:endParaRPr lang="fr-FR" altLang="fr-FR" sz="1100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Google Shape;113;p5"/>
          <p:cNvSpPr/>
          <p:nvPr/>
        </p:nvSpPr>
        <p:spPr>
          <a:xfrm>
            <a:off x="4919663" y="2005013"/>
            <a:ext cx="1643062" cy="630237"/>
          </a:xfrm>
          <a:prstGeom prst="ellipse">
            <a:avLst/>
          </a:prstGeom>
          <a:noFill/>
          <a:ln w="28575" cap="flat" cmpd="sng">
            <a:solidFill>
              <a:srgbClr val="FF824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07" name="Google Shape;111;p5"/>
          <p:cNvSpPr txBox="1">
            <a:spLocks noChangeArrowheads="1"/>
          </p:cNvSpPr>
          <p:nvPr/>
        </p:nvSpPr>
        <p:spPr bwMode="auto">
          <a:xfrm>
            <a:off x="5048250" y="2020888"/>
            <a:ext cx="15065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Bloc 3</a:t>
            </a:r>
          </a:p>
          <a:p>
            <a:pPr algn="ctr" eaLnBrk="1" hangingPunct="1">
              <a:spcAft>
                <a:spcPct val="0"/>
              </a:spcAft>
              <a:buClr>
                <a:srgbClr val="000000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1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Participation à </a:t>
            </a:r>
            <a:endParaRPr lang="fr-FR" altLang="fr-F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Aft>
                <a:spcPct val="0"/>
              </a:spcAft>
              <a:buClr>
                <a:srgbClr val="000000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1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l'e-recrutement</a:t>
            </a:r>
            <a:endParaRPr lang="fr-FR" altLang="fr-F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708" name="Google Shape;81;p5"/>
          <p:cNvSpPr txBox="1">
            <a:spLocks noChangeArrowheads="1"/>
          </p:cNvSpPr>
          <p:nvPr/>
        </p:nvSpPr>
        <p:spPr bwMode="gray">
          <a:xfrm>
            <a:off x="2335213" y="123825"/>
            <a:ext cx="78819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250825" indent="-71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431800" indent="-71438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611188" indent="-71438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827088" indent="-71438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1284288" indent="-71438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1741488" indent="-71438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2198688" indent="-71438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2655888" indent="-71438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Clr>
                <a:srgbClr val="E46C0A"/>
              </a:buClr>
              <a:buSzPts val="2100"/>
              <a:buFontTx/>
              <a:buNone/>
            </a:pPr>
            <a:r>
              <a:rPr lang="en-US" altLang="fr-FR" sz="2100" b="1" dirty="0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PFRC</a:t>
            </a:r>
            <a:r>
              <a:rPr lang="en-US" altLang="fr-FR" sz="21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, UNE HISTOIRE, UN PROCESSUS MÉTIER, …</a:t>
            </a:r>
            <a:br>
              <a:rPr lang="en-US" altLang="fr-FR" sz="21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18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7 SITUATIONS PROFESSIONNELLES &amp; DES USAGES DU NUMÉRIQUE</a:t>
            </a:r>
            <a:endParaRPr lang="fr-FR" altLang="fr-FR" sz="1800" b="1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29709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38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20;p6"/>
          <p:cNvSpPr>
            <a:spLocks noGrp="1" noChangeArrowheads="1"/>
          </p:cNvSpPr>
          <p:nvPr>
            <p:ph type="title"/>
          </p:nvPr>
        </p:nvSpPr>
        <p:spPr>
          <a:xfrm>
            <a:off x="1854200" y="123825"/>
            <a:ext cx="7397750" cy="554038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SzPts val="2300"/>
              <a:buFont typeface="Calibri" panose="020F0502020204030204" pitchFamily="34" charset="0"/>
              <a:buNone/>
              <a:defRPr/>
            </a:pPr>
            <a:r>
              <a:rPr lang="en-US" altLang="fr-FR" sz="2100" smtClean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UN ENVIRONNEMENT NUMÉRIQUE </a:t>
            </a:r>
            <a:br>
              <a:rPr lang="en-US" altLang="fr-FR" sz="2100" smtClean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2100" smtClean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POUR APPUYER LES MODALITÉS PÉDAGOGIQUES</a:t>
            </a:r>
            <a:endParaRPr lang="fr-FR" altLang="fr-FR" sz="2100" smtClean="0">
              <a:solidFill>
                <a:srgbClr val="1F497D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31747" name="Google Shape;121;p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4092575"/>
            <a:ext cx="6715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Google Shape;122;p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6763"/>
            <a:ext cx="7826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3735450" y="2675240"/>
            <a:ext cx="2609760" cy="833657"/>
            <a:chOff x="1081930" y="737227"/>
            <a:chExt cx="2609760" cy="833657"/>
          </a:xfrm>
          <a:noFill/>
        </p:grpSpPr>
        <p:pic>
          <p:nvPicPr>
            <p:cNvPr id="137" name="Google Shape;137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92057" y="737227"/>
              <a:ext cx="589507" cy="53591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38" name="Google Shape;138;p6"/>
            <p:cNvSpPr txBox="1"/>
            <p:nvPr/>
          </p:nvSpPr>
          <p:spPr>
            <a:xfrm>
              <a:off x="1081930" y="1293925"/>
              <a:ext cx="2609760" cy="2769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lIns="91425" tIns="45700" rIns="91425" bIns="457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11528F"/>
                </a:buClr>
                <a:buSzPts val="1200"/>
                <a:buFont typeface="Arial"/>
                <a:buNone/>
                <a:defRPr/>
              </a:pPr>
              <a:r>
                <a:rPr lang="en-US" sz="1200" b="1" kern="0" dirty="0">
                  <a:solidFill>
                    <a:srgbClr val="11528F"/>
                  </a:solidFill>
                  <a:latin typeface="Arial Narrow" panose="020B0606020202030204" pitchFamily="34" charset="0"/>
                  <a:ea typeface="Arial"/>
                  <a:cs typeface="Arial"/>
                  <a:sym typeface="Arial"/>
                </a:rPr>
                <a:t>Application vie scolaire</a:t>
              </a:r>
              <a:endParaRPr kern="0" dirty="0">
                <a:latin typeface="Arial Narrow" panose="020B0606020202030204" pitchFamily="34" charset="0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750" name="Google Shape;150;p6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144588"/>
            <a:ext cx="7286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Google Shape;203;p6"/>
          <p:cNvSpPr txBox="1">
            <a:spLocks noChangeArrowheads="1"/>
          </p:cNvSpPr>
          <p:nvPr/>
        </p:nvSpPr>
        <p:spPr bwMode="auto">
          <a:xfrm>
            <a:off x="5930900" y="1708150"/>
            <a:ext cx="2997200" cy="1096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fr-FR" b="1" u="sng" dirty="0">
              <a:solidFill>
                <a:srgbClr val="FF824A"/>
              </a:solidFill>
              <a:latin typeface="Calibri" panose="020F0502020204030204" pitchFamily="34" charset="0"/>
              <a:sym typeface="Calibri" panose="020F0502020204030204" pitchFamily="34" charset="0"/>
              <a:hlinkClick r:id="rId7"/>
            </a:endParaRPr>
          </a:p>
          <a:p>
            <a:pPr algn="ctr" eaLnBrk="1" fontAlgn="auto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1400"/>
              <a:buFont typeface="Calibri" panose="020F0502020204030204" pitchFamily="34" charset="0"/>
              <a:buNone/>
              <a:defRPr/>
            </a:pPr>
            <a:r>
              <a:rPr lang="en-US" altLang="fr-FR" b="1" u="sng" dirty="0">
                <a:solidFill>
                  <a:srgbClr val="FF824A"/>
                </a:solidFill>
                <a:latin typeface="Calibri" panose="020F0502020204030204" pitchFamily="34" charset="0"/>
                <a:sym typeface="Calibri" panose="020F0502020204030204" pitchFamily="34" charset="0"/>
                <a:hlinkClick r:id="rId7"/>
              </a:rPr>
              <a:t>https://pfrc-formation.wixsite.com/accueil</a:t>
            </a:r>
            <a:endParaRPr lang="en-US" altLang="fr-FR" b="1" u="sng" dirty="0">
              <a:solidFill>
                <a:srgbClr val="FF824A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fontAlgn="auto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fr-FR" sz="1600" b="1" dirty="0">
              <a:solidFill>
                <a:srgbClr val="FF824A"/>
              </a:solidFill>
              <a:latin typeface="Calibri" panose="020F0502020204030204" pitchFamily="34" charset="0"/>
              <a:ea typeface="Arial Narrow" panose="020B0606020202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fontAlgn="auto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1400"/>
              <a:buFont typeface="Calibri" panose="020F0502020204030204" pitchFamily="34" charset="0"/>
              <a:buNone/>
              <a:defRPr/>
            </a:pPr>
            <a:r>
              <a:rPr lang="en-US" alt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Narrow" panose="020B0606020202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PRÉSENCE EN LIGNE</a:t>
            </a:r>
            <a:endParaRPr lang="fr-FR" altLang="fr-F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752" name="Groupe 26"/>
          <p:cNvGrpSpPr>
            <a:grpSpLocks/>
          </p:cNvGrpSpPr>
          <p:nvPr/>
        </p:nvGrpSpPr>
        <p:grpSpPr bwMode="auto">
          <a:xfrm>
            <a:off x="6127750" y="1055688"/>
            <a:ext cx="396875" cy="831850"/>
            <a:chOff x="5755969" y="909170"/>
            <a:chExt cx="396000" cy="831504"/>
          </a:xfrm>
        </p:grpSpPr>
        <p:pic>
          <p:nvPicPr>
            <p:cNvPr id="31814" name="Google Shape;202;p6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969" y="1380674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5" name="Google Shape;204;p6" descr="Logo LinkedIn - CTCO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969" y="909170"/>
              <a:ext cx="39600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3" name="Google Shape;206;p6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0" b="18683"/>
          <a:stretch>
            <a:fillRect/>
          </a:stretch>
        </p:blipFill>
        <p:spPr bwMode="auto">
          <a:xfrm>
            <a:off x="7789863" y="1035050"/>
            <a:ext cx="10795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Google Shape;207;p6" descr="Accueil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463" y="5362575"/>
            <a:ext cx="952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5" name="Groupe 16"/>
          <p:cNvGrpSpPr>
            <a:grpSpLocks/>
          </p:cNvGrpSpPr>
          <p:nvPr/>
        </p:nvGrpSpPr>
        <p:grpSpPr bwMode="auto">
          <a:xfrm>
            <a:off x="1589088" y="1076325"/>
            <a:ext cx="3235325" cy="3240088"/>
            <a:chOff x="1510720" y="1677496"/>
            <a:chExt cx="3236008" cy="3240810"/>
          </a:xfrm>
        </p:grpSpPr>
        <p:grpSp>
          <p:nvGrpSpPr>
            <p:cNvPr id="31781" name="Groupe 10"/>
            <p:cNvGrpSpPr>
              <a:grpSpLocks/>
            </p:cNvGrpSpPr>
            <p:nvPr/>
          </p:nvGrpSpPr>
          <p:grpSpPr bwMode="auto">
            <a:xfrm>
              <a:off x="2455586" y="2602029"/>
              <a:ext cx="1038889" cy="615431"/>
              <a:chOff x="2809329" y="3085497"/>
              <a:chExt cx="1038889" cy="615431"/>
            </a:xfrm>
          </p:grpSpPr>
          <p:pic>
            <p:nvPicPr>
              <p:cNvPr id="31812" name="Google Shape;124;p6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6765" y="3085497"/>
                <a:ext cx="540000" cy="39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13" name="Google Shape;126;p6"/>
              <p:cNvSpPr txBox="1">
                <a:spLocks noChangeArrowheads="1"/>
              </p:cNvSpPr>
              <p:nvPr/>
            </p:nvSpPr>
            <p:spPr bwMode="auto">
              <a:xfrm>
                <a:off x="2809329" y="3423969"/>
                <a:ext cx="1038889" cy="276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spcAft>
                    <a:spcPts val="500"/>
                  </a:spcAft>
                  <a:buFont typeface="Arial" panose="020B0604020202020204" pitchFamily="34" charset="0"/>
                  <a:defRPr sz="10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9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8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Clr>
                    <a:srgbClr val="EBBE41"/>
                  </a:buClr>
                  <a:buSzPts val="1200"/>
                </a:pPr>
                <a:r>
                  <a:rPr lang="en-US" altLang="fr-FR" sz="1200" b="1">
                    <a:solidFill>
                      <a:srgbClr val="EBBE41"/>
                    </a:solidFill>
                    <a:latin typeface="Arial Narrow" panose="020B060602020203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Messagerie</a:t>
                </a:r>
                <a:endParaRPr lang="fr-FR" altLang="fr-FR" sz="140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782" name="Groupe 8"/>
            <p:cNvGrpSpPr>
              <a:grpSpLocks/>
            </p:cNvGrpSpPr>
            <p:nvPr/>
          </p:nvGrpSpPr>
          <p:grpSpPr bwMode="auto">
            <a:xfrm>
              <a:off x="1704735" y="1780061"/>
              <a:ext cx="663575" cy="699395"/>
              <a:chOff x="2717800" y="2208904"/>
              <a:chExt cx="663575" cy="699395"/>
            </a:xfrm>
          </p:grpSpPr>
          <p:sp>
            <p:nvSpPr>
              <p:cNvPr id="31810" name="Google Shape;127;p6"/>
              <p:cNvSpPr txBox="1">
                <a:spLocks noChangeArrowheads="1"/>
              </p:cNvSpPr>
              <p:nvPr/>
            </p:nvSpPr>
            <p:spPr bwMode="auto">
              <a:xfrm>
                <a:off x="2717800" y="2630487"/>
                <a:ext cx="663575" cy="27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spcAft>
                    <a:spcPts val="500"/>
                  </a:spcAft>
                  <a:buFont typeface="Arial" panose="020B0604020202020204" pitchFamily="34" charset="0"/>
                  <a:defRPr sz="10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9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8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Clr>
                    <a:srgbClr val="FF8500"/>
                  </a:buClr>
                  <a:buSzPts val="1200"/>
                </a:pPr>
                <a:r>
                  <a:rPr lang="en-US" altLang="fr-FR" sz="1200" b="1">
                    <a:solidFill>
                      <a:srgbClr val="FF8500"/>
                    </a:solidFill>
                    <a:latin typeface="Arial Narrow" panose="020B060602020203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Agenda</a:t>
                </a:r>
                <a:endParaRPr lang="fr-FR" altLang="fr-FR" sz="140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pic>
            <p:nvPicPr>
              <p:cNvPr id="31811" name="Google Shape;129;p6"/>
              <p:cNvPicPr preferRelativeResize="0"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0512" y="2208904"/>
                <a:ext cx="438150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83" name="Groupe 12"/>
            <p:cNvGrpSpPr>
              <a:grpSpLocks/>
            </p:cNvGrpSpPr>
            <p:nvPr/>
          </p:nvGrpSpPr>
          <p:grpSpPr bwMode="auto">
            <a:xfrm>
              <a:off x="1510720" y="4192359"/>
              <a:ext cx="1253693" cy="720174"/>
              <a:chOff x="712729" y="4211515"/>
              <a:chExt cx="1253693" cy="720174"/>
            </a:xfrm>
          </p:grpSpPr>
          <p:sp>
            <p:nvSpPr>
              <p:cNvPr id="31808" name="Google Shape;125;p6"/>
              <p:cNvSpPr txBox="1">
                <a:spLocks noChangeArrowheads="1"/>
              </p:cNvSpPr>
              <p:nvPr/>
            </p:nvSpPr>
            <p:spPr bwMode="auto">
              <a:xfrm>
                <a:off x="712729" y="4470065"/>
                <a:ext cx="1253693" cy="461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spcAft>
                    <a:spcPts val="500"/>
                  </a:spcAft>
                  <a:buFont typeface="Arial" panose="020B0604020202020204" pitchFamily="34" charset="0"/>
                  <a:defRPr sz="10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9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8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Clr>
                    <a:srgbClr val="E03A39"/>
                  </a:buClr>
                  <a:buSzPts val="1200"/>
                </a:pPr>
                <a:r>
                  <a:rPr lang="en-US" altLang="fr-FR" sz="1200" b="1">
                    <a:solidFill>
                      <a:srgbClr val="E03A39"/>
                    </a:solidFill>
                    <a:latin typeface="Arial Narrow" panose="020B060602020203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Espace documentaire  </a:t>
                </a:r>
                <a:endParaRPr lang="fr-FR" altLang="fr-FR" sz="140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pic>
            <p:nvPicPr>
              <p:cNvPr id="31809" name="Google Shape;130;p6"/>
              <p:cNvPicPr preferRelativeResize="0"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150" y="4211515"/>
                <a:ext cx="450850" cy="300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84" name="Groupe 11"/>
            <p:cNvGrpSpPr>
              <a:grpSpLocks/>
            </p:cNvGrpSpPr>
            <p:nvPr/>
          </p:nvGrpSpPr>
          <p:grpSpPr bwMode="auto">
            <a:xfrm>
              <a:off x="1708222" y="3390729"/>
              <a:ext cx="661987" cy="641350"/>
              <a:chOff x="1525300" y="3356567"/>
              <a:chExt cx="661987" cy="641350"/>
            </a:xfrm>
          </p:grpSpPr>
          <p:pic>
            <p:nvPicPr>
              <p:cNvPr id="31806" name="Google Shape;131;p6"/>
              <p:cNvPicPr preferRelativeResize="0"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0550" y="3356567"/>
                <a:ext cx="471487" cy="395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07" name="Google Shape;133;p6"/>
              <p:cNvSpPr txBox="1">
                <a:spLocks noChangeArrowheads="1"/>
              </p:cNvSpPr>
              <p:nvPr/>
            </p:nvSpPr>
            <p:spPr bwMode="auto">
              <a:xfrm>
                <a:off x="1525300" y="3721692"/>
                <a:ext cx="661987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spcAft>
                    <a:spcPts val="500"/>
                  </a:spcAft>
                  <a:buFont typeface="Arial" panose="020B0604020202020204" pitchFamily="34" charset="0"/>
                  <a:defRPr sz="10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9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8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Clr>
                    <a:srgbClr val="E03A39"/>
                  </a:buClr>
                  <a:buSzPts val="1200"/>
                </a:pPr>
                <a:r>
                  <a:rPr lang="en-US" altLang="fr-FR" sz="1200" b="1">
                    <a:solidFill>
                      <a:srgbClr val="E03A39"/>
                    </a:solidFill>
                    <a:latin typeface="Arial Narrow" panose="020B060602020203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Casier</a:t>
                </a:r>
                <a:endParaRPr lang="fr-FR" altLang="fr-FR" sz="140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785" name="Groupe 9"/>
            <p:cNvGrpSpPr>
              <a:grpSpLocks/>
            </p:cNvGrpSpPr>
            <p:nvPr/>
          </p:nvGrpSpPr>
          <p:grpSpPr bwMode="auto">
            <a:xfrm>
              <a:off x="1747044" y="2548589"/>
              <a:ext cx="661987" cy="667282"/>
              <a:chOff x="2180248" y="2923643"/>
              <a:chExt cx="661987" cy="667282"/>
            </a:xfrm>
          </p:grpSpPr>
          <p:pic>
            <p:nvPicPr>
              <p:cNvPr id="31804" name="Google Shape;128;p6"/>
              <p:cNvPicPr preferRelativeResize="0"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616" y="2923643"/>
                <a:ext cx="603250" cy="466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05" name="Google Shape;134;p6"/>
              <p:cNvSpPr txBox="1">
                <a:spLocks noChangeArrowheads="1"/>
              </p:cNvSpPr>
              <p:nvPr/>
            </p:nvSpPr>
            <p:spPr bwMode="auto">
              <a:xfrm>
                <a:off x="2180248" y="3314700"/>
                <a:ext cx="661987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spcAft>
                    <a:spcPts val="500"/>
                  </a:spcAft>
                  <a:buFont typeface="Arial" panose="020B0604020202020204" pitchFamily="34" charset="0"/>
                  <a:defRPr sz="10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9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8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Clr>
                    <a:srgbClr val="11528F"/>
                  </a:buClr>
                  <a:buSzPts val="1200"/>
                </a:pPr>
                <a:r>
                  <a:rPr lang="en-US" altLang="fr-FR" sz="1200" b="1">
                    <a:solidFill>
                      <a:srgbClr val="11528F"/>
                    </a:solidFill>
                    <a:latin typeface="Arial Narrow" panose="020B060602020203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Forum</a:t>
                </a:r>
                <a:endParaRPr lang="fr-FR" altLang="fr-FR" sz="140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786" name="Groupe 7"/>
            <p:cNvGrpSpPr>
              <a:grpSpLocks/>
            </p:cNvGrpSpPr>
            <p:nvPr/>
          </p:nvGrpSpPr>
          <p:grpSpPr bwMode="auto">
            <a:xfrm>
              <a:off x="3657597" y="3253002"/>
              <a:ext cx="641735" cy="844015"/>
              <a:chOff x="3499645" y="2144394"/>
              <a:chExt cx="641735" cy="844015"/>
            </a:xfrm>
          </p:grpSpPr>
          <p:pic>
            <p:nvPicPr>
              <p:cNvPr id="31802" name="Google Shape;135;p6"/>
              <p:cNvPicPr preferRelativeResize="0"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9645" y="2144394"/>
                <a:ext cx="641735" cy="641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03" name="Google Shape;136;p6"/>
              <p:cNvSpPr txBox="1">
                <a:spLocks noChangeArrowheads="1"/>
              </p:cNvSpPr>
              <p:nvPr/>
            </p:nvSpPr>
            <p:spPr bwMode="auto">
              <a:xfrm>
                <a:off x="3519487" y="2711450"/>
                <a:ext cx="528511" cy="276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spcAft>
                    <a:spcPts val="500"/>
                  </a:spcAft>
                  <a:buFont typeface="Arial" panose="020B0604020202020204" pitchFamily="34" charset="0"/>
                  <a:defRPr sz="10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9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8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Clr>
                    <a:schemeClr val="accent2"/>
                  </a:buClr>
                  <a:buSzPts val="1200"/>
                </a:pPr>
                <a:r>
                  <a:rPr lang="en-US" altLang="fr-FR" sz="1200" b="1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GED</a:t>
                </a:r>
                <a:endParaRPr lang="fr-FR" altLang="fr-FR" sz="140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787" name="Groupe 5"/>
            <p:cNvGrpSpPr>
              <a:grpSpLocks/>
            </p:cNvGrpSpPr>
            <p:nvPr/>
          </p:nvGrpSpPr>
          <p:grpSpPr bwMode="auto">
            <a:xfrm>
              <a:off x="3424814" y="1677496"/>
              <a:ext cx="1321914" cy="767672"/>
              <a:chOff x="4764246" y="2356977"/>
              <a:chExt cx="1321914" cy="767672"/>
            </a:xfrm>
          </p:grpSpPr>
          <p:sp>
            <p:nvSpPr>
              <p:cNvPr id="31800" name="Google Shape;139;p6"/>
              <p:cNvSpPr txBox="1">
                <a:spLocks noChangeArrowheads="1"/>
              </p:cNvSpPr>
              <p:nvPr/>
            </p:nvSpPr>
            <p:spPr bwMode="auto">
              <a:xfrm>
                <a:off x="4764246" y="2847690"/>
                <a:ext cx="1321914" cy="276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spcAft>
                    <a:spcPts val="500"/>
                  </a:spcAft>
                  <a:buFont typeface="Arial" panose="020B0604020202020204" pitchFamily="34" charset="0"/>
                  <a:defRPr sz="10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9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8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Clr>
                    <a:srgbClr val="E46C0A"/>
                  </a:buClr>
                  <a:buSzPts val="1200"/>
                </a:pPr>
                <a:r>
                  <a:rPr lang="en-US" altLang="fr-FR" sz="1200" b="1">
                    <a:solidFill>
                      <a:srgbClr val="E46C0A"/>
                    </a:solidFill>
                    <a:latin typeface="Arial Narrow" panose="020B060602020203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Visio conference</a:t>
                </a:r>
                <a:endParaRPr lang="fr-FR" altLang="fr-FR" sz="140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pic>
            <p:nvPicPr>
              <p:cNvPr id="31801" name="Google Shape;140;p6"/>
              <p:cNvPicPr preferRelativeResize="0"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9775" y="2356977"/>
                <a:ext cx="627823" cy="632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88" name="Groupe 4"/>
            <p:cNvGrpSpPr>
              <a:grpSpLocks/>
            </p:cNvGrpSpPr>
            <p:nvPr/>
          </p:nvGrpSpPr>
          <p:grpSpPr bwMode="auto">
            <a:xfrm>
              <a:off x="3425126" y="2564401"/>
              <a:ext cx="1012825" cy="689006"/>
              <a:chOff x="5543182" y="3064372"/>
              <a:chExt cx="1012825" cy="689006"/>
            </a:xfrm>
          </p:grpSpPr>
          <p:pic>
            <p:nvPicPr>
              <p:cNvPr id="31798" name="Google Shape;141;p6"/>
              <p:cNvPicPr preferRelativeResize="0"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910" y="3064372"/>
                <a:ext cx="468000" cy="46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99" name="Google Shape;142;p6"/>
              <p:cNvSpPr txBox="1">
                <a:spLocks noChangeArrowheads="1"/>
              </p:cNvSpPr>
              <p:nvPr/>
            </p:nvSpPr>
            <p:spPr bwMode="auto">
              <a:xfrm>
                <a:off x="5543182" y="3476419"/>
                <a:ext cx="1012825" cy="276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spcAft>
                    <a:spcPts val="500"/>
                  </a:spcAft>
                  <a:buFont typeface="Arial" panose="020B0604020202020204" pitchFamily="34" charset="0"/>
                  <a:defRPr sz="10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9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8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Clr>
                    <a:srgbClr val="11528F"/>
                  </a:buClr>
                  <a:buSzPts val="1200"/>
                </a:pPr>
                <a:r>
                  <a:rPr lang="en-US" altLang="fr-FR" sz="1200" b="1">
                    <a:solidFill>
                      <a:srgbClr val="27859F"/>
                    </a:solidFill>
                    <a:latin typeface="Arial Narrow" panose="020B060602020203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Chat</a:t>
                </a:r>
                <a:endParaRPr lang="fr-FR" altLang="fr-FR" sz="1400">
                  <a:solidFill>
                    <a:srgbClr val="27859F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789" name="Groupe 14"/>
            <p:cNvGrpSpPr>
              <a:grpSpLocks/>
            </p:cNvGrpSpPr>
            <p:nvPr/>
          </p:nvGrpSpPr>
          <p:grpSpPr bwMode="auto">
            <a:xfrm>
              <a:off x="2635594" y="4295165"/>
              <a:ext cx="1739900" cy="623141"/>
              <a:chOff x="3743325" y="3905268"/>
              <a:chExt cx="1739900" cy="623141"/>
            </a:xfrm>
          </p:grpSpPr>
          <p:sp>
            <p:nvSpPr>
              <p:cNvPr id="147" name="Google Shape;147;p6"/>
              <p:cNvSpPr txBox="1"/>
              <p:nvPr/>
            </p:nvSpPr>
            <p:spPr>
              <a:xfrm>
                <a:off x="3850611" y="4252122"/>
                <a:ext cx="1524322" cy="276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91425" tIns="45700" rIns="91425" bIns="4570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11528F"/>
                  </a:buClr>
                  <a:buSzPts val="1200"/>
                  <a:buFont typeface="Arial"/>
                  <a:buNone/>
                  <a:defRPr/>
                </a:pPr>
                <a:r>
                  <a:rPr lang="en-US" sz="1200" b="1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Arial"/>
                    <a:cs typeface="Arial"/>
                    <a:sym typeface="Arial"/>
                  </a:rPr>
                  <a:t>Suite </a:t>
                </a:r>
                <a:r>
                  <a:rPr lang="en-US" sz="1200" b="1" kern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Arial"/>
                    <a:cs typeface="Arial"/>
                    <a:sym typeface="Arial"/>
                  </a:rPr>
                  <a:t>bureautique</a:t>
                </a:r>
                <a:endParaRPr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1797" name="Google Shape;148;p6"/>
              <p:cNvPicPr preferRelativeResize="0"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3325" y="3905268"/>
                <a:ext cx="1739900" cy="363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90" name="Groupe 15"/>
            <p:cNvGrpSpPr>
              <a:grpSpLocks/>
            </p:cNvGrpSpPr>
            <p:nvPr/>
          </p:nvGrpSpPr>
          <p:grpSpPr bwMode="auto">
            <a:xfrm>
              <a:off x="2315248" y="1799493"/>
              <a:ext cx="1217369" cy="634585"/>
              <a:chOff x="5475287" y="3788924"/>
              <a:chExt cx="1217369" cy="634585"/>
            </a:xfrm>
          </p:grpSpPr>
          <p:pic>
            <p:nvPicPr>
              <p:cNvPr id="31794" name="Google Shape;208;p6"/>
              <p:cNvPicPr preferRelativeResize="0"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9653" y="3788924"/>
                <a:ext cx="528637" cy="41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95" name="Google Shape;209;p6"/>
              <p:cNvSpPr txBox="1">
                <a:spLocks noChangeArrowheads="1"/>
              </p:cNvSpPr>
              <p:nvPr/>
            </p:nvSpPr>
            <p:spPr bwMode="auto">
              <a:xfrm>
                <a:off x="5475287" y="4146550"/>
                <a:ext cx="1217369" cy="276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spcAft>
                    <a:spcPts val="500"/>
                  </a:spcAft>
                  <a:buFont typeface="Arial" panose="020B0604020202020204" pitchFamily="34" charset="0"/>
                  <a:defRPr sz="10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9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8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Clr>
                    <a:srgbClr val="4BAF95"/>
                  </a:buClr>
                  <a:buSzPts val="1200"/>
                </a:pPr>
                <a:r>
                  <a:rPr lang="en-US" altLang="fr-FR" sz="1200" b="1">
                    <a:solidFill>
                      <a:srgbClr val="4BAF95"/>
                    </a:solidFill>
                    <a:latin typeface="Arial Narrow" panose="020B060602020203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Mur collaboratif</a:t>
                </a:r>
                <a:endParaRPr lang="fr-FR" altLang="fr-FR" sz="140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791" name="Groupe 13"/>
            <p:cNvGrpSpPr>
              <a:grpSpLocks/>
            </p:cNvGrpSpPr>
            <p:nvPr/>
          </p:nvGrpSpPr>
          <p:grpSpPr bwMode="auto">
            <a:xfrm>
              <a:off x="2330605" y="3335502"/>
              <a:ext cx="1272269" cy="637320"/>
              <a:chOff x="2720850" y="3872065"/>
              <a:chExt cx="1272269" cy="637320"/>
            </a:xfrm>
          </p:grpSpPr>
          <p:pic>
            <p:nvPicPr>
              <p:cNvPr id="31792" name="Google Shape;132;p6"/>
              <p:cNvPicPr preferRelativeResize="0"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3875" y="3872065"/>
                <a:ext cx="4857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93" name="Google Shape;125;p6"/>
              <p:cNvSpPr txBox="1">
                <a:spLocks noChangeArrowheads="1"/>
              </p:cNvSpPr>
              <p:nvPr/>
            </p:nvSpPr>
            <p:spPr bwMode="auto">
              <a:xfrm>
                <a:off x="2720850" y="4232426"/>
                <a:ext cx="1272269" cy="276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spcAft>
                    <a:spcPts val="500"/>
                  </a:spcAft>
                  <a:buFont typeface="Arial" panose="020B0604020202020204" pitchFamily="34" charset="0"/>
                  <a:defRPr sz="10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9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8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00"/>
                  </a:spcBef>
                  <a:spcAft>
                    <a:spcPts val="100"/>
                  </a:spcAft>
                  <a:buSzPct val="100000"/>
                  <a:buFont typeface="Arial" panose="020B0604020202020204" pitchFamily="34" charset="0"/>
                  <a:buChar char="•"/>
                  <a:defRPr sz="7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Clr>
                    <a:srgbClr val="E03A39"/>
                  </a:buClr>
                  <a:buSzPts val="1200"/>
                </a:pPr>
                <a:r>
                  <a:rPr lang="en-US" altLang="fr-FR" sz="1200" b="1">
                    <a:solidFill>
                      <a:srgbClr val="702A87"/>
                    </a:solidFill>
                    <a:latin typeface="Arial Narrow" panose="020B060602020203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Poste-fichiers</a:t>
                </a:r>
                <a:r>
                  <a:rPr lang="en-US" altLang="fr-FR" sz="1200" b="1">
                    <a:solidFill>
                      <a:srgbClr val="E03A39"/>
                    </a:solidFill>
                    <a:latin typeface="Arial Narrow" panose="020B060602020203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 </a:t>
                </a:r>
                <a:endParaRPr lang="fr-FR" altLang="fr-FR" sz="140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1756" name="Groupe 22"/>
          <p:cNvGrpSpPr>
            <a:grpSpLocks/>
          </p:cNvGrpSpPr>
          <p:nvPr/>
        </p:nvGrpSpPr>
        <p:grpSpPr bwMode="auto">
          <a:xfrm>
            <a:off x="6235700" y="2741613"/>
            <a:ext cx="2447925" cy="2324100"/>
            <a:chOff x="4859119" y="2593107"/>
            <a:chExt cx="2448000" cy="2323898"/>
          </a:xfrm>
        </p:grpSpPr>
        <p:grpSp>
          <p:nvGrpSpPr>
            <p:cNvPr id="31777" name="Groupe 20"/>
            <p:cNvGrpSpPr>
              <a:grpSpLocks/>
            </p:cNvGrpSpPr>
            <p:nvPr/>
          </p:nvGrpSpPr>
          <p:grpSpPr bwMode="auto">
            <a:xfrm>
              <a:off x="4859119" y="2593107"/>
              <a:ext cx="2448000" cy="2323898"/>
              <a:chOff x="4649292" y="2593108"/>
              <a:chExt cx="2024565" cy="2059399"/>
            </a:xfrm>
          </p:grpSpPr>
          <p:pic>
            <p:nvPicPr>
              <p:cNvPr id="31779" name="Image 18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69"/>
              <a:stretch>
                <a:fillRect/>
              </a:stretch>
            </p:blipFill>
            <p:spPr bwMode="auto">
              <a:xfrm>
                <a:off x="4649292" y="2593108"/>
                <a:ext cx="2024565" cy="2059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Ellipse 19"/>
              <p:cNvSpPr/>
              <p:nvPr/>
            </p:nvSpPr>
            <p:spPr>
              <a:xfrm>
                <a:off x="5414741" y="3407583"/>
                <a:ext cx="479225" cy="4670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fr-FR" kern="0">
                  <a:sym typeface="Arial"/>
                </a:endParaRPr>
              </a:p>
            </p:txBody>
          </p:sp>
        </p:grpSp>
        <p:sp>
          <p:nvSpPr>
            <p:cNvPr id="22" name="ZoneTexte 21"/>
            <p:cNvSpPr txBox="1"/>
            <p:nvPr/>
          </p:nvSpPr>
          <p:spPr>
            <a:xfrm>
              <a:off x="5757672" y="3548699"/>
              <a:ext cx="798537" cy="4603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fr-FR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PGI</a:t>
              </a:r>
            </a:p>
          </p:txBody>
        </p:sp>
      </p:grpSp>
      <p:grpSp>
        <p:nvGrpSpPr>
          <p:cNvPr id="31757" name="Groupe 24"/>
          <p:cNvGrpSpPr>
            <a:grpSpLocks/>
          </p:cNvGrpSpPr>
          <p:nvPr/>
        </p:nvGrpSpPr>
        <p:grpSpPr bwMode="auto">
          <a:xfrm>
            <a:off x="5911850" y="971550"/>
            <a:ext cx="3046413" cy="1781175"/>
            <a:chOff x="5836605" y="971771"/>
            <a:chExt cx="3046080" cy="1780874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5836605" y="971771"/>
              <a:ext cx="3046080" cy="1780874"/>
            </a:xfrm>
            <a:prstGeom prst="round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fr-FR" kern="0">
                <a:sym typeface="Arial"/>
              </a:endParaRPr>
            </a:p>
          </p:txBody>
        </p:sp>
        <p:sp>
          <p:nvSpPr>
            <p:cNvPr id="31775" name="ZoneTexte 1"/>
            <p:cNvSpPr txBox="1">
              <a:spLocks noChangeArrowheads="1"/>
            </p:cNvSpPr>
            <p:nvPr/>
          </p:nvSpPr>
          <p:spPr bwMode="auto">
            <a:xfrm>
              <a:off x="6353832" y="1573393"/>
              <a:ext cx="11815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>
                  <a:srgbClr val="000000"/>
                </a:buClr>
              </a:pPr>
              <a:r>
                <a:rPr lang="fr-FR" altLang="fr-FR" sz="14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  <a:hlinkClick r:id="rId24"/>
                </a:rPr>
                <a:t>Page PFRC</a:t>
              </a:r>
              <a:endParaRPr lang="fr-FR" altLang="fr-FR" sz="1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76" name="ZoneTexte 2"/>
            <p:cNvSpPr txBox="1">
              <a:spLocks noChangeArrowheads="1"/>
            </p:cNvSpPr>
            <p:nvPr/>
          </p:nvSpPr>
          <p:spPr bwMode="auto">
            <a:xfrm>
              <a:off x="6370664" y="1107497"/>
              <a:ext cx="11886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>
                  <a:srgbClr val="000000"/>
                </a:buClr>
              </a:pPr>
              <a:r>
                <a:rPr lang="fr-FR" altLang="fr-FR" sz="14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  <a:hlinkClick r:id="rId25"/>
                </a:rPr>
                <a:t>Compte PFRC</a:t>
              </a:r>
              <a:endParaRPr lang="fr-FR" altLang="fr-FR" sz="1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1619250" y="915988"/>
            <a:ext cx="4160838" cy="3986212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fr-FR" kern="0">
              <a:sym typeface="Arial"/>
            </a:endParaRPr>
          </a:p>
        </p:txBody>
      </p:sp>
      <p:pic>
        <p:nvPicPr>
          <p:cNvPr id="31759" name="Picture 4" descr="Résultat de recherche d'images pour &quot;doodle&quot;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214563"/>
            <a:ext cx="6635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Image 2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062038"/>
            <a:ext cx="63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6" descr="Presse FR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3676650"/>
            <a:ext cx="1095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Google Shape;125;p6"/>
          <p:cNvSpPr txBox="1">
            <a:spLocks noChangeArrowheads="1"/>
          </p:cNvSpPr>
          <p:nvPr/>
        </p:nvSpPr>
        <p:spPr bwMode="auto">
          <a:xfrm>
            <a:off x="4884738" y="1570038"/>
            <a:ext cx="481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E03A39"/>
              </a:buClr>
              <a:buSzPts val="1200"/>
            </a:pPr>
            <a:r>
              <a:rPr lang="fr-FR" altLang="fr-FR" sz="1200" b="1">
                <a:solidFill>
                  <a:srgbClr val="0099CC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Pad</a:t>
            </a:r>
          </a:p>
        </p:txBody>
      </p:sp>
      <p:pic>
        <p:nvPicPr>
          <p:cNvPr id="31763" name="Picture 8" descr="Télécharger Kozikaza pour iPhone / iPad sur l'App Store (Réseaux ...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622550"/>
            <a:ext cx="6667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10" descr="Framasoft — Wikipédia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473450"/>
            <a:ext cx="5730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12" descr="Wix Français - Home | Facebook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3084513"/>
            <a:ext cx="5905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4263" y="4533900"/>
            <a:ext cx="2381250" cy="330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1400"/>
              <a:buFont typeface="Calibri" panose="020F0502020204030204" pitchFamily="34" charset="0"/>
              <a:buNone/>
              <a:defRPr/>
            </a:pPr>
            <a:r>
              <a:rPr lang="en-US" alt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ENT RÉGION FULL WEB</a:t>
            </a:r>
            <a:endParaRPr lang="fr-FR" altLang="fr-FR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1767" name="Picture 2" descr="YouTube logo : histoire, signification et évolution, symbole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3671888"/>
            <a:ext cx="5778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8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693988"/>
            <a:ext cx="6350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95500"/>
            <a:ext cx="8191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Image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962150"/>
            <a:ext cx="6127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1" name="Google Shape;142;p6"/>
          <p:cNvSpPr txBox="1">
            <a:spLocks noChangeArrowheads="1"/>
          </p:cNvSpPr>
          <p:nvPr/>
        </p:nvSpPr>
        <p:spPr bwMode="auto">
          <a:xfrm>
            <a:off x="4602163" y="2373313"/>
            <a:ext cx="1012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11528F"/>
              </a:buClr>
              <a:buSzPts val="1200"/>
            </a:pPr>
            <a:r>
              <a:rPr lang="en-US" altLang="fr-FR" sz="1200" b="1">
                <a:solidFill>
                  <a:srgbClr val="003399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Blog</a:t>
            </a:r>
            <a:endParaRPr lang="fr-FR" altLang="fr-FR" sz="1400" b="1">
              <a:solidFill>
                <a:srgbClr val="003399"/>
              </a:solidFill>
              <a:latin typeface="Arial Narrow" panose="020B0606020202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72" name="AutoShape 2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31773" name="Picture 4" descr="Afficher l’image source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998913"/>
            <a:ext cx="7191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9388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e 31"/>
          <p:cNvGrpSpPr>
            <a:grpSpLocks/>
          </p:cNvGrpSpPr>
          <p:nvPr/>
        </p:nvGrpSpPr>
        <p:grpSpPr bwMode="auto">
          <a:xfrm>
            <a:off x="2881313" y="746125"/>
            <a:ext cx="3381375" cy="3395663"/>
            <a:chOff x="2569973" y="1273781"/>
            <a:chExt cx="3382117" cy="3396380"/>
          </a:xfrm>
        </p:grpSpPr>
        <p:grpSp>
          <p:nvGrpSpPr>
            <p:cNvPr id="33800" name="Groupe 27"/>
            <p:cNvGrpSpPr>
              <a:grpSpLocks/>
            </p:cNvGrpSpPr>
            <p:nvPr/>
          </p:nvGrpSpPr>
          <p:grpSpPr bwMode="auto">
            <a:xfrm>
              <a:off x="2569973" y="1273781"/>
              <a:ext cx="3382117" cy="3396380"/>
              <a:chOff x="2569973" y="833520"/>
              <a:chExt cx="3382117" cy="3396380"/>
            </a:xfrm>
          </p:grpSpPr>
          <p:sp>
            <p:nvSpPr>
              <p:cNvPr id="13" name="Flèche en arc 12"/>
              <p:cNvSpPr/>
              <p:nvPr/>
            </p:nvSpPr>
            <p:spPr>
              <a:xfrm>
                <a:off x="2712879" y="833520"/>
                <a:ext cx="3239211" cy="3240772"/>
              </a:xfrm>
              <a:prstGeom prst="circularArrow">
                <a:avLst>
                  <a:gd name="adj1" fmla="val 5085"/>
                  <a:gd name="adj2" fmla="val 327528"/>
                  <a:gd name="adj3" fmla="val 1472472"/>
                  <a:gd name="adj4" fmla="val 16199432"/>
                  <a:gd name="adj5" fmla="val 5932"/>
                </a:avLst>
              </a:prstGeom>
              <a:solidFill>
                <a:srgbClr val="FF824A"/>
              </a:solidFill>
              <a:ln>
                <a:solidFill>
                  <a:schemeClr val="bg1"/>
                </a:solidFill>
              </a:ln>
            </p:spPr>
            <p:style>
              <a:lnRef idx="0">
                <a:schemeClr val="accent6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lèche en arc 13"/>
              <p:cNvSpPr/>
              <p:nvPr/>
            </p:nvSpPr>
            <p:spPr>
              <a:xfrm>
                <a:off x="2641426" y="989128"/>
                <a:ext cx="3239211" cy="3240772"/>
              </a:xfrm>
              <a:prstGeom prst="circularArrow">
                <a:avLst>
                  <a:gd name="adj1" fmla="val 5085"/>
                  <a:gd name="adj2" fmla="val 327528"/>
                  <a:gd name="adj3" fmla="val 8671970"/>
                  <a:gd name="adj4" fmla="val 1800502"/>
                  <a:gd name="adj5" fmla="val 5932"/>
                </a:avLst>
              </a:prstGeom>
              <a:solidFill>
                <a:srgbClr val="FFAC49"/>
              </a:solidFill>
              <a:ln>
                <a:solidFill>
                  <a:srgbClr val="FFAC49"/>
                </a:solidFill>
              </a:ln>
            </p:spPr>
            <p:style>
              <a:lnRef idx="0">
                <a:schemeClr val="accent6">
                  <a:shade val="90000"/>
                  <a:hueOff val="-190867"/>
                  <a:satOff val="3809"/>
                  <a:lumOff val="10339"/>
                  <a:alphaOff val="0"/>
                </a:schemeClr>
              </a:lnRef>
              <a:fillRef idx="1">
                <a:schemeClr val="accent6">
                  <a:shade val="90000"/>
                  <a:hueOff val="-190867"/>
                  <a:satOff val="3809"/>
                  <a:lumOff val="10339"/>
                  <a:alphaOff val="0"/>
                </a:schemeClr>
              </a:fillRef>
              <a:effectRef idx="0">
                <a:schemeClr val="accent6">
                  <a:shade val="90000"/>
                  <a:hueOff val="-190867"/>
                  <a:satOff val="3809"/>
                  <a:lumOff val="10339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Flèche en arc 14"/>
              <p:cNvSpPr/>
              <p:nvPr/>
            </p:nvSpPr>
            <p:spPr>
              <a:xfrm>
                <a:off x="2569973" y="866865"/>
                <a:ext cx="3239211" cy="3240771"/>
              </a:xfrm>
              <a:prstGeom prst="circularArrow">
                <a:avLst>
                  <a:gd name="adj1" fmla="val 5085"/>
                  <a:gd name="adj2" fmla="val 327528"/>
                  <a:gd name="adj3" fmla="val 15873039"/>
                  <a:gd name="adj4" fmla="val 9000000"/>
                  <a:gd name="adj5" fmla="val 5932"/>
                </a:avLst>
              </a:prstGeom>
              <a:solidFill>
                <a:srgbClr val="FF6A4B"/>
              </a:solidFill>
            </p:spPr>
            <p:style>
              <a:lnRef idx="0">
                <a:schemeClr val="accent6">
                  <a:shade val="90000"/>
                  <a:hueOff val="-381735"/>
                  <a:satOff val="7617"/>
                  <a:lumOff val="20678"/>
                  <a:alphaOff val="0"/>
                </a:schemeClr>
              </a:lnRef>
              <a:fillRef idx="1">
                <a:schemeClr val="accent6">
                  <a:shade val="90000"/>
                  <a:hueOff val="-381735"/>
                  <a:satOff val="7617"/>
                  <a:lumOff val="20678"/>
                  <a:alphaOff val="0"/>
                </a:schemeClr>
              </a:fillRef>
              <a:effectRef idx="0">
                <a:schemeClr val="accent6">
                  <a:shade val="90000"/>
                  <a:hueOff val="-381735"/>
                  <a:satOff val="7617"/>
                  <a:lumOff val="20678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Secteurs 22"/>
              <p:cNvSpPr/>
              <p:nvPr/>
            </p:nvSpPr>
            <p:spPr>
              <a:xfrm>
                <a:off x="2974874" y="1147911"/>
                <a:ext cx="2664410" cy="2664387"/>
              </a:xfrm>
              <a:prstGeom prst="pie">
                <a:avLst>
                  <a:gd name="adj1" fmla="val 16200000"/>
                  <a:gd name="adj2" fmla="val 1800000"/>
                </a:avLst>
              </a:prstGeom>
              <a:solidFill>
                <a:srgbClr val="FF824A"/>
              </a:solidFill>
              <a:ln>
                <a:solidFill>
                  <a:srgbClr val="FF824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Secteurs 20"/>
              <p:cNvSpPr/>
              <p:nvPr/>
            </p:nvSpPr>
            <p:spPr>
              <a:xfrm>
                <a:off x="2905009" y="1270175"/>
                <a:ext cx="2662822" cy="2664387"/>
              </a:xfrm>
              <a:prstGeom prst="pie">
                <a:avLst>
                  <a:gd name="adj1" fmla="val 1800000"/>
                  <a:gd name="adj2" fmla="val 9000000"/>
                </a:avLst>
              </a:prstGeom>
              <a:solidFill>
                <a:srgbClr val="FFAC4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shade val="80000"/>
                  <a:hueOff val="-190846"/>
                  <a:satOff val="8505"/>
                  <a:lumOff val="11889"/>
                  <a:alphaOff val="0"/>
                </a:schemeClr>
              </a:fillRef>
              <a:effectRef idx="0">
                <a:schemeClr val="accent6">
                  <a:shade val="80000"/>
                  <a:hueOff val="-190846"/>
                  <a:satOff val="8505"/>
                  <a:lumOff val="1188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Secteurs 18"/>
              <p:cNvSpPr/>
              <p:nvPr/>
            </p:nvSpPr>
            <p:spPr>
              <a:xfrm>
                <a:off x="2833556" y="1147911"/>
                <a:ext cx="2664410" cy="2664387"/>
              </a:xfrm>
              <a:prstGeom prst="pie">
                <a:avLst>
                  <a:gd name="adj1" fmla="val 9000000"/>
                  <a:gd name="adj2" fmla="val 16200000"/>
                </a:avLst>
              </a:prstGeom>
              <a:solidFill>
                <a:srgbClr val="FF6A4B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shade val="80000"/>
                  <a:hueOff val="-381692"/>
                  <a:satOff val="17009"/>
                  <a:lumOff val="23779"/>
                  <a:alphaOff val="0"/>
                </a:schemeClr>
              </a:fillRef>
              <a:effectRef idx="0">
                <a:schemeClr val="accent6">
                  <a:shade val="80000"/>
                  <a:hueOff val="-381692"/>
                  <a:satOff val="17009"/>
                  <a:lumOff val="2377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810" name="ZoneTexte 26"/>
              <p:cNvSpPr txBox="1">
                <a:spLocks noChangeArrowheads="1"/>
              </p:cNvSpPr>
              <p:nvPr/>
            </p:nvSpPr>
            <p:spPr bwMode="auto">
              <a:xfrm>
                <a:off x="3708400" y="1147743"/>
                <a:ext cx="1847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33801" name="ZoneTexte 28"/>
            <p:cNvSpPr txBox="1">
              <a:spLocks noChangeArrowheads="1"/>
            </p:cNvSpPr>
            <p:nvPr/>
          </p:nvSpPr>
          <p:spPr bwMode="auto">
            <a:xfrm>
              <a:off x="2998032" y="2102852"/>
              <a:ext cx="133237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Gérer les flux d’information  Transmettre</a:t>
              </a:r>
            </a:p>
            <a:p>
              <a:pPr eaLnBrk="1" hangingPunct="1"/>
              <a:r>
                <a:rPr lang="fr-FR" alt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Informer </a:t>
              </a:r>
            </a:p>
          </p:txBody>
        </p:sp>
        <p:sp>
          <p:nvSpPr>
            <p:cNvPr id="33802" name="ZoneTexte 29"/>
            <p:cNvSpPr txBox="1">
              <a:spLocks noChangeArrowheads="1"/>
            </p:cNvSpPr>
            <p:nvPr/>
          </p:nvSpPr>
          <p:spPr bwMode="auto">
            <a:xfrm>
              <a:off x="4266764" y="2187056"/>
              <a:ext cx="133237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Échanger</a:t>
              </a:r>
            </a:p>
            <a:p>
              <a:pPr eaLnBrk="1" hangingPunct="1"/>
              <a:r>
                <a:rPr lang="fr-FR" alt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Motiver</a:t>
              </a:r>
            </a:p>
            <a:p>
              <a:pPr eaLnBrk="1" hangingPunct="1"/>
              <a:r>
                <a:rPr lang="fr-FR" alt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Communiquer</a:t>
              </a:r>
            </a:p>
          </p:txBody>
        </p:sp>
        <p:sp>
          <p:nvSpPr>
            <p:cNvPr id="33803" name="ZoneTexte 30"/>
            <p:cNvSpPr txBox="1">
              <a:spLocks noChangeArrowheads="1"/>
            </p:cNvSpPr>
            <p:nvPr/>
          </p:nvSpPr>
          <p:spPr bwMode="auto">
            <a:xfrm>
              <a:off x="3846795" y="3422718"/>
              <a:ext cx="133237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situer</a:t>
              </a:r>
            </a:p>
            <a:p>
              <a:pPr eaLnBrk="1" hangingPunct="1"/>
              <a:r>
                <a:rPr lang="fr-FR" alt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Pratiquer</a:t>
              </a:r>
            </a:p>
            <a:p>
              <a:pPr eaLnBrk="1" hangingPunct="1"/>
              <a:r>
                <a:rPr lang="fr-FR" alt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Collaborer</a:t>
              </a:r>
            </a:p>
          </p:txBody>
        </p:sp>
      </p:grpSp>
      <p:sp>
        <p:nvSpPr>
          <p:cNvPr id="33" name="Rectangle à coins arrondis 32"/>
          <p:cNvSpPr/>
          <p:nvPr/>
        </p:nvSpPr>
        <p:spPr>
          <a:xfrm>
            <a:off x="76200" y="1079500"/>
            <a:ext cx="2830513" cy="2305050"/>
          </a:xfrm>
          <a:prstGeom prst="roundRect">
            <a:avLst/>
          </a:prstGeom>
          <a:noFill/>
          <a:ln>
            <a:solidFill>
              <a:srgbClr val="FF6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marL="100013" indent="-1000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6A4B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Classe inversée</a:t>
            </a:r>
          </a:p>
          <a:p>
            <a:pPr marL="100013" indent="-1000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6A4B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Apprentissage croisé</a:t>
            </a:r>
          </a:p>
          <a:p>
            <a:pPr marL="100013" indent="-1000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6A4B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Évaluation diagnostique</a:t>
            </a:r>
          </a:p>
          <a:p>
            <a:pPr marL="100013" indent="-1000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6A4B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place de procédures : sécurité des données, droits d’accès, …</a:t>
            </a:r>
          </a:p>
          <a:p>
            <a:pPr marL="100013" indent="-1000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6A4B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Portfolio numérique personnel</a:t>
            </a:r>
          </a:p>
          <a:p>
            <a:pPr marL="100013" indent="-1000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6A4B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Présence en ligne PFRC support aux activités des élèves : chat, écritures articles, post réseaux sociaux, mise à jour site internet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1828800" y="4098925"/>
            <a:ext cx="5576888" cy="966788"/>
          </a:xfrm>
          <a:prstGeom prst="roundRect">
            <a:avLst/>
          </a:prstGeom>
          <a:noFill/>
          <a:ln>
            <a:solidFill>
              <a:srgbClr val="FFA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marL="100013" indent="-1000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AC49"/>
              </a:buClr>
              <a:buFont typeface="Arial" panose="020B0604020202020204" pitchFamily="34" charset="0"/>
              <a:buChar char="•"/>
              <a:defRPr/>
            </a:pPr>
            <a:r>
              <a:rPr lang="fr-FR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Fiche de poste et plan de travail selon le poste et la 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alt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épartition du travail</a:t>
            </a:r>
          </a:p>
          <a:p>
            <a:pPr marL="100013" indent="-1000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AC49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Simulation de réunion de travail</a:t>
            </a:r>
          </a:p>
          <a:p>
            <a:pPr marL="100013" indent="-1000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AC49"/>
              </a:buClr>
              <a:buFont typeface="Arial" panose="020B0604020202020204" pitchFamily="34" charset="0"/>
              <a:buChar char="•"/>
              <a:defRPr/>
            </a:pPr>
            <a:r>
              <a:rPr lang="fr-FR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Espace de travail partagé, outils collaboratifs, documents partagés</a:t>
            </a:r>
          </a:p>
          <a:p>
            <a:pPr marL="100013" indent="-1000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AC49"/>
              </a:buClr>
              <a:buFont typeface="Arial" panose="020B0604020202020204" pitchFamily="34" charset="0"/>
              <a:buChar char="•"/>
              <a:defRPr/>
            </a:pPr>
            <a:r>
              <a:rPr lang="fr-FR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Autoévaluation</a:t>
            </a:r>
          </a:p>
          <a:p>
            <a:pPr marL="100013" indent="-1000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AC49"/>
              </a:buClr>
              <a:buFont typeface="Arial" panose="020B0604020202020204" pitchFamily="34" charset="0"/>
              <a:buChar char="•"/>
              <a:defRPr/>
            </a:pPr>
            <a:r>
              <a:rPr lang="fr-FR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Construction de l’autonomie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6237288" y="1189038"/>
            <a:ext cx="2830512" cy="2085975"/>
          </a:xfrm>
          <a:prstGeom prst="roundRect">
            <a:avLst/>
          </a:prstGeom>
          <a:noFill/>
          <a:ln>
            <a:solidFill>
              <a:srgbClr val="FF8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marL="179388" indent="-1635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Règles du savoir-être professionnel </a:t>
            </a:r>
          </a:p>
          <a:p>
            <a:pPr marL="179388" indent="-1635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Font typeface="Arial" panose="020B0604020202020204" pitchFamily="34" charset="0"/>
              <a:buChar char="•"/>
              <a:defRPr/>
            </a:pPr>
            <a:r>
              <a:rPr lang="fr-FR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Règles sociales</a:t>
            </a:r>
          </a:p>
          <a:p>
            <a:pPr marL="179388" indent="-1635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Font typeface="Arial" panose="020B0604020202020204" pitchFamily="34" charset="0"/>
              <a:buChar char="•"/>
              <a:defRPr/>
            </a:pPr>
            <a:r>
              <a:rPr lang="fr-FR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Empathie</a:t>
            </a:r>
          </a:p>
          <a:p>
            <a:pPr marL="179388" indent="-1635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Font typeface="Arial" panose="020B0604020202020204" pitchFamily="34" charset="0"/>
              <a:buChar char="•"/>
              <a:defRPr/>
            </a:pPr>
            <a:r>
              <a:rPr lang="fr-FR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Reformulation </a:t>
            </a:r>
          </a:p>
          <a:p>
            <a:pPr marL="179388" indent="-1635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Font typeface="Arial" panose="020B0604020202020204" pitchFamily="34" charset="0"/>
              <a:buChar char="•"/>
              <a:defRPr/>
            </a:pPr>
            <a:r>
              <a:rPr lang="fr-FR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Interaction entre apprenants</a:t>
            </a:r>
          </a:p>
          <a:p>
            <a:pPr marL="179388" indent="-1635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Evaluation entre pairs </a:t>
            </a:r>
          </a:p>
          <a:p>
            <a:pPr marL="179388" indent="-1635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Entretien professionnel </a:t>
            </a:r>
          </a:p>
          <a:p>
            <a:pPr marL="179388" indent="-1635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Progression spiralaire</a:t>
            </a:r>
          </a:p>
          <a:p>
            <a:pPr marL="179388" indent="-1635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Pédagogie déductive</a:t>
            </a:r>
          </a:p>
          <a:p>
            <a:pPr marL="179388" indent="-1635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Pédagogie active et de projet</a:t>
            </a:r>
          </a:p>
        </p:txBody>
      </p:sp>
      <p:sp>
        <p:nvSpPr>
          <p:cNvPr id="36" name="Titre 1"/>
          <p:cNvSpPr txBox="1">
            <a:spLocks noChangeArrowheads="1"/>
          </p:cNvSpPr>
          <p:nvPr/>
        </p:nvSpPr>
        <p:spPr bwMode="auto">
          <a:xfrm>
            <a:off x="1938338" y="52388"/>
            <a:ext cx="6954837" cy="6508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100" b="1" kern="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CADRES ET MODALITÉS PÉDAGOGIQUES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;p7"/>
          <p:cNvSpPr txBox="1"/>
          <p:nvPr/>
        </p:nvSpPr>
        <p:spPr>
          <a:xfrm>
            <a:off x="6323013" y="-1008063"/>
            <a:ext cx="2197100" cy="2460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spcFirstLastPara="1" lIns="91425" tIns="45700" rIns="91425" bIns="45700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fr-FR" sz="1000" kern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5843" name="Groupe 16"/>
          <p:cNvGrpSpPr>
            <a:grpSpLocks/>
          </p:cNvGrpSpPr>
          <p:nvPr/>
        </p:nvGrpSpPr>
        <p:grpSpPr bwMode="auto">
          <a:xfrm>
            <a:off x="46038" y="903288"/>
            <a:ext cx="2195512" cy="4121150"/>
            <a:chOff x="76268" y="903645"/>
            <a:chExt cx="2196000" cy="4120306"/>
          </a:xfrm>
        </p:grpSpPr>
        <p:sp>
          <p:nvSpPr>
            <p:cNvPr id="2" name="Chevron 1"/>
            <p:cNvSpPr/>
            <p:nvPr/>
          </p:nvSpPr>
          <p:spPr>
            <a:xfrm>
              <a:off x="93734" y="903645"/>
              <a:ext cx="2161068" cy="576144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fr-FR" sz="15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Référentiel d’activités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68" y="1603589"/>
              <a:ext cx="2196000" cy="3420362"/>
            </a:xfrm>
            <a:prstGeom prst="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lvl="2" indent="-177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tx1">
                    <a:lumMod val="75000"/>
                    <a:lumOff val="25000"/>
                  </a:schemeClr>
                </a:buClr>
                <a:buSzPts val="1400"/>
                <a:buFont typeface="Arial"/>
                <a:buChar char="■"/>
                <a:defRPr/>
              </a:pPr>
              <a:r>
                <a:rPr lang="fr-FR" sz="1150" b="1" kern="0" spc="-60" dirty="0">
                  <a:solidFill>
                    <a:srgbClr val="40404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3.1. Suivi de la carrière du personnel </a:t>
              </a:r>
            </a:p>
            <a:p>
              <a:pPr marL="0" lvl="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46C0A"/>
                </a:buClr>
                <a:buSzPts val="1400"/>
                <a:buFont typeface="Arial"/>
                <a:buNone/>
                <a:defRPr/>
              </a:pPr>
              <a:endParaRPr lang="fr-FR" sz="1150" kern="0" spc="-60" dirty="0">
                <a:solidFill>
                  <a:srgbClr val="40404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171450" lvl="2" indent="-17145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tx1">
                    <a:lumMod val="75000"/>
                    <a:lumOff val="25000"/>
                  </a:schemeClr>
                </a:buClr>
                <a:buSzPts val="1400"/>
                <a:buFont typeface="Symbol" panose="05050102010706020507" pitchFamily="18" charset="2"/>
                <a:buChar char="Þ"/>
                <a:defRPr/>
              </a:pPr>
              <a:r>
                <a:rPr lang="fr-FR" sz="1150" b="1" kern="0" spc="-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Suivi administratif du recrutement, de l’intégration et du départ des personnels</a:t>
              </a:r>
            </a:p>
            <a:p>
              <a:pPr marL="0" lvl="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46C0A"/>
                </a:buClr>
                <a:buSzPts val="1400"/>
                <a:buFont typeface="Arial"/>
                <a:buNone/>
                <a:defRPr/>
              </a:pPr>
              <a:endParaRPr lang="fr-FR" sz="1150" kern="0" spc="-6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0" lvl="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46C0A"/>
                </a:buClr>
                <a:buSzPts val="1400"/>
                <a:buFont typeface="Arial"/>
                <a:buNone/>
                <a:defRPr/>
              </a:pPr>
              <a:endParaRPr lang="fr-FR" sz="1150" kern="0" spc="-6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177800" lvl="2" indent="-177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tx1">
                    <a:lumMod val="75000"/>
                    <a:lumOff val="25000"/>
                  </a:schemeClr>
                </a:buClr>
                <a:buSzPts val="1400"/>
                <a:buFont typeface="Arial"/>
                <a:buChar char="■"/>
                <a:defRPr/>
              </a:pPr>
              <a:r>
                <a:rPr lang="fr-FR" sz="1150" b="1" kern="0" spc="-6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3.3. Participation à l’activité sociale de l’organisation </a:t>
              </a:r>
            </a:p>
            <a:p>
              <a:pPr marL="0" lvl="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46C0A"/>
                </a:buClr>
                <a:buSzPts val="1400"/>
                <a:buFont typeface="Arial"/>
                <a:buNone/>
                <a:defRPr/>
              </a:pPr>
              <a:endParaRPr lang="fr-FR" sz="1150" kern="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marL="171450" lvl="2" indent="-17145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tx1">
                    <a:lumMod val="75000"/>
                    <a:lumOff val="25000"/>
                  </a:schemeClr>
                </a:buClr>
                <a:buSzPts val="1400"/>
                <a:buFont typeface="Symbol" panose="05050102010706020507" pitchFamily="18" charset="2"/>
                <a:buChar char="Þ"/>
                <a:defRPr/>
              </a:pPr>
              <a:r>
                <a:rPr lang="fr-FR" sz="1150" b="1" kern="0" spc="-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Communication des informations sociales à destination des personnels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fr-FR" sz="1150" kern="0" spc="-60" dirty="0">
                <a:sym typeface="Arial"/>
              </a:endParaRPr>
            </a:p>
          </p:txBody>
        </p:sp>
      </p:grpSp>
      <p:grpSp>
        <p:nvGrpSpPr>
          <p:cNvPr id="35844" name="Groupe 11"/>
          <p:cNvGrpSpPr>
            <a:grpSpLocks/>
          </p:cNvGrpSpPr>
          <p:nvPr/>
        </p:nvGrpSpPr>
        <p:grpSpPr bwMode="auto">
          <a:xfrm>
            <a:off x="2327275" y="903288"/>
            <a:ext cx="2197100" cy="4121150"/>
            <a:chOff x="2344879" y="903645"/>
            <a:chExt cx="2196000" cy="4120306"/>
          </a:xfrm>
        </p:grpSpPr>
        <p:sp>
          <p:nvSpPr>
            <p:cNvPr id="9" name="Chevron 8"/>
            <p:cNvSpPr/>
            <p:nvPr/>
          </p:nvSpPr>
          <p:spPr>
            <a:xfrm>
              <a:off x="2362333" y="903645"/>
              <a:ext cx="2161092" cy="576144"/>
            </a:xfrm>
            <a:prstGeom prst="chevron">
              <a:avLst/>
            </a:prstGeom>
            <a:solidFill>
              <a:srgbClr val="FF6A4B"/>
            </a:solidFill>
            <a:ln>
              <a:solidFill>
                <a:srgbClr val="FF6A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fr-FR" sz="15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Tâches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44879" y="1603589"/>
              <a:ext cx="2196000" cy="3420362"/>
            </a:xfrm>
            <a:prstGeom prst="rect">
              <a:avLst/>
            </a:prstGeom>
            <a:noFill/>
            <a:ln w="28575">
              <a:solidFill>
                <a:srgbClr val="FF6A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1150" b="1" kern="0" spc="-60" dirty="0">
                  <a:solidFill>
                    <a:srgbClr val="FF6A4B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Tâche 1 : </a:t>
              </a:r>
              <a:r>
                <a:rPr lang="en-US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Identifier les sources digitales de recrutement (sourcing)</a:t>
              </a: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fr-FR" sz="1150" kern="0" spc="-6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1150" b="1" kern="0" spc="-60" dirty="0">
                  <a:solidFill>
                    <a:srgbClr val="FF6A4B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Tâche 2 : </a:t>
              </a:r>
              <a:r>
                <a:rPr lang="en-US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Cartographier les flux de données à caractère personnel des candidats externes</a:t>
              </a: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fr-FR" sz="1150" kern="0" spc="-6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1150" b="1" kern="0" spc="-60" dirty="0">
                  <a:solidFill>
                    <a:srgbClr val="FF6A4B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Tâche 3 : </a:t>
              </a:r>
              <a:r>
                <a:rPr lang="en-US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Rédiger une note d'information RH</a:t>
              </a: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fr-FR" sz="1150" kern="0" spc="-6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1150" b="1" kern="0" spc="-60" dirty="0">
                  <a:solidFill>
                    <a:srgbClr val="FF6A4B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Tâche 4 : </a:t>
              </a:r>
              <a:r>
                <a:rPr lang="en-US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Mettre à jour la rubrique recrutement du site web de l'entreprise</a:t>
              </a: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fr-FR" sz="1150" kern="0" spc="-6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1150" b="1" kern="0" spc="-60" dirty="0">
                  <a:solidFill>
                    <a:srgbClr val="FF6A4B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Tâche 5 : </a:t>
              </a:r>
              <a:r>
                <a:rPr lang="en-US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Mettre en place des actions de veille RH</a:t>
              </a:r>
              <a:endParaRPr lang="fr-FR" sz="1150" kern="0" spc="-6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5845" name="Groupe 7"/>
          <p:cNvGrpSpPr>
            <a:grpSpLocks/>
          </p:cNvGrpSpPr>
          <p:nvPr/>
        </p:nvGrpSpPr>
        <p:grpSpPr bwMode="auto">
          <a:xfrm>
            <a:off x="6891338" y="903288"/>
            <a:ext cx="2195512" cy="4121150"/>
            <a:chOff x="6921052" y="903645"/>
            <a:chExt cx="2196000" cy="4120306"/>
          </a:xfrm>
        </p:grpSpPr>
        <p:sp>
          <p:nvSpPr>
            <p:cNvPr id="11" name="Chevron 10"/>
            <p:cNvSpPr/>
            <p:nvPr/>
          </p:nvSpPr>
          <p:spPr>
            <a:xfrm>
              <a:off x="6938518" y="903645"/>
              <a:ext cx="2161068" cy="576144"/>
            </a:xfrm>
            <a:prstGeom prst="chevron">
              <a:avLst/>
            </a:prstGeom>
            <a:solidFill>
              <a:srgbClr val="FFAC49"/>
            </a:solidFill>
            <a:ln>
              <a:solidFill>
                <a:srgbClr val="FFA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fr-FR" sz="15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Compétences transversales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21052" y="1603589"/>
              <a:ext cx="2196000" cy="3420362"/>
            </a:xfrm>
            <a:prstGeom prst="rect">
              <a:avLst/>
            </a:prstGeom>
            <a:noFill/>
            <a:ln w="28575">
              <a:solidFill>
                <a:srgbClr val="FFA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marL="177800" lvl="2" indent="-177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AC49"/>
                </a:buClr>
                <a:buSzPts val="1400"/>
                <a:buFont typeface="Arial"/>
                <a:buChar char="■"/>
                <a:defRPr/>
              </a:pPr>
              <a:r>
                <a:rPr lang="fr-FR" sz="1150" b="1" kern="0" spc="-60" dirty="0">
                  <a:solidFill>
                    <a:srgbClr val="FFAC49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Compétences PIX</a:t>
              </a: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1.1 Mener une recherche et une veille d’information</a:t>
              </a: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1.2 Gérer des données </a:t>
              </a: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1.3 Traiter des données</a:t>
              </a:r>
              <a:b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</a:b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2.1 Interagir </a:t>
              </a: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2.4 S’insérer dans le monde numérique </a:t>
              </a: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3.1 Développer des documents textuels </a:t>
              </a:r>
            </a:p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4.1  Sécuriser l’environnement numérique</a:t>
              </a:r>
            </a:p>
            <a:p>
              <a:pPr marL="177800" lvl="2" indent="-177800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AC49"/>
                </a:buClr>
                <a:buSzPts val="1400"/>
                <a:buFont typeface="Arial"/>
                <a:buChar char="■"/>
                <a:defRPr/>
              </a:pPr>
              <a:r>
                <a:rPr lang="fr-FR" sz="1150" b="1" kern="0" spc="-60" dirty="0">
                  <a:solidFill>
                    <a:srgbClr val="FFAC49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Compétences transversales : </a:t>
              </a:r>
            </a:p>
            <a:p>
              <a:pPr marL="87313" indent="-84138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Confiance en soi  </a:t>
              </a:r>
            </a:p>
            <a:p>
              <a:pPr marL="87313" indent="-84138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Autonomie </a:t>
              </a:r>
            </a:p>
            <a:p>
              <a:pPr marL="87313" indent="-84138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dans le travail</a:t>
              </a:r>
            </a:p>
            <a:p>
              <a:pPr marL="87313" indent="-84138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Coopération en équipe </a:t>
              </a:r>
            </a:p>
            <a:p>
              <a:pPr marL="87313" indent="-84138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Prise d’initiatives </a:t>
              </a:r>
            </a:p>
            <a:p>
              <a:pPr marL="87313" indent="-84138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Organisation de son travail</a:t>
              </a:r>
            </a:p>
            <a:p>
              <a:pPr marL="87313" indent="-84138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Prise de parole en public</a:t>
              </a:r>
            </a:p>
            <a:p>
              <a:pPr marL="87313" indent="-84138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fr-FR" sz="1150" kern="0" spc="-6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Communication appropriée</a:t>
              </a:r>
            </a:p>
          </p:txBody>
        </p:sp>
      </p:grpSp>
      <p:grpSp>
        <p:nvGrpSpPr>
          <p:cNvPr id="35846" name="Groupe 6"/>
          <p:cNvGrpSpPr>
            <a:grpSpLocks/>
          </p:cNvGrpSpPr>
          <p:nvPr/>
        </p:nvGrpSpPr>
        <p:grpSpPr bwMode="auto">
          <a:xfrm>
            <a:off x="4610100" y="903288"/>
            <a:ext cx="2195513" cy="4121150"/>
            <a:chOff x="4664866" y="903645"/>
            <a:chExt cx="2196000" cy="4120306"/>
          </a:xfrm>
        </p:grpSpPr>
        <p:sp>
          <p:nvSpPr>
            <p:cNvPr id="10" name="Chevron 9"/>
            <p:cNvSpPr/>
            <p:nvPr/>
          </p:nvSpPr>
          <p:spPr>
            <a:xfrm>
              <a:off x="4682333" y="903645"/>
              <a:ext cx="2161066" cy="576144"/>
            </a:xfrm>
            <a:prstGeom prst="chevron">
              <a:avLst/>
            </a:prstGeom>
            <a:solidFill>
              <a:srgbClr val="FF824A"/>
            </a:solidFill>
            <a:ln>
              <a:solidFill>
                <a:srgbClr val="FF8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fr-FR" sz="15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Référentiel de compétences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64866" y="1603589"/>
              <a:ext cx="2196000" cy="3420362"/>
            </a:xfrm>
            <a:prstGeom prst="rect">
              <a:avLst/>
            </a:prstGeom>
            <a:noFill/>
            <a:ln w="28575">
              <a:solidFill>
                <a:srgbClr val="FF8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46C0A"/>
                </a:buClr>
                <a:buSzPts val="1400"/>
                <a:buFont typeface="Arial"/>
                <a:buNone/>
                <a:defRPr/>
              </a:pPr>
              <a:r>
                <a:rPr lang="fr-FR" sz="1150" b="1" kern="0" spc="-60" dirty="0">
                  <a:solidFill>
                    <a:srgbClr val="40404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Bloc de compétences 3 : </a:t>
              </a:r>
            </a:p>
            <a:p>
              <a:pPr marL="0" lvl="2"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46C0A"/>
                </a:buClr>
                <a:buSzPts val="1400"/>
                <a:buFont typeface="Arial"/>
                <a:buNone/>
                <a:defRPr/>
              </a:pPr>
              <a:r>
                <a:rPr lang="fr-FR" sz="1150" b="1" kern="0" spc="-60" dirty="0">
                  <a:solidFill>
                    <a:srgbClr val="40404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Administration du personnel</a:t>
              </a:r>
            </a:p>
            <a:p>
              <a:pPr marL="0" lvl="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46C0A"/>
                </a:buClr>
                <a:buSzPts val="1400"/>
                <a:buFont typeface="Arial"/>
                <a:buNone/>
                <a:defRPr/>
              </a:pPr>
              <a:r>
                <a:rPr lang="fr-FR" sz="1150" b="1" kern="0" spc="-60" dirty="0">
                  <a:solidFill>
                    <a:srgbClr val="40404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</a:p>
            <a:p>
              <a:pPr marL="177800" lvl="2" indent="-177800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SzPts val="1400"/>
                <a:buFont typeface="Wingdings" panose="05000000000000000000" pitchFamily="2" charset="2"/>
                <a:buChar char="§"/>
                <a:defRPr/>
              </a:pPr>
              <a:r>
                <a:rPr lang="fr-FR" sz="1150" kern="0" spc="-6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Appliquer les procédures internes en matière d’entrée et de sortie du personnel</a:t>
              </a:r>
            </a:p>
            <a:p>
              <a:pPr marL="171450" lvl="2" indent="-171450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SzPts val="1400"/>
                <a:buFont typeface="Wingdings" panose="05000000000000000000" pitchFamily="2" charset="2"/>
                <a:buChar char="§"/>
                <a:defRPr/>
              </a:pPr>
              <a:endParaRPr lang="fr-FR" sz="1150" kern="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177800" lvl="2" indent="-177800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SzPts val="1400"/>
                <a:buFont typeface="Wingdings" panose="05000000000000000000" pitchFamily="2" charset="2"/>
                <a:buChar char="§"/>
                <a:defRPr/>
              </a:pPr>
              <a:r>
                <a:rPr lang="fr-FR" sz="1150" kern="0" spc="-6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Rédiger des écrits professionnels en lien avec l’activité sociale de l’organisation</a:t>
              </a:r>
            </a:p>
            <a:p>
              <a:pPr marL="171450" lvl="2" indent="-171450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SzPts val="1400"/>
                <a:buFont typeface="Wingdings" panose="05000000000000000000" pitchFamily="2" charset="2"/>
                <a:buChar char="§"/>
                <a:defRPr/>
              </a:pPr>
              <a:endParaRPr lang="fr-FR" sz="1150" kern="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177800" lvl="2" indent="-177800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SzPts val="1400"/>
                <a:buFont typeface="Wingdings" panose="05000000000000000000" pitchFamily="2" charset="2"/>
                <a:buChar char="§"/>
                <a:defRPr/>
              </a:pPr>
              <a:r>
                <a:rPr lang="fr-FR" sz="1150" kern="0" spc="-6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Appliquer les procédures internes en matière d’entrée et de sortie du personnel</a:t>
              </a:r>
            </a:p>
            <a:p>
              <a:pPr marL="171450" lvl="2" indent="-171450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SzPts val="1400"/>
                <a:buFont typeface="Wingdings" panose="05000000000000000000" pitchFamily="2" charset="2"/>
                <a:buChar char="§"/>
                <a:defRPr/>
              </a:pPr>
              <a:endParaRPr lang="fr-FR" sz="1150" kern="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177800" lvl="2" indent="-177800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SzPts val="1400"/>
                <a:buFont typeface="Wingdings" panose="05000000000000000000" pitchFamily="2" charset="2"/>
                <a:buChar char="§"/>
                <a:defRPr/>
              </a:pPr>
              <a:r>
                <a:rPr lang="fr-FR" sz="1150" kern="0" spc="-6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Actualiser et diffuser l’information sociale auprès des personnels</a:t>
              </a:r>
              <a:endParaRPr lang="fr-FR" sz="1150" b="1" kern="0" spc="-60" dirty="0">
                <a:solidFill>
                  <a:srgbClr val="40404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pic>
        <p:nvPicPr>
          <p:cNvPr id="3584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" b="9911"/>
          <a:stretch>
            <a:fillRect/>
          </a:stretch>
        </p:blipFill>
        <p:spPr bwMode="auto">
          <a:xfrm>
            <a:off x="8364538" y="2008188"/>
            <a:ext cx="5778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217;p7"/>
          <p:cNvSpPr txBox="1">
            <a:spLocks noGrp="1"/>
          </p:cNvSpPr>
          <p:nvPr>
            <p:ph type="title"/>
          </p:nvPr>
        </p:nvSpPr>
        <p:spPr>
          <a:xfrm>
            <a:off x="2627313" y="82550"/>
            <a:ext cx="4608512" cy="650875"/>
          </a:xfrm>
        </p:spPr>
        <p:txBody>
          <a:bodyPr rtlCol="0">
            <a:noAutofit/>
          </a:bodyPr>
          <a:lstStyle/>
          <a:p>
            <a:pPr eaLnBrk="1" fontAlgn="auto" hangingPunct="1">
              <a:buClr>
                <a:srgbClr val="404040"/>
              </a:buClr>
              <a:buSzPts val="2300"/>
              <a:buFont typeface="Calibri"/>
              <a:buNone/>
              <a:defRPr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FOCUS SUR LA SITUATION 5 : </a:t>
            </a:r>
            <a:b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PARTICIPATION À L’E-RECRUTEMENT</a:t>
            </a:r>
            <a:endParaRPr sz="21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49" name="Google Shape;86;p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96838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2627313" y="82550"/>
            <a:ext cx="4608512" cy="650875"/>
          </a:xfrm>
        </p:spPr>
        <p:txBody>
          <a:bodyPr rtlCol="0">
            <a:noAutofit/>
          </a:bodyPr>
          <a:lstStyle/>
          <a:p>
            <a:pPr eaLnBrk="1" fontAlgn="auto" hangingPunct="1">
              <a:buClr>
                <a:srgbClr val="404040"/>
              </a:buClr>
              <a:buSzPts val="2300"/>
              <a:buFont typeface="Calibri"/>
              <a:buNone/>
              <a:defRPr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FOCUS SUR LA SITUATION 5 : </a:t>
            </a:r>
            <a:b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PARTICIPATION À L’E-RECRUTEMENT</a:t>
            </a:r>
            <a:endParaRPr sz="21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91" name="Google Shape;218;p7"/>
          <p:cNvSpPr>
            <a:spLocks noChangeArrowheads="1"/>
          </p:cNvSpPr>
          <p:nvPr/>
        </p:nvSpPr>
        <p:spPr bwMode="auto">
          <a:xfrm>
            <a:off x="274638" y="2171700"/>
            <a:ext cx="1655762" cy="11160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824A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300"/>
              </a:lnSpc>
              <a:spcAft>
                <a:spcPct val="0"/>
              </a:spcAft>
              <a:buClr>
                <a:srgbClr val="FF824A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400" b="1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Tâche 1</a:t>
            </a:r>
          </a:p>
          <a:p>
            <a:pPr algn="ctr" eaLnBrk="1" hangingPunct="1">
              <a:lnSpc>
                <a:spcPts val="1300"/>
              </a:lnSpc>
              <a:spcAft>
                <a:spcPct val="0"/>
              </a:spcAft>
              <a:buClr>
                <a:srgbClr val="404040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4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Identifier les sources digitales </a:t>
            </a:r>
          </a:p>
          <a:p>
            <a:pPr algn="ctr" eaLnBrk="1" hangingPunct="1">
              <a:lnSpc>
                <a:spcPts val="1300"/>
              </a:lnSpc>
              <a:spcAft>
                <a:spcPct val="0"/>
              </a:spcAft>
              <a:buClr>
                <a:srgbClr val="404040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4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de recrutement </a:t>
            </a:r>
            <a:r>
              <a:rPr lang="en-US" altLang="fr-FR" sz="1400" b="1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(sourcing)</a:t>
            </a:r>
            <a:endParaRPr lang="fr-FR" altLang="fr-FR" sz="1400" b="1">
              <a:latin typeface="Calibri" panose="020F0502020204030204" pitchFamily="34" charset="0"/>
              <a:ea typeface="Arial Narrow" panose="020B0606020202030204" pitchFamily="34" charset="0"/>
              <a:cs typeface="Calibri" panose="020F0502020204030204" pitchFamily="34" charset="0"/>
              <a:sym typeface="Arial Narrow" panose="020B0606020202030204" pitchFamily="34" charset="0"/>
            </a:endParaRPr>
          </a:p>
          <a:p>
            <a:pPr eaLnBrk="1" hangingPunct="1">
              <a:lnSpc>
                <a:spcPts val="1300"/>
              </a:lnSpc>
              <a:spcAft>
                <a:spcPct val="0"/>
              </a:spcAft>
              <a:buClr>
                <a:srgbClr val="404040"/>
              </a:buClr>
              <a:buSzPts val="1200"/>
              <a:buFont typeface="Calibri" panose="020F0502020204030204" pitchFamily="34" charset="0"/>
              <a:buNone/>
            </a:pPr>
            <a:r>
              <a:rPr lang="en-US" altLang="fr-FR" sz="1400" b="1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lang="fr-FR" altLang="fr-FR" sz="14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892" name="Google Shape;219;p7"/>
          <p:cNvSpPr>
            <a:spLocks noChangeArrowheads="1"/>
          </p:cNvSpPr>
          <p:nvPr/>
        </p:nvSpPr>
        <p:spPr bwMode="auto">
          <a:xfrm>
            <a:off x="2025650" y="2176463"/>
            <a:ext cx="1655763" cy="11160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824A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300"/>
              </a:lnSpc>
              <a:spcAft>
                <a:spcPct val="0"/>
              </a:spcAft>
              <a:buClr>
                <a:srgbClr val="FF824A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400" b="1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Tâche 2</a:t>
            </a:r>
          </a:p>
          <a:p>
            <a:pPr algn="ctr" eaLnBrk="1" hangingPunct="1">
              <a:lnSpc>
                <a:spcPts val="1300"/>
              </a:lnSpc>
              <a:spcAft>
                <a:spcPct val="0"/>
              </a:spcAft>
              <a:buClr>
                <a:srgbClr val="404040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4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Cartographier les flux de données à caractère personnel des candidats externes</a:t>
            </a:r>
            <a:endParaRPr lang="fr-FR" altLang="fr-FR" sz="1400">
              <a:latin typeface="Calibri" panose="020F0502020204030204" pitchFamily="34" charset="0"/>
              <a:ea typeface="Arial Narrow" panose="020B0606020202030204" pitchFamily="34" charset="0"/>
              <a:cs typeface="Calibri" panose="020F0502020204030204" pitchFamily="34" charset="0"/>
              <a:sym typeface="Arial Narrow" panose="020B0606020202030204" pitchFamily="34" charset="0"/>
            </a:endParaRPr>
          </a:p>
          <a:p>
            <a:pPr eaLnBrk="1" hangingPunct="1">
              <a:lnSpc>
                <a:spcPts val="1300"/>
              </a:lnSpc>
              <a:spcAft>
                <a:spcPct val="0"/>
              </a:spcAft>
              <a:buClr>
                <a:srgbClr val="404040"/>
              </a:buClr>
              <a:buSzPts val="1400"/>
              <a:buFont typeface="Calibri" panose="020F0502020204030204" pitchFamily="34" charset="0"/>
              <a:buNone/>
            </a:pPr>
            <a:r>
              <a:rPr lang="en-US" altLang="fr-FR" sz="1400" b="1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lang="fr-FR" altLang="fr-FR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893" name="Google Shape;220;p7"/>
          <p:cNvSpPr>
            <a:spLocks noChangeArrowheads="1"/>
          </p:cNvSpPr>
          <p:nvPr/>
        </p:nvSpPr>
        <p:spPr bwMode="auto">
          <a:xfrm>
            <a:off x="3775075" y="2171700"/>
            <a:ext cx="1655763" cy="11160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824A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300"/>
              </a:lnSpc>
              <a:spcAft>
                <a:spcPct val="0"/>
              </a:spcAft>
              <a:buClr>
                <a:srgbClr val="FF824A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400" b="1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Tâche 3</a:t>
            </a:r>
          </a:p>
          <a:p>
            <a:pPr algn="ctr" eaLnBrk="1" hangingPunct="1">
              <a:lnSpc>
                <a:spcPts val="1300"/>
              </a:lnSpc>
              <a:spcAft>
                <a:spcPct val="0"/>
              </a:spcAft>
              <a:buClr>
                <a:srgbClr val="404040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4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Rédiger une note d'information RH</a:t>
            </a:r>
            <a:endParaRPr lang="fr-FR" altLang="fr-FR" sz="14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ts val="1300"/>
              </a:lnSpc>
              <a:spcAft>
                <a:spcPct val="0"/>
              </a:spcAft>
              <a:buClr>
                <a:srgbClr val="404040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4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lang="fr-FR" altLang="fr-FR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894" name="Google Shape;222;p7"/>
          <p:cNvSpPr>
            <a:spLocks noChangeArrowheads="1"/>
          </p:cNvSpPr>
          <p:nvPr/>
        </p:nvSpPr>
        <p:spPr bwMode="auto">
          <a:xfrm>
            <a:off x="7256463" y="2178050"/>
            <a:ext cx="1655762" cy="11160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824A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300"/>
              </a:lnSpc>
              <a:spcAft>
                <a:spcPct val="0"/>
              </a:spcAft>
              <a:buClr>
                <a:srgbClr val="FF824A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400" b="1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Tâche 5</a:t>
            </a:r>
            <a:endParaRPr lang="fr-FR" altLang="fr-FR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ts val="1300"/>
              </a:lnSpc>
              <a:spcAft>
                <a:spcPct val="0"/>
              </a:spcAft>
              <a:buClr>
                <a:srgbClr val="404040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4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Mettre en place</a:t>
            </a:r>
          </a:p>
          <a:p>
            <a:pPr algn="ctr" eaLnBrk="1" hangingPunct="1">
              <a:lnSpc>
                <a:spcPts val="1300"/>
              </a:lnSpc>
              <a:spcAft>
                <a:spcPct val="0"/>
              </a:spcAft>
              <a:buClr>
                <a:srgbClr val="404040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4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des actions </a:t>
            </a:r>
          </a:p>
          <a:p>
            <a:pPr algn="ctr" eaLnBrk="1" hangingPunct="1">
              <a:lnSpc>
                <a:spcPts val="1300"/>
              </a:lnSpc>
              <a:spcAft>
                <a:spcPct val="0"/>
              </a:spcAft>
              <a:buClr>
                <a:srgbClr val="404040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4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de veille RH</a:t>
            </a:r>
            <a:endParaRPr lang="fr-FR" altLang="fr-FR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895" name="Google Shape;220;p7"/>
          <p:cNvSpPr>
            <a:spLocks noChangeArrowheads="1"/>
          </p:cNvSpPr>
          <p:nvPr/>
        </p:nvSpPr>
        <p:spPr bwMode="auto">
          <a:xfrm>
            <a:off x="5538788" y="2171700"/>
            <a:ext cx="1655762" cy="11160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824A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300"/>
              </a:lnSpc>
              <a:spcAft>
                <a:spcPct val="0"/>
              </a:spcAft>
              <a:buClr>
                <a:srgbClr val="FF824A"/>
              </a:buClr>
              <a:buSzPts val="1100"/>
              <a:buFont typeface="Calibri" panose="020F0502020204030204" pitchFamily="34" charset="0"/>
              <a:buNone/>
            </a:pPr>
            <a:r>
              <a:rPr lang="en-US" altLang="fr-FR" sz="1400" b="1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Tâche 4</a:t>
            </a:r>
            <a:endParaRPr lang="fr-FR" altLang="fr-FR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ts val="1300"/>
              </a:lnSpc>
              <a:spcAft>
                <a:spcPct val="0"/>
              </a:spcAft>
              <a:buClr>
                <a:srgbClr val="404040"/>
              </a:buClr>
              <a:buSzPts val="1100"/>
            </a:pPr>
            <a:r>
              <a:rPr lang="fr-FR" altLang="fr-FR" sz="14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Mettre à jour la rubrique recrutement du site </a:t>
            </a:r>
            <a:r>
              <a:rPr lang="fr-FR" altLang="fr-FR" sz="1400" i="1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Web</a:t>
            </a:r>
            <a:r>
              <a:rPr lang="fr-FR" altLang="fr-FR" sz="14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de l'entreprise </a:t>
            </a:r>
            <a:r>
              <a:rPr lang="en-US" altLang="fr-FR" sz="14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lang="fr-FR" altLang="fr-FR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1050925"/>
            <a:ext cx="8837613" cy="969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lvl="4" indent="-177800" eaLnBrk="1" fontAlgn="auto" hangingPunct="1">
              <a:spcBef>
                <a:spcPts val="24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■"/>
              <a:defRPr/>
            </a:pPr>
            <a:r>
              <a:rPr lang="fr-FR" sz="1300" kern="0" dirty="0">
                <a:solidFill>
                  <a:srgbClr val="40404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 tâches administratives inscrites dans le </a:t>
            </a:r>
            <a:r>
              <a:rPr lang="fr-FR" sz="1300" b="1" kern="0" dirty="0">
                <a:solidFill>
                  <a:srgbClr val="FF824A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système d’information de l’organisation</a:t>
            </a:r>
          </a:p>
          <a:p>
            <a:pPr marL="355600" lvl="4" indent="-177800" eaLnBrk="1" fontAlgn="auto" hangingPunct="1">
              <a:spcBef>
                <a:spcPts val="24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■"/>
              <a:defRPr/>
            </a:pPr>
            <a:r>
              <a:rPr lang="fr-FR" sz="1300" kern="0" dirty="0">
                <a:solidFill>
                  <a:srgbClr val="40404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Les compétences numériques Pix et transversales participent à la </a:t>
            </a:r>
            <a:r>
              <a:rPr lang="fr-FR" sz="1300" b="1" kern="0" dirty="0">
                <a:solidFill>
                  <a:srgbClr val="FF824A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construction de la polyvalence de l’apprenant</a:t>
            </a:r>
            <a:endParaRPr lang="fr-FR" sz="1300" b="1" kern="0" dirty="0">
              <a:solidFill>
                <a:srgbClr val="FF824A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55600" lvl="4" indent="-177800" eaLnBrk="1" fontAlgn="auto" hangingPunct="1">
              <a:spcBef>
                <a:spcPts val="24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■"/>
              <a:defRPr/>
            </a:pPr>
            <a:r>
              <a:rPr lang="fr-FR" sz="1300" kern="0" dirty="0">
                <a:solidFill>
                  <a:srgbClr val="40404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Les compétences sont articulées et alimentées par des </a:t>
            </a:r>
            <a:r>
              <a:rPr lang="fr-FR" sz="1300" b="1" kern="0" dirty="0">
                <a:solidFill>
                  <a:srgbClr val="FF824A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savoirs économiques, juridiques, de gestion et de communication</a:t>
            </a:r>
          </a:p>
          <a:p>
            <a:pPr marL="355600" lvl="4" indent="-177800" eaLnBrk="1" fontAlgn="auto" hangingPunct="1">
              <a:spcBef>
                <a:spcPts val="24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■"/>
              <a:defRPr/>
            </a:pPr>
            <a:r>
              <a:rPr lang="fr-FR" sz="1300" b="1" kern="0" dirty="0">
                <a:solidFill>
                  <a:srgbClr val="FF824A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Transversalité :</a:t>
            </a:r>
            <a:r>
              <a:rPr lang="fr-FR" sz="13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 </a:t>
            </a:r>
            <a:r>
              <a:rPr lang="fr-FR" sz="13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Bloc 1 - Co-intervention – Economie-Droit</a:t>
            </a:r>
            <a:endParaRPr lang="fr-FR" sz="13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7897" name="Imag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351213"/>
            <a:ext cx="6699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Graphique 3" descr="Engren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082675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Google Shape;86;p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96838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696913" y="3644900"/>
          <a:ext cx="7750176" cy="1173356"/>
        </p:xfrm>
        <a:graphic>
          <a:graphicData uri="http://schemas.openxmlformats.org/drawingml/2006/table">
            <a:tbl>
              <a:tblPr firstRow="1" bandRow="1"/>
              <a:tblGrid>
                <a:gridCol w="258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459">
                <a:tc gridSpan="3">
                  <a:txBody>
                    <a:bodyPr/>
                    <a:lstStyle/>
                    <a:p>
                      <a:r>
                        <a:rPr lang="fr-FR" sz="1300" b="1" dirty="0">
                          <a:solidFill>
                            <a:srgbClr val="FF82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Usages du numérique</a:t>
                      </a:r>
                      <a:r>
                        <a:rPr lang="fr-FR" sz="1300" b="1" baseline="0" dirty="0">
                          <a:solidFill>
                            <a:srgbClr val="FF82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pour construire les compétences professionnelles</a:t>
                      </a:r>
                      <a:endParaRPr lang="fr-FR" sz="1300" b="1" dirty="0">
                        <a:solidFill>
                          <a:srgbClr val="FF824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8" marR="91458" marT="45689" marB="4568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704">
                <a:tc>
                  <a:txBody>
                    <a:bodyPr/>
                    <a:lstStyle/>
                    <a:p>
                      <a:pPr marL="285750" indent="-104775">
                        <a:buClr>
                          <a:srgbClr val="FF824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Mur collaboratif</a:t>
                      </a:r>
                    </a:p>
                    <a:p>
                      <a:pPr marL="285750" indent="-104775">
                        <a:buClr>
                          <a:srgbClr val="FF824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Site internet</a:t>
                      </a:r>
                    </a:p>
                    <a:p>
                      <a:pPr marL="285750" indent="-104775">
                        <a:buClr>
                          <a:srgbClr val="FF824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Réseaux sociaux</a:t>
                      </a:r>
                    </a:p>
                    <a:p>
                      <a:pPr marL="285750" indent="-104775">
                        <a:buClr>
                          <a:srgbClr val="FF824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Abonnement à des newsletters</a:t>
                      </a:r>
                    </a:p>
                  </a:txBody>
                  <a:tcPr marL="91458" marR="91458" marT="45689" marB="4568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775" marR="0" indent="-104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24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Suivi de fils d’actualité</a:t>
                      </a:r>
                    </a:p>
                    <a:p>
                      <a:pPr marL="104775" indent="-104775">
                        <a:buClr>
                          <a:srgbClr val="FF824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Automatisation</a:t>
                      </a:r>
                      <a:r>
                        <a:rPr lang="fr-FR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recherche en ligne (Netvibes, google alerte, …)</a:t>
                      </a:r>
                    </a:p>
                    <a:p>
                      <a:pPr marL="104775" indent="-104775">
                        <a:buClr>
                          <a:srgbClr val="FF824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Gestion d’un rubrique de site internet</a:t>
                      </a:r>
                    </a:p>
                  </a:txBody>
                  <a:tcPr marL="91458" marR="91458" marT="45689" marB="456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775" marR="0" indent="-104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24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Portfolio numérique</a:t>
                      </a:r>
                    </a:p>
                    <a:p>
                      <a:pPr marL="104775" indent="-104775">
                        <a:buClr>
                          <a:srgbClr val="FF824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Carte mentale</a:t>
                      </a:r>
                    </a:p>
                    <a:p>
                      <a:pPr marL="104775" indent="-104775">
                        <a:buClr>
                          <a:srgbClr val="FF824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Documents composites</a:t>
                      </a:r>
                    </a:p>
                    <a:p>
                      <a:pPr marL="104775" indent="-104775">
                        <a:buClr>
                          <a:srgbClr val="FF824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Vidéos, images</a:t>
                      </a:r>
                      <a:endParaRPr lang="fr-FR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8" marR="91458" marT="45689" marB="45689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2339975" y="106363"/>
            <a:ext cx="6707188" cy="650875"/>
          </a:xfrm>
        </p:spPr>
        <p:txBody>
          <a:bodyPr rtlCol="0">
            <a:noAutofit/>
          </a:bodyPr>
          <a:lstStyle/>
          <a:p>
            <a:pPr eaLnBrk="1" fontAlgn="auto" hangingPunct="1">
              <a:buClr>
                <a:srgbClr val="404040"/>
              </a:buClr>
              <a:buSzPts val="2200"/>
              <a:buFont typeface="Calibri"/>
              <a:buNone/>
              <a:defRPr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ILLUSTRATION DE LA TÂCHE 4 - METTRE À JOUR LA RUBRIQUE RECRUTEMENT DU SITE WEB DE L'ENTREPRISE </a:t>
            </a:r>
            <a:endParaRPr sz="21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0" name="Google Shape;250;p9"/>
          <p:cNvGraphicFramePr/>
          <p:nvPr/>
        </p:nvGraphicFramePr>
        <p:xfrm>
          <a:off x="260350" y="1130300"/>
          <a:ext cx="1789113" cy="6399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rgbClr val="FF824A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Avant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rgbClr val="FF824A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la mise à</a:t>
                      </a:r>
                      <a:r>
                        <a:rPr lang="en-US" sz="1800" b="1" i="0" u="none" baseline="0" dirty="0">
                          <a:solidFill>
                            <a:srgbClr val="FF824A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jour</a:t>
                      </a:r>
                      <a:endParaRPr sz="1800" b="1" dirty="0">
                        <a:solidFill>
                          <a:srgbClr val="FF824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7" marR="91477" marT="45637" marB="456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941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06363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3" y="901700"/>
            <a:ext cx="7078662" cy="36131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oogle Shape;249;p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7250" y="955675"/>
            <a:ext cx="2160588" cy="168116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 type="none" w="sm" len="sm"/>
            <a:tailEnd type="none" w="sm" len="sm"/>
          </a:ln>
        </p:spPr>
      </p:pic>
      <p:cxnSp>
        <p:nvCxnSpPr>
          <p:cNvPr id="15" name="Google Shape;248;p9"/>
          <p:cNvCxnSpPr>
            <a:cxnSpLocks/>
          </p:cNvCxnSpPr>
          <p:nvPr/>
        </p:nvCxnSpPr>
        <p:spPr>
          <a:xfrm flipV="1">
            <a:off x="2816225" y="1998663"/>
            <a:ext cx="3128963" cy="1108075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2343150" y="119063"/>
            <a:ext cx="7881938" cy="650875"/>
          </a:xfrm>
        </p:spPr>
        <p:txBody>
          <a:bodyPr rtlCol="0">
            <a:noAutofit/>
          </a:bodyPr>
          <a:lstStyle/>
          <a:p>
            <a:pPr eaLnBrk="1" fontAlgn="auto" hangingPunct="1">
              <a:buClr>
                <a:srgbClr val="404040"/>
              </a:buClr>
              <a:buSzPts val="2200"/>
              <a:buFont typeface="Calibri"/>
              <a:buNone/>
              <a:defRPr/>
            </a:pPr>
            <a:r>
              <a:rPr lang="en-US" sz="2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ILLUSTRATION DE LA TÂCHE 4 - METTRE À JOUR LA RUBRIQUE RECRUTEMENT DU SITE WEB DE L'ENTREPRISE </a:t>
            </a:r>
            <a:endParaRPr sz="2100" spc="-3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1987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19063"/>
            <a:ext cx="50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1092200"/>
            <a:ext cx="6419850" cy="391953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11" name="Google Shape;248;p9"/>
          <p:cNvCxnSpPr>
            <a:cxnSpLocks/>
          </p:cNvCxnSpPr>
          <p:nvPr/>
        </p:nvCxnSpPr>
        <p:spPr>
          <a:xfrm flipH="1" flipV="1">
            <a:off x="1828800" y="2001838"/>
            <a:ext cx="815975" cy="1392237"/>
          </a:xfrm>
          <a:prstGeom prst="straightConnector1">
            <a:avLst/>
          </a:prstGeom>
          <a:noFill/>
          <a:ln w="25400" cap="flat" cmpd="sng">
            <a:solidFill>
              <a:srgbClr val="FF824A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graphicFrame>
        <p:nvGraphicFramePr>
          <p:cNvPr id="16" name="Google Shape;250;p9"/>
          <p:cNvGraphicFramePr/>
          <p:nvPr/>
        </p:nvGraphicFramePr>
        <p:xfrm>
          <a:off x="200025" y="1030288"/>
          <a:ext cx="1974850" cy="256063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06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rgbClr val="FF824A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Portfolio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rgbClr val="FF82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Numérique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rgbClr val="FF82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Personnel 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alibri"/>
                        <a:buNone/>
                      </a:pPr>
                      <a:endParaRPr lang="en-US" sz="1800" b="1" i="0" u="none" dirty="0">
                        <a:solidFill>
                          <a:srgbClr val="FF824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rgbClr val="FF82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Bac à sable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rgbClr val="FF82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et vitrine de l’activité numérique de l’apprenant</a:t>
                      </a:r>
                    </a:p>
                  </a:txBody>
                  <a:tcPr marL="91417" marR="91417" marT="45691" marB="456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992" name="Picture 12" descr="Wix Français - Hom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231900"/>
            <a:ext cx="5905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3413" y="93663"/>
            <a:ext cx="7086600" cy="725487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fr-FR" sz="21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Référentiel </a:t>
            </a:r>
            <a:r>
              <a:rPr lang="fr-FR" sz="21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de compétences :</a:t>
            </a:r>
            <a:br>
              <a:rPr lang="fr-FR" sz="21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</a:br>
            <a:r>
              <a:rPr lang="fr-FR" sz="21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Les blocs de compétences spécifiques au bac pro </a:t>
            </a:r>
            <a:r>
              <a:rPr lang="fr-FR" sz="21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AGOrA</a:t>
            </a:r>
            <a:endParaRPr lang="fr-FR" sz="2100" cap="al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746648" y="1107282"/>
          <a:ext cx="5911453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150225" y="6391275"/>
            <a:ext cx="450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250825" indent="-71438" defTabSz="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431800" indent="-71438" defTabSz="3429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611188" indent="-71438" defTabSz="3429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827088" indent="-71438" defTabSz="3429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1284288" indent="-71438" defTabSz="3429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1741488" indent="-71438" defTabSz="3429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2198688" indent="-71438" defTabSz="3429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2655888" indent="-71438" defTabSz="3429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fld id="{6A9C3AFD-C5B4-4A14-88DC-BB3064A11DAC}" type="slidenum">
              <a:rPr lang="fr-FR" altLang="fr-FR" sz="1400" b="1">
                <a:solidFill>
                  <a:schemeClr val="tx1"/>
                </a:solidFill>
              </a:rPr>
              <a:pPr eaLnBrk="1" hangingPunct="1">
                <a:spcAft>
                  <a:spcPct val="0"/>
                </a:spcAft>
                <a:buFontTx/>
                <a:buNone/>
              </a:pPr>
              <a:t>2</a:t>
            </a:fld>
            <a:endParaRPr lang="fr-FR" altLang="fr-FR" sz="1400" b="1">
              <a:solidFill>
                <a:srgbClr val="7B00AC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2361657" y="1644987"/>
          <a:ext cx="4282691" cy="257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174" name="Graphique 6" descr="Salle de conseil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960563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ZoneTexte 7"/>
          <p:cNvSpPr txBox="1">
            <a:spLocks noChangeArrowheads="1"/>
          </p:cNvSpPr>
          <p:nvPr/>
        </p:nvSpPr>
        <p:spPr bwMode="auto">
          <a:xfrm>
            <a:off x="809625" y="3302000"/>
            <a:ext cx="2986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b="1" dirty="0" smtClean="0">
                <a:solidFill>
                  <a:schemeClr val="accent3"/>
                </a:solidFill>
              </a:rPr>
              <a:t>Bloc 2</a:t>
            </a:r>
          </a:p>
          <a:p>
            <a:pPr eaLnBrk="1" hangingPunct="1">
              <a:defRPr/>
            </a:pP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Organiser et suivre de l’activité de production</a:t>
            </a: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 biens ou de services)</a:t>
            </a: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91213" y="3484563"/>
            <a:ext cx="31035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Bloc 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Administrer le personnel</a:t>
            </a:r>
          </a:p>
        </p:txBody>
      </p:sp>
      <p:sp>
        <p:nvSpPr>
          <p:cNvPr id="7177" name="ZoneTexte 9"/>
          <p:cNvSpPr txBox="1">
            <a:spLocks noChangeArrowheads="1"/>
          </p:cNvSpPr>
          <p:nvPr/>
        </p:nvSpPr>
        <p:spPr bwMode="auto">
          <a:xfrm>
            <a:off x="2393950" y="1139825"/>
            <a:ext cx="4618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b="1" dirty="0" smtClean="0">
                <a:solidFill>
                  <a:schemeClr val="accent1"/>
                </a:solidFill>
              </a:rPr>
              <a:t>Bloc 1 </a:t>
            </a:r>
          </a:p>
          <a:p>
            <a:pPr eaLnBrk="1" hangingPunct="1">
              <a:defRPr/>
            </a:pP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Gérer des relations avec les clients, les usagers et les adhérents</a:t>
            </a: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8" name="Graphique 10" descr="Group of Peopl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400425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Graphique 11" descr="Tendance à la hauss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3400425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Google Shape;240;p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865188"/>
            <a:ext cx="5595937" cy="35004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251" name="Google Shape;251;p9"/>
          <p:cNvGraphicFramePr/>
          <p:nvPr/>
        </p:nvGraphicFramePr>
        <p:xfrm>
          <a:off x="6015038" y="785813"/>
          <a:ext cx="1636712" cy="6399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3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6C0A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rgbClr val="FF824A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Après 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6C0A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rgbClr val="FF824A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la mise à jour</a:t>
                      </a:r>
                    </a:p>
                  </a:txBody>
                  <a:tcPr marL="91395" marR="91395" marT="45664" marB="456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4037" name="Groupe 1"/>
          <p:cNvGrpSpPr>
            <a:grpSpLocks/>
          </p:cNvGrpSpPr>
          <p:nvPr/>
        </p:nvGrpSpPr>
        <p:grpSpPr bwMode="auto">
          <a:xfrm>
            <a:off x="3536950" y="3470275"/>
            <a:ext cx="5530850" cy="1671638"/>
            <a:chOff x="3537171" y="3470260"/>
            <a:chExt cx="5531002" cy="1672327"/>
          </a:xfrm>
        </p:grpSpPr>
        <p:pic>
          <p:nvPicPr>
            <p:cNvPr id="12" name="Google Shape;240;p9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7171" y="3470260"/>
              <a:ext cx="5531002" cy="1672327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44042" name="Google Shape;241;p9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487" y="3644814"/>
              <a:ext cx="3832633" cy="149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Google Shape;242;p9"/>
          <p:cNvPicPr preferRelativeResize="0">
            <a:picLocks noChangeAspect="1" noChangeArrowheads="1"/>
          </p:cNvPicPr>
          <p:nvPr/>
        </p:nvPicPr>
        <p:blipFill>
          <a:blip r:embed="rId6"/>
          <a:srcRect b="11581"/>
          <a:stretch>
            <a:fillRect/>
          </a:stretch>
        </p:blipFill>
        <p:spPr bwMode="auto">
          <a:xfrm>
            <a:off x="4754563" y="1449388"/>
            <a:ext cx="4221162" cy="196691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9" name="Google Shape;239;p9"/>
          <p:cNvSpPr txBox="1">
            <a:spLocks noGrp="1"/>
          </p:cNvSpPr>
          <p:nvPr>
            <p:ph type="title"/>
          </p:nvPr>
        </p:nvSpPr>
        <p:spPr>
          <a:xfrm>
            <a:off x="2343150" y="119063"/>
            <a:ext cx="7881938" cy="650875"/>
          </a:xfrm>
        </p:spPr>
        <p:txBody>
          <a:bodyPr rtlCol="0">
            <a:noAutofit/>
          </a:bodyPr>
          <a:lstStyle/>
          <a:p>
            <a:pPr eaLnBrk="1" fontAlgn="auto" hangingPunct="1">
              <a:buClr>
                <a:srgbClr val="404040"/>
              </a:buClr>
              <a:buSzPts val="2200"/>
              <a:buFont typeface="Calibri"/>
              <a:buNone/>
              <a:defRPr/>
            </a:pPr>
            <a:r>
              <a:rPr lang="en-US" sz="2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ILLUSTRATION DE LA TÂCHE 4 - METTRE À JOUR LA RUBRIQUE RECRUTEMENT DU SITE WEB DE L'ENTREPRISE </a:t>
            </a:r>
            <a:endParaRPr sz="2100" spc="-3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4040" name="Google Shape;86;p5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19063"/>
            <a:ext cx="50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050" y="220663"/>
            <a:ext cx="6227763" cy="388937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fr-FR" sz="21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Tâche 4 - Exemple de production </a:t>
            </a:r>
            <a:r>
              <a:rPr lang="fr-FR" sz="210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Élève</a:t>
            </a:r>
            <a:endParaRPr lang="fr-FR" sz="2100" cap="all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3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71525"/>
            <a:ext cx="6599237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9088"/>
            <a:ext cx="7302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Imag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381125"/>
            <a:ext cx="11525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 descr="Afficher l’image sour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940175"/>
            <a:ext cx="720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5"/>
          <p:cNvSpPr>
            <a:spLocks noGrp="1" noChangeArrowheads="1"/>
          </p:cNvSpPr>
          <p:nvPr>
            <p:ph type="title"/>
          </p:nvPr>
        </p:nvSpPr>
        <p:spPr>
          <a:xfrm>
            <a:off x="1835150" y="195263"/>
            <a:ext cx="6121400" cy="576262"/>
          </a:xfrm>
        </p:spPr>
        <p:txBody>
          <a:bodyPr rtlCol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E-PORTFOLIO – PARCOURS EN CLASSE INVERSÉE</a:t>
            </a:r>
          </a:p>
        </p:txBody>
      </p:sp>
      <p:pic>
        <p:nvPicPr>
          <p:cNvPr id="47107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627063"/>
            <a:ext cx="7285038" cy="45164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Afficher l’image 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-11113"/>
            <a:ext cx="1098550" cy="5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256;p10"/>
          <p:cNvSpPr txBox="1">
            <a:spLocks noGrp="1" noChangeArrowheads="1"/>
          </p:cNvSpPr>
          <p:nvPr>
            <p:ph type="title"/>
          </p:nvPr>
        </p:nvSpPr>
        <p:spPr>
          <a:xfrm>
            <a:off x="755650" y="1238250"/>
            <a:ext cx="4608513" cy="650875"/>
          </a:xfrm>
        </p:spPr>
        <p:txBody>
          <a:bodyPr rtlCol="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ts val="2400"/>
              <a:buFont typeface="Calibri" panose="020F0502020204030204" pitchFamily="34" charset="0"/>
              <a:buNone/>
              <a:defRPr/>
            </a:pPr>
            <a:r>
              <a:rPr lang="en-US" alt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LES RESSOURCES DU SCÉNARIO</a:t>
            </a:r>
            <a:endParaRPr lang="fr-FR" altLang="fr-FR" sz="2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48131" name="Google Shape;260;p1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b="18225"/>
          <a:stretch>
            <a:fillRect/>
          </a:stretch>
        </p:blipFill>
        <p:spPr bwMode="auto">
          <a:xfrm>
            <a:off x="6919913" y="1685925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Google Shape;261;p1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905125"/>
            <a:ext cx="2111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Google Shape;262;p10" descr="Logo LinkedIn - CTCO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447925"/>
            <a:ext cx="2428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Imag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989263"/>
            <a:ext cx="8270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20888"/>
            <a:ext cx="4286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ZoneTexte 1"/>
          <p:cNvSpPr txBox="1">
            <a:spLocks noChangeArrowheads="1"/>
          </p:cNvSpPr>
          <p:nvPr/>
        </p:nvSpPr>
        <p:spPr bwMode="auto">
          <a:xfrm>
            <a:off x="1490663" y="3533775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Lien vers la ressource sur le Cerpeg</a:t>
            </a:r>
            <a:endParaRPr lang="fr-FR" alt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52;p1"/>
          <p:cNvSpPr>
            <a:spLocks noGrp="1" noChangeArrowheads="1"/>
          </p:cNvSpPr>
          <p:nvPr>
            <p:ph type="ctrTitle"/>
          </p:nvPr>
        </p:nvSpPr>
        <p:spPr>
          <a:xfrm>
            <a:off x="688975" y="1892300"/>
            <a:ext cx="7915275" cy="1974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SzPts val="4400"/>
              <a:buFont typeface="Calibri" panose="020F0502020204030204" pitchFamily="34" charset="0"/>
              <a:buNone/>
            </a:pPr>
            <a:r>
              <a:rPr lang="en-US" altLang="fr-FR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Scénario PFRC</a:t>
            </a:r>
            <a:br>
              <a:rPr lang="en-US" altLang="fr-FR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Partage d’une démarche pédagogique </a:t>
            </a:r>
            <a:b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BCP AGOrA – </a:t>
            </a:r>
            <a:r>
              <a:rPr lang="en-US" altLang="fr-FR" sz="2000" smtClean="0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</a:t>
            </a: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ssistance à la </a:t>
            </a:r>
            <a:r>
              <a:rPr lang="en-US" altLang="fr-FR" sz="2000" smtClean="0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G</a:t>
            </a: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estion des </a:t>
            </a:r>
            <a:r>
              <a:rPr lang="en-US" altLang="fr-FR" sz="2000" smtClean="0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O</a:t>
            </a: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rganisations et de leu</a:t>
            </a:r>
            <a:r>
              <a:rPr lang="en-US" altLang="fr-FR" sz="2000" smtClean="0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r</a:t>
            </a: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 </a:t>
            </a:r>
            <a:r>
              <a:rPr lang="en-US" altLang="fr-FR" sz="2000" smtClean="0">
                <a:solidFill>
                  <a:srgbClr val="FF824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</a:t>
            </a: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ctivités</a:t>
            </a:r>
            <a:r>
              <a:rPr lang="en-US" altLang="fr-FR" sz="24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lang="en-US" altLang="fr-FR" sz="24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24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lang="en-US" altLang="fr-FR" sz="24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18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Wafaa SAASSAA – Académie de Créteil</a:t>
            </a:r>
            <a:endParaRPr lang="fr-FR" altLang="fr-FR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0179" name="Google Shape;53;p1"/>
          <p:cNvSpPr>
            <a:spLocks noGrp="1" noChangeArrowheads="1"/>
          </p:cNvSpPr>
          <p:nvPr>
            <p:ph type="subTitle" idx="1"/>
          </p:nvPr>
        </p:nvSpPr>
        <p:spPr>
          <a:xfrm>
            <a:off x="688975" y="3795713"/>
            <a:ext cx="7596188" cy="6794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2800"/>
            </a:pPr>
            <a:r>
              <a:rPr lang="en-US" altLang="fr-FR" sz="200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Plan national de formation – 19 mai 2021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Pts val="2800"/>
            </a:pPr>
            <a:r>
              <a:rPr lang="fr-FR" altLang="fr-FR" sz="1200" smtClean="0">
                <a:latin typeface="Calibri" panose="020F0502020204030204" pitchFamily="34" charset="0"/>
                <a:cs typeface="Calibri" panose="020F0502020204030204" pitchFamily="34" charset="0"/>
              </a:rPr>
              <a:t>La transformation numérique dans les métiers de service : impact sur les diplômes préparant aux métiers support </a:t>
            </a:r>
            <a:endParaRPr lang="fr-FR" altLang="fr-FR" sz="1200" smtClean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0180" name="Google Shape;54;p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b="18225"/>
          <a:stretch>
            <a:fillRect/>
          </a:stretch>
        </p:blipFill>
        <p:spPr bwMode="auto">
          <a:xfrm>
            <a:off x="5148263" y="627063"/>
            <a:ext cx="24177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65;p3"/>
          <p:cNvSpPr>
            <a:spLocks noGrp="1" noChangeArrowheads="1"/>
          </p:cNvSpPr>
          <p:nvPr>
            <p:ph type="title"/>
          </p:nvPr>
        </p:nvSpPr>
        <p:spPr>
          <a:xfrm>
            <a:off x="2152650" y="88900"/>
            <a:ext cx="7881938" cy="6508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SzPts val="2100"/>
              <a:buFont typeface="Calibri" panose="020F0502020204030204" pitchFamily="34" charset="0"/>
              <a:buNone/>
            </a:pPr>
            <a:r>
              <a:rPr lang="en-US" altLang="fr-FR" sz="21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 CONTEXTE PROFESSIONNEL</a:t>
            </a:r>
            <a:br>
              <a:rPr lang="en-US" altLang="fr-FR" sz="21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fr-FR" sz="2100" smtClean="0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PFRC </a:t>
            </a:r>
            <a:r>
              <a:rPr lang="en-US" altLang="fr-FR" sz="21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 </a:t>
            </a:r>
            <a:r>
              <a:rPr lang="en-US" altLang="fr-FR" sz="2100" smtClean="0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</a:t>
            </a:r>
            <a:r>
              <a:rPr lang="en-US" altLang="fr-FR" sz="21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ARTENAIRE DE LA </a:t>
            </a:r>
            <a:r>
              <a:rPr lang="en-US" altLang="fr-FR" sz="2100" smtClean="0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</a:t>
            </a:r>
            <a:r>
              <a:rPr lang="en-US" altLang="fr-FR" sz="21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ORMATION </a:t>
            </a:r>
            <a:r>
              <a:rPr lang="en-US" altLang="fr-FR" sz="2100" smtClean="0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</a:t>
            </a:r>
            <a:r>
              <a:rPr lang="en-US" altLang="fr-FR" sz="21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ELATION </a:t>
            </a:r>
            <a:r>
              <a:rPr lang="en-US" altLang="fr-FR" sz="2100" smtClean="0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</a:t>
            </a:r>
            <a:r>
              <a:rPr lang="en-US" altLang="fr-FR" sz="21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LIENT</a:t>
            </a:r>
            <a:endParaRPr lang="fr-FR" altLang="fr-FR" sz="2100" smtClean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9219" name="Google Shape;66;p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b="18225"/>
          <a:stretch>
            <a:fillRect/>
          </a:stretch>
        </p:blipFill>
        <p:spPr bwMode="auto">
          <a:xfrm>
            <a:off x="3489325" y="1724025"/>
            <a:ext cx="22494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Google Shape;67;p3"/>
          <p:cNvSpPr>
            <a:spLocks noChangeArrowheads="1"/>
          </p:cNvSpPr>
          <p:nvPr/>
        </p:nvSpPr>
        <p:spPr bwMode="auto">
          <a:xfrm>
            <a:off x="249238" y="1330325"/>
            <a:ext cx="3600450" cy="11160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6A4B"/>
            </a:solidFill>
            <a:miter lim="800000"/>
            <a:headEnd type="none" w="sm" len="sm"/>
            <a:tailEnd type="none" w="sm" len="sm"/>
          </a:ln>
        </p:spPr>
        <p:txBody>
          <a:bodyPr lIns="72000" tIns="36000" rIns="0" bIns="360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SzPts val="1400"/>
              <a:buFont typeface="Calibri" panose="020F0502020204030204" pitchFamily="34" charset="0"/>
              <a:buNone/>
              <a:defRPr/>
            </a:pPr>
            <a:r>
              <a:rPr lang="en-US" altLang="fr-FR" b="1" dirty="0">
                <a:solidFill>
                  <a:srgbClr val="FF6A4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ORGANISME DE FORMATION</a:t>
            </a:r>
            <a:endParaRPr lang="fr-FR" altLang="fr-FR" dirty="0">
              <a:solidFill>
                <a:srgbClr val="FF6A4B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1400"/>
              <a:buFont typeface="Calibri" panose="020F0502020204030204" pitchFamily="34" charset="0"/>
              <a:buNone/>
              <a:defRPr/>
            </a:pPr>
            <a:r>
              <a:rPr lang="en-US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PME – SASU</a:t>
            </a: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1400"/>
              <a:buFont typeface="Calibri" panose="020F0502020204030204" pitchFamily="34" charset="0"/>
              <a:buNone/>
              <a:defRPr/>
            </a:pPr>
            <a:r>
              <a:rPr lang="en-US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Offre de formation à la carte et sur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mesure</a:t>
            </a:r>
          </a:p>
        </p:txBody>
      </p:sp>
      <p:sp>
        <p:nvSpPr>
          <p:cNvPr id="68" name="Google Shape;68;p3"/>
          <p:cNvSpPr/>
          <p:nvPr/>
        </p:nvSpPr>
        <p:spPr>
          <a:xfrm>
            <a:off x="249238" y="3170238"/>
            <a:ext cx="3600450" cy="11160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AC4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72000" tIns="36000" rIns="0" bIns="36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SzPts val="1400"/>
              <a:buFont typeface="Calibri"/>
              <a:buNone/>
              <a:defRPr/>
            </a:pPr>
            <a:r>
              <a:rPr lang="en-US" sz="1400" b="1" kern="0" dirty="0">
                <a:solidFill>
                  <a:srgbClr val="FFAC49"/>
                </a:solidFill>
                <a:latin typeface="Calibri"/>
                <a:ea typeface="Calibri"/>
                <a:cs typeface="Calibri"/>
                <a:sym typeface="Calibri"/>
              </a:rPr>
              <a:t>UNE MARQUE EMPLOYEUR</a:t>
            </a:r>
            <a:endParaRPr sz="1400" kern="0" dirty="0">
              <a:solidFill>
                <a:srgbClr val="FFAC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SzPts val="1400"/>
              <a:buFont typeface="Arial"/>
              <a:buChar char="•"/>
              <a:defRPr/>
            </a:pPr>
            <a:r>
              <a:rPr lang="en-US" sz="1400" kern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Des valeurs</a:t>
            </a:r>
            <a:endParaRPr sz="1400" kern="0" dirty="0">
              <a:latin typeface="Arial"/>
              <a:ea typeface="Arial"/>
              <a:cs typeface="Arial"/>
              <a:sym typeface="Arial"/>
            </a:endParaRPr>
          </a:p>
          <a:p>
            <a:pPr indent="-88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SzPts val="1400"/>
              <a:buFont typeface="Arial"/>
              <a:buChar char="•"/>
              <a:defRPr/>
            </a:pPr>
            <a:r>
              <a:rPr lang="en-US" sz="1400" kern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Des engagements RSE</a:t>
            </a:r>
            <a:endParaRPr sz="1400" kern="0" dirty="0">
              <a:latin typeface="Arial"/>
              <a:ea typeface="Arial"/>
              <a:cs typeface="Arial"/>
              <a:sym typeface="Arial"/>
            </a:endParaRPr>
          </a:p>
          <a:p>
            <a:pPr indent="-88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SzPts val="1400"/>
              <a:buFont typeface="Arial"/>
              <a:buChar char="•"/>
              <a:defRPr/>
            </a:pPr>
            <a:r>
              <a:rPr lang="en-US" sz="1400" kern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Une démarche qualité</a:t>
            </a:r>
            <a:endParaRPr sz="1400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5151438" y="1362075"/>
            <a:ext cx="3598862" cy="11160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82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72000" tIns="36000" rIns="0" bIns="36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SzPts val="1400"/>
              <a:buFont typeface="Calibri"/>
              <a:buNone/>
              <a:defRPr/>
            </a:pPr>
            <a:r>
              <a:rPr lang="en-US" sz="1400" b="1" kern="0" dirty="0">
                <a:solidFill>
                  <a:srgbClr val="FF824A"/>
                </a:solidFill>
                <a:latin typeface="Calibri"/>
                <a:ea typeface="Calibri"/>
                <a:cs typeface="Calibri"/>
                <a:sym typeface="Calibri"/>
              </a:rPr>
              <a:t>UN CONTEXTE DE TRAVAIL « PHYGITAL » : </a:t>
            </a:r>
            <a:br>
              <a:rPr lang="en-US" sz="1400" b="1" kern="0" dirty="0">
                <a:solidFill>
                  <a:srgbClr val="FF824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kern="0" dirty="0">
                <a:solidFill>
                  <a:srgbClr val="FF824A"/>
                </a:solidFill>
                <a:latin typeface="Calibri"/>
                <a:ea typeface="Calibri"/>
                <a:cs typeface="Calibri"/>
                <a:sym typeface="Calibri"/>
              </a:rPr>
              <a:t>PHYSIQUE ET DIGITAL </a:t>
            </a:r>
            <a:endParaRPr sz="1400" kern="0" dirty="0">
              <a:latin typeface="Arial"/>
              <a:ea typeface="Arial"/>
              <a:cs typeface="Arial"/>
              <a:sym typeface="Arial"/>
            </a:endParaRPr>
          </a:p>
          <a:p>
            <a:pPr indent="-88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SzPts val="1400"/>
              <a:buFont typeface="Arial"/>
              <a:buChar char="•"/>
              <a:defRPr/>
            </a:pPr>
            <a:r>
              <a:rPr lang="en-US" sz="1400" kern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Formation en présentiel</a:t>
            </a:r>
            <a:endParaRPr sz="1400" kern="0" dirty="0">
              <a:latin typeface="Arial"/>
              <a:ea typeface="Arial"/>
              <a:cs typeface="Arial"/>
              <a:sym typeface="Arial"/>
            </a:endParaRPr>
          </a:p>
          <a:p>
            <a:pPr indent="-88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824A"/>
              </a:buClr>
              <a:buSzPts val="1400"/>
              <a:buFont typeface="Arial"/>
              <a:buChar char="•"/>
              <a:defRPr/>
            </a:pPr>
            <a:r>
              <a:rPr lang="en-US" sz="1400" kern="0" spc="-2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Formation à distance synchrone et asynchrone</a:t>
            </a:r>
            <a:endParaRPr sz="1400" kern="0" spc="-2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23" name="Groupe 4"/>
          <p:cNvGrpSpPr>
            <a:grpSpLocks/>
          </p:cNvGrpSpPr>
          <p:nvPr/>
        </p:nvGrpSpPr>
        <p:grpSpPr bwMode="auto">
          <a:xfrm>
            <a:off x="5151438" y="3184525"/>
            <a:ext cx="3598862" cy="1116013"/>
            <a:chOff x="5203161" y="3214687"/>
            <a:chExt cx="3338296" cy="1008000"/>
          </a:xfrm>
        </p:grpSpPr>
        <p:grpSp>
          <p:nvGrpSpPr>
            <p:cNvPr id="9224" name="Groupe 3"/>
            <p:cNvGrpSpPr>
              <a:grpSpLocks/>
            </p:cNvGrpSpPr>
            <p:nvPr/>
          </p:nvGrpSpPr>
          <p:grpSpPr bwMode="auto">
            <a:xfrm>
              <a:off x="5443156" y="3401498"/>
              <a:ext cx="2858307" cy="634378"/>
              <a:chOff x="5527271" y="3311782"/>
              <a:chExt cx="2858307" cy="634378"/>
            </a:xfrm>
          </p:grpSpPr>
          <p:sp>
            <p:nvSpPr>
              <p:cNvPr id="8" name="Google Shape;70;p3"/>
              <p:cNvSpPr/>
              <p:nvPr/>
            </p:nvSpPr>
            <p:spPr>
              <a:xfrm>
                <a:off x="6187011" y="3340049"/>
                <a:ext cx="2198535" cy="577844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prstDash val="sysDot"/>
                <a:miter lim="800000"/>
                <a:headEnd type="none" w="sm" len="sm"/>
                <a:tailEnd type="none" w="sm" len="sm"/>
              </a:ln>
            </p:spPr>
            <p:txBody>
              <a:bodyPr spcFirstLastPara="1" lIns="72000" tIns="36000" rIns="0" bIns="36000"/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"/>
                  <a:buFont typeface="Calibri"/>
                  <a:buNone/>
                  <a:defRPr/>
                </a:pPr>
                <a:endParaRPr lang="fr-FR" sz="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FF824A"/>
                  </a:buClr>
                  <a:buSzPts val="1400"/>
                  <a:buFont typeface="Calibri"/>
                  <a:buNone/>
                  <a:defRPr/>
                </a:pPr>
                <a:r>
                  <a:rPr lang="en-US" sz="14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Rôle de l’apprenant AGOrA : </a:t>
                </a:r>
                <a:r>
                  <a:rPr lang="en-US" sz="1400" b="1" kern="0" dirty="0">
                    <a:solidFill>
                      <a:srgbClr val="FF82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Assistant Administratif </a:t>
                </a:r>
                <a:endParaRPr sz="1400" b="1" kern="0" dirty="0">
                  <a:solidFill>
                    <a:srgbClr val="FF824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227" name="Imag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7271" y="3311782"/>
                <a:ext cx="634378" cy="634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Google Shape;67;p3"/>
            <p:cNvSpPr>
              <a:spLocks noChangeArrowheads="1"/>
            </p:cNvSpPr>
            <p:nvPr/>
          </p:nvSpPr>
          <p:spPr bwMode="auto">
            <a:xfrm>
              <a:off x="5203161" y="3214687"/>
              <a:ext cx="3338296" cy="10080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lIns="72000" tIns="36000" rIns="0" bIns="3600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24A"/>
                </a:buClr>
                <a:buSzPts val="1400"/>
                <a:buFont typeface="Calibri" panose="020F0502020204030204" pitchFamily="34" charset="0"/>
                <a:buNone/>
                <a:defRPr/>
              </a:pPr>
              <a:endParaRPr lang="fr-FR" altLang="fr-FR" sz="11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1;p5"/>
          <p:cNvSpPr>
            <a:spLocks noGrp="1" noChangeArrowheads="1"/>
          </p:cNvSpPr>
          <p:nvPr>
            <p:ph type="title"/>
          </p:nvPr>
        </p:nvSpPr>
        <p:spPr>
          <a:xfrm>
            <a:off x="2503488" y="103188"/>
            <a:ext cx="6546850" cy="530225"/>
          </a:xfrm>
        </p:spPr>
        <p:txBody>
          <a:bodyPr rtlCol="0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ts val="2100"/>
              <a:buFont typeface="Calibri" panose="020F0502020204030204" pitchFamily="34" charset="0"/>
              <a:buNone/>
              <a:defRPr/>
            </a:pPr>
            <a:r>
              <a:rPr lang="en-US" altLang="fr-FR" sz="2100" dirty="0" smtClean="0">
                <a:solidFill>
                  <a:srgbClr val="E46C0A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PFRC</a:t>
            </a:r>
            <a:r>
              <a:rPr lang="en-US" altLang="fr-FR" sz="2100" dirty="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fr-F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UNE HISTOIRE, UN PROCESSUS MÉTIER, …</a:t>
            </a:r>
            <a:br>
              <a:rPr lang="en-US" altLang="fr-F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 SITUATIONS PROFESSIONNELLES &amp; DES USAGES DU NUMÉRIQUE</a:t>
            </a:r>
            <a:endParaRPr lang="fr-FR" altLang="fr-F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9" name="Forme 68"/>
          <p:cNvSpPr/>
          <p:nvPr/>
        </p:nvSpPr>
        <p:spPr>
          <a:xfrm rot="16200000">
            <a:off x="4593431" y="1872457"/>
            <a:ext cx="2427287" cy="248920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fr-FR" sz="1100" kern="0" dirty="0">
              <a:sym typeface="Arial"/>
            </a:endParaRPr>
          </a:p>
        </p:txBody>
      </p:sp>
      <p:grpSp>
        <p:nvGrpSpPr>
          <p:cNvPr id="11268" name="Groupe 3"/>
          <p:cNvGrpSpPr>
            <a:grpSpLocks/>
          </p:cNvGrpSpPr>
          <p:nvPr/>
        </p:nvGrpSpPr>
        <p:grpSpPr bwMode="auto">
          <a:xfrm>
            <a:off x="-65088" y="890588"/>
            <a:ext cx="5864226" cy="3055937"/>
            <a:chOff x="63807" y="890027"/>
            <a:chExt cx="5864224" cy="3056252"/>
          </a:xfrm>
        </p:grpSpPr>
        <p:sp>
          <p:nvSpPr>
            <p:cNvPr id="12292" name="Google Shape;114;p5"/>
            <p:cNvSpPr txBox="1">
              <a:spLocks noChangeArrowheads="1"/>
            </p:cNvSpPr>
            <p:nvPr/>
          </p:nvSpPr>
          <p:spPr bwMode="auto">
            <a:xfrm>
              <a:off x="1687819" y="2463401"/>
              <a:ext cx="1879599" cy="80653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/>
            <a:lstStyle>
              <a:lvl1pPr marL="342900" indent="-3429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lvl="2"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46C0A"/>
                </a:buClr>
                <a:buSzPts val="1400"/>
                <a:defRPr/>
              </a:pPr>
              <a:r>
                <a:rPr lang="en-US" altLang="fr-F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 situations </a:t>
              </a:r>
            </a:p>
            <a:p>
              <a:pPr marL="0" lvl="2"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46C0A"/>
                </a:buClr>
                <a:buSzPts val="1400"/>
                <a:defRPr/>
              </a:pPr>
              <a:r>
                <a:rPr lang="en-US" altLang="fr-F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professionnelles </a:t>
              </a:r>
            </a:p>
          </p:txBody>
        </p:sp>
        <p:grpSp>
          <p:nvGrpSpPr>
            <p:cNvPr id="11286" name="Groupe 71"/>
            <p:cNvGrpSpPr>
              <a:grpSpLocks/>
            </p:cNvGrpSpPr>
            <p:nvPr/>
          </p:nvGrpSpPr>
          <p:grpSpPr bwMode="auto">
            <a:xfrm rot="-5400000">
              <a:off x="1467793" y="-513959"/>
              <a:ext cx="3056252" cy="5864224"/>
              <a:chOff x="2517228" y="537612"/>
              <a:chExt cx="2109683" cy="3948397"/>
            </a:xfrm>
          </p:grpSpPr>
          <p:sp>
            <p:nvSpPr>
              <p:cNvPr id="73" name="Flèche : en arc 72"/>
              <p:cNvSpPr/>
              <p:nvPr/>
            </p:nvSpPr>
            <p:spPr>
              <a:xfrm>
                <a:off x="3008208" y="537611"/>
                <a:ext cx="1615415" cy="1575511"/>
              </a:xfrm>
              <a:prstGeom prst="circularArrow">
                <a:avLst>
                  <a:gd name="adj1" fmla="val 2903"/>
                  <a:gd name="adj2" fmla="val 1142322"/>
                  <a:gd name="adj3" fmla="val 4372140"/>
                  <a:gd name="adj4" fmla="val 10800000"/>
                  <a:gd name="adj5" fmla="val 12500"/>
                </a:avLst>
              </a:prstGeom>
              <a:ln>
                <a:solidFill>
                  <a:srgbClr val="FFAC49"/>
                </a:solidFill>
              </a:ln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fr-FR" sz="1100" kern="0" dirty="0">
                  <a:sym typeface="Arial"/>
                </a:endParaRPr>
              </a:p>
            </p:txBody>
          </p:sp>
          <p:sp>
            <p:nvSpPr>
              <p:cNvPr id="74" name="Forme libre : forme 73"/>
              <p:cNvSpPr/>
              <p:nvPr/>
            </p:nvSpPr>
            <p:spPr>
              <a:xfrm>
                <a:off x="2990673" y="4018913"/>
                <a:ext cx="934836" cy="467095"/>
              </a:xfrm>
              <a:custGeom>
                <a:avLst/>
                <a:gdLst>
                  <a:gd name="connsiteX0" fmla="*/ 0 w 935144"/>
                  <a:gd name="connsiteY0" fmla="*/ 0 h 467523"/>
                  <a:gd name="connsiteX1" fmla="*/ 935144 w 935144"/>
                  <a:gd name="connsiteY1" fmla="*/ 0 h 467523"/>
                  <a:gd name="connsiteX2" fmla="*/ 935144 w 935144"/>
                  <a:gd name="connsiteY2" fmla="*/ 467523 h 467523"/>
                  <a:gd name="connsiteX3" fmla="*/ 0 w 935144"/>
                  <a:gd name="connsiteY3" fmla="*/ 467523 h 467523"/>
                  <a:gd name="connsiteX4" fmla="*/ 0 w 935144"/>
                  <a:gd name="connsiteY4" fmla="*/ 0 h 46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144" h="467523">
                    <a:moveTo>
                      <a:pt x="0" y="0"/>
                    </a:moveTo>
                    <a:lnTo>
                      <a:pt x="935144" y="0"/>
                    </a:lnTo>
                    <a:lnTo>
                      <a:pt x="935144" y="467523"/>
                    </a:lnTo>
                    <a:lnTo>
                      <a:pt x="0" y="46752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350" tIns="6350" rIns="6350" bIns="6350" spcCol="1270" anchor="ctr"/>
              <a:lstStyle/>
              <a:p>
                <a:pPr algn="ctr" defTabSz="4445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fr-FR" sz="600" dirty="0">
                  <a:sym typeface="Arial"/>
                </a:endParaRPr>
              </a:p>
            </p:txBody>
          </p:sp>
          <p:sp>
            <p:nvSpPr>
              <p:cNvPr id="75" name="Forme 74"/>
              <p:cNvSpPr/>
              <p:nvPr/>
            </p:nvSpPr>
            <p:spPr>
              <a:xfrm>
                <a:off x="2513939" y="1491042"/>
                <a:ext cx="1615415" cy="1575511"/>
              </a:xfrm>
              <a:prstGeom prst="leftCircularArrow">
                <a:avLst>
                  <a:gd name="adj1" fmla="val 3115"/>
                  <a:gd name="adj2" fmla="val 1142322"/>
                  <a:gd name="adj3" fmla="val 6274331"/>
                  <a:gd name="adj4" fmla="val 18900000"/>
                  <a:gd name="adj5" fmla="val 12500"/>
                </a:avLst>
              </a:prstGeom>
              <a:ln>
                <a:solidFill>
                  <a:srgbClr val="FF824A"/>
                </a:solidFill>
              </a:ln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fr-FR" sz="1100" kern="0" dirty="0">
                  <a:sym typeface="Arial"/>
                </a:endParaRPr>
              </a:p>
            </p:txBody>
          </p:sp>
          <p:sp>
            <p:nvSpPr>
              <p:cNvPr id="76" name="Forme libre : forme 75"/>
              <p:cNvSpPr/>
              <p:nvPr/>
            </p:nvSpPr>
            <p:spPr>
              <a:xfrm>
                <a:off x="2913958" y="2108847"/>
                <a:ext cx="934836" cy="468164"/>
              </a:xfrm>
              <a:custGeom>
                <a:avLst/>
                <a:gdLst>
                  <a:gd name="connsiteX0" fmla="*/ 0 w 935144"/>
                  <a:gd name="connsiteY0" fmla="*/ 0 h 467523"/>
                  <a:gd name="connsiteX1" fmla="*/ 935144 w 935144"/>
                  <a:gd name="connsiteY1" fmla="*/ 0 h 467523"/>
                  <a:gd name="connsiteX2" fmla="*/ 935144 w 935144"/>
                  <a:gd name="connsiteY2" fmla="*/ 467523 h 467523"/>
                  <a:gd name="connsiteX3" fmla="*/ 0 w 935144"/>
                  <a:gd name="connsiteY3" fmla="*/ 467523 h 467523"/>
                  <a:gd name="connsiteX4" fmla="*/ 0 w 935144"/>
                  <a:gd name="connsiteY4" fmla="*/ 0 h 46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144" h="467523">
                    <a:moveTo>
                      <a:pt x="0" y="0"/>
                    </a:moveTo>
                    <a:lnTo>
                      <a:pt x="935144" y="0"/>
                    </a:lnTo>
                    <a:lnTo>
                      <a:pt x="935144" y="467523"/>
                    </a:lnTo>
                    <a:lnTo>
                      <a:pt x="0" y="46752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350" tIns="6350" rIns="6350" bIns="6350" spcCol="1270" anchor="ctr"/>
              <a:lstStyle/>
              <a:p>
                <a:pPr algn="ctr" defTabSz="4445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fr-FR" sz="600">
                  <a:sym typeface="Arial"/>
                </a:endParaRPr>
              </a:p>
            </p:txBody>
          </p:sp>
          <p:sp>
            <p:nvSpPr>
              <p:cNvPr id="77" name="Flèche : en arc 76"/>
              <p:cNvSpPr/>
              <p:nvPr/>
            </p:nvSpPr>
            <p:spPr>
              <a:xfrm>
                <a:off x="3008209" y="2469055"/>
                <a:ext cx="1615415" cy="1575511"/>
              </a:xfrm>
              <a:prstGeom prst="circularArrow">
                <a:avLst>
                  <a:gd name="adj1" fmla="val 2847"/>
                  <a:gd name="adj2" fmla="val 1142322"/>
                  <a:gd name="adj3" fmla="val 4577699"/>
                  <a:gd name="adj4" fmla="val 13500000"/>
                  <a:gd name="adj5" fmla="val 12500"/>
                </a:avLst>
              </a:prstGeom>
              <a:ln>
                <a:solidFill>
                  <a:srgbClr val="FF6A4B"/>
                </a:solidFill>
              </a:ln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fr-FR" sz="1100" kern="0" dirty="0">
                  <a:sym typeface="Arial"/>
                </a:endParaRPr>
              </a:p>
            </p:txBody>
          </p:sp>
          <p:sp>
            <p:nvSpPr>
              <p:cNvPr id="78" name="Forme libre : forme 77"/>
              <p:cNvSpPr/>
              <p:nvPr/>
            </p:nvSpPr>
            <p:spPr>
              <a:xfrm>
                <a:off x="3375348" y="3076172"/>
                <a:ext cx="935932" cy="467095"/>
              </a:xfrm>
              <a:custGeom>
                <a:avLst/>
                <a:gdLst>
                  <a:gd name="connsiteX0" fmla="*/ 0 w 935144"/>
                  <a:gd name="connsiteY0" fmla="*/ 0 h 467523"/>
                  <a:gd name="connsiteX1" fmla="*/ 935144 w 935144"/>
                  <a:gd name="connsiteY1" fmla="*/ 0 h 467523"/>
                  <a:gd name="connsiteX2" fmla="*/ 935144 w 935144"/>
                  <a:gd name="connsiteY2" fmla="*/ 467523 h 467523"/>
                  <a:gd name="connsiteX3" fmla="*/ 0 w 935144"/>
                  <a:gd name="connsiteY3" fmla="*/ 467523 h 467523"/>
                  <a:gd name="connsiteX4" fmla="*/ 0 w 935144"/>
                  <a:gd name="connsiteY4" fmla="*/ 0 h 46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144" h="467523">
                    <a:moveTo>
                      <a:pt x="0" y="0"/>
                    </a:moveTo>
                    <a:lnTo>
                      <a:pt x="935144" y="0"/>
                    </a:lnTo>
                    <a:lnTo>
                      <a:pt x="935144" y="467523"/>
                    </a:lnTo>
                    <a:lnTo>
                      <a:pt x="0" y="46752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350" tIns="6350" rIns="6350" bIns="6350" spcCol="1270" anchor="ctr"/>
              <a:lstStyle/>
              <a:p>
                <a:pPr algn="ctr" defTabSz="4445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fr-FR" sz="600">
                  <a:sym typeface="Arial"/>
                </a:endParaRPr>
              </a:p>
            </p:txBody>
          </p:sp>
          <p:sp>
            <p:nvSpPr>
              <p:cNvPr id="79" name="Forme libre : forme 78"/>
              <p:cNvSpPr/>
              <p:nvPr/>
            </p:nvSpPr>
            <p:spPr>
              <a:xfrm rot="5400000">
                <a:off x="3388288" y="827095"/>
                <a:ext cx="935259" cy="880039"/>
              </a:xfrm>
              <a:custGeom>
                <a:avLst/>
                <a:gdLst>
                  <a:gd name="connsiteX0" fmla="*/ 0 w 935144"/>
                  <a:gd name="connsiteY0" fmla="*/ 0 h 467523"/>
                  <a:gd name="connsiteX1" fmla="*/ 935144 w 935144"/>
                  <a:gd name="connsiteY1" fmla="*/ 0 h 467523"/>
                  <a:gd name="connsiteX2" fmla="*/ 935144 w 935144"/>
                  <a:gd name="connsiteY2" fmla="*/ 467523 h 467523"/>
                  <a:gd name="connsiteX3" fmla="*/ 0 w 935144"/>
                  <a:gd name="connsiteY3" fmla="*/ 467523 h 467523"/>
                  <a:gd name="connsiteX4" fmla="*/ 0 w 935144"/>
                  <a:gd name="connsiteY4" fmla="*/ 0 h 46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144" h="467523">
                    <a:moveTo>
                      <a:pt x="0" y="0"/>
                    </a:moveTo>
                    <a:lnTo>
                      <a:pt x="935144" y="0"/>
                    </a:lnTo>
                    <a:lnTo>
                      <a:pt x="935144" y="467523"/>
                    </a:lnTo>
                    <a:lnTo>
                      <a:pt x="0" y="46752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350" tIns="6350" rIns="6350" bIns="6350" spcCol="1270" anchor="ctr"/>
              <a:lstStyle/>
              <a:p>
                <a:pPr algn="ctr" defTabSz="4445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rgbClr val="E46C0A"/>
                  </a:buClr>
                  <a:buSzPts val="1400"/>
                  <a:buFont typeface="Arial"/>
                  <a:buNone/>
                  <a:defRPr/>
                </a:pPr>
                <a:r>
                  <a:rPr lang="fr-F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Une histoire inspirée </a:t>
                </a:r>
              </a:p>
              <a:p>
                <a:pPr algn="ctr" defTabSz="4445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rgbClr val="E46C0A"/>
                  </a:buClr>
                  <a:buSzPts val="1400"/>
                  <a:buFont typeface="Arial"/>
                  <a:buNone/>
                  <a:defRPr/>
                </a:pPr>
                <a:r>
                  <a:rPr lang="fr-F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du processus métier </a:t>
                </a:r>
              </a:p>
              <a:p>
                <a:pPr algn="ctr" defTabSz="4445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rgbClr val="E46C0A"/>
                  </a:buClr>
                  <a:buSzPts val="1400"/>
                  <a:buFont typeface="Arial"/>
                  <a:buNone/>
                  <a:defRPr/>
                </a:pPr>
                <a:r>
                  <a:rPr lang="fr-F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 des processus supports</a:t>
                </a:r>
                <a:endParaRPr lang="fr-F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/>
                </a:endParaRPr>
              </a:p>
            </p:txBody>
          </p:sp>
        </p:grpSp>
        <p:sp>
          <p:nvSpPr>
            <p:cNvPr id="12297" name="Google Shape;114;p5"/>
            <p:cNvSpPr txBox="1">
              <a:spLocks noChangeArrowheads="1"/>
            </p:cNvSpPr>
            <p:nvPr/>
          </p:nvSpPr>
          <p:spPr bwMode="auto">
            <a:xfrm>
              <a:off x="3246744" y="1433008"/>
              <a:ext cx="1624012" cy="119551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/>
            <a:lstStyle>
              <a:lvl1pPr marL="342900" indent="-3429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lvl="2"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46C0A"/>
                </a:buClr>
                <a:buSzPts val="1400"/>
                <a:defRPr/>
              </a:pPr>
              <a:r>
                <a:rPr lang="en-US" altLang="fr-F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 situations d’apprentissage </a:t>
              </a:r>
            </a:p>
            <a:p>
              <a:pPr marL="0" lvl="2"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46C0A"/>
                </a:buClr>
                <a:buSzPts val="1400"/>
                <a:defRPr/>
              </a:pPr>
              <a:r>
                <a:rPr lang="en-US" altLang="fr-F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extraites du RA contextualisées </a:t>
              </a:r>
            </a:p>
            <a:p>
              <a:pPr marL="0" lvl="2"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46C0A"/>
                </a:buClr>
                <a:buSzPts val="1400"/>
                <a:defRPr/>
              </a:pPr>
              <a:r>
                <a:rPr lang="en-US" altLang="fr-F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et situées</a:t>
              </a:r>
            </a:p>
          </p:txBody>
        </p:sp>
      </p:grpSp>
      <p:sp>
        <p:nvSpPr>
          <p:cNvPr id="85" name="Forme libre : forme 84"/>
          <p:cNvSpPr/>
          <p:nvPr/>
        </p:nvSpPr>
        <p:spPr>
          <a:xfrm>
            <a:off x="7207250" y="2273300"/>
            <a:ext cx="1965325" cy="676275"/>
          </a:xfrm>
          <a:custGeom>
            <a:avLst/>
            <a:gdLst>
              <a:gd name="connsiteX0" fmla="*/ 0 w 935144"/>
              <a:gd name="connsiteY0" fmla="*/ 0 h 467523"/>
              <a:gd name="connsiteX1" fmla="*/ 935144 w 935144"/>
              <a:gd name="connsiteY1" fmla="*/ 0 h 467523"/>
              <a:gd name="connsiteX2" fmla="*/ 935144 w 935144"/>
              <a:gd name="connsiteY2" fmla="*/ 467523 h 467523"/>
              <a:gd name="connsiteX3" fmla="*/ 0 w 935144"/>
              <a:gd name="connsiteY3" fmla="*/ 467523 h 467523"/>
              <a:gd name="connsiteX4" fmla="*/ 0 w 935144"/>
              <a:gd name="connsiteY4" fmla="*/ 0 h 46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144" h="467523">
                <a:moveTo>
                  <a:pt x="0" y="0"/>
                </a:moveTo>
                <a:lnTo>
                  <a:pt x="935144" y="0"/>
                </a:lnTo>
                <a:lnTo>
                  <a:pt x="935144" y="467523"/>
                </a:lnTo>
                <a:lnTo>
                  <a:pt x="0" y="4675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50" tIns="6350" rIns="6350" bIns="6350" spcCol="1270" anchor="ctr"/>
          <a:lstStyle/>
          <a:p>
            <a:pPr algn="ctr" defTabSz="4445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1400"/>
              <a:buFont typeface="Arial"/>
              <a:buNone/>
              <a:defRPr/>
            </a:pPr>
            <a:r>
              <a:rPr lang="fr-FR" sz="1100" b="1" kern="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Arial"/>
              </a:rPr>
              <a:t>POLYVALENCE PROFESSIONNALISATION</a:t>
            </a:r>
          </a:p>
        </p:txBody>
      </p:sp>
      <p:grpSp>
        <p:nvGrpSpPr>
          <p:cNvPr id="11270" name="Groupe 12"/>
          <p:cNvGrpSpPr>
            <a:grpSpLocks/>
          </p:cNvGrpSpPr>
          <p:nvPr/>
        </p:nvGrpSpPr>
        <p:grpSpPr bwMode="auto">
          <a:xfrm>
            <a:off x="4149725" y="2422525"/>
            <a:ext cx="2376488" cy="2232025"/>
            <a:chOff x="4444663" y="2441868"/>
            <a:chExt cx="2376000" cy="2232000"/>
          </a:xfrm>
        </p:grpSpPr>
        <p:sp>
          <p:nvSpPr>
            <p:cNvPr id="2" name="Ellipse 1"/>
            <p:cNvSpPr/>
            <p:nvPr/>
          </p:nvSpPr>
          <p:spPr>
            <a:xfrm>
              <a:off x="4444663" y="2441868"/>
              <a:ext cx="2376000" cy="2232000"/>
            </a:xfrm>
            <a:prstGeom prst="ellips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014459" y="2957800"/>
              <a:ext cx="1309418" cy="1206486"/>
            </a:xfrm>
            <a:prstGeom prst="ellipse">
              <a:avLst/>
            </a:prstGeom>
            <a:solidFill>
              <a:srgbClr val="FF824A"/>
            </a:solidFill>
            <a:ln>
              <a:solidFill>
                <a:srgbClr val="FF8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00" dirty="0"/>
            </a:p>
          </p:txBody>
        </p:sp>
        <p:sp>
          <p:nvSpPr>
            <p:cNvPr id="11284" name="ZoneTexte 11"/>
            <p:cNvSpPr txBox="1">
              <a:spLocks noChangeArrowheads="1"/>
            </p:cNvSpPr>
            <p:nvPr/>
          </p:nvSpPr>
          <p:spPr bwMode="auto">
            <a:xfrm>
              <a:off x="5011843" y="3288602"/>
              <a:ext cx="1280604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1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Système d’information</a:t>
              </a:r>
            </a:p>
            <a:p>
              <a:pPr eaLnBrk="1" hangingPunct="1"/>
              <a:endParaRPr lang="fr-FR" altLang="fr-FR" sz="1100"/>
            </a:p>
          </p:txBody>
        </p:sp>
      </p:grpSp>
      <p:grpSp>
        <p:nvGrpSpPr>
          <p:cNvPr id="11271" name="Groupe 5"/>
          <p:cNvGrpSpPr>
            <a:grpSpLocks/>
          </p:cNvGrpSpPr>
          <p:nvPr/>
        </p:nvGrpSpPr>
        <p:grpSpPr bwMode="auto">
          <a:xfrm>
            <a:off x="5956300" y="1009650"/>
            <a:ext cx="2339975" cy="2339975"/>
            <a:chOff x="6237129" y="1008979"/>
            <a:chExt cx="2340000" cy="2340000"/>
          </a:xfrm>
        </p:grpSpPr>
        <p:sp>
          <p:nvSpPr>
            <p:cNvPr id="84" name="Forme libre : forme 83"/>
            <p:cNvSpPr/>
            <p:nvPr/>
          </p:nvSpPr>
          <p:spPr>
            <a:xfrm>
              <a:off x="6686397" y="1585248"/>
              <a:ext cx="1389077" cy="677869"/>
            </a:xfrm>
            <a:custGeom>
              <a:avLst/>
              <a:gdLst>
                <a:gd name="connsiteX0" fmla="*/ 0 w 935144"/>
                <a:gd name="connsiteY0" fmla="*/ 0 h 467523"/>
                <a:gd name="connsiteX1" fmla="*/ 935144 w 935144"/>
                <a:gd name="connsiteY1" fmla="*/ 0 h 467523"/>
                <a:gd name="connsiteX2" fmla="*/ 935144 w 935144"/>
                <a:gd name="connsiteY2" fmla="*/ 467523 h 467523"/>
                <a:gd name="connsiteX3" fmla="*/ 0 w 935144"/>
                <a:gd name="connsiteY3" fmla="*/ 467523 h 467523"/>
                <a:gd name="connsiteX4" fmla="*/ 0 w 935144"/>
                <a:gd name="connsiteY4" fmla="*/ 0 h 46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5144" h="467523">
                  <a:moveTo>
                    <a:pt x="0" y="0"/>
                  </a:moveTo>
                  <a:lnTo>
                    <a:pt x="935144" y="0"/>
                  </a:lnTo>
                  <a:lnTo>
                    <a:pt x="935144" y="467523"/>
                  </a:lnTo>
                  <a:lnTo>
                    <a:pt x="0" y="4675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350" tIns="6350" rIns="6350" bIns="6350" spcCol="1270" anchor="ctr"/>
            <a:lstStyle/>
            <a:p>
              <a:pPr algn="ctr" defTabSz="4445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E46C0A"/>
                </a:buClr>
                <a:buSzPts val="1400"/>
                <a:buFont typeface="Arial"/>
                <a:buNone/>
                <a:defRPr/>
              </a:pPr>
              <a:r>
                <a:rPr lang="fr-FR" sz="1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  <a:sym typeface="Arial"/>
                </a:rPr>
                <a:t>Compétences visées </a:t>
              </a:r>
            </a:p>
            <a:p>
              <a:pPr algn="ctr" defTabSz="4445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E46C0A"/>
                </a:buClr>
                <a:buSzPts val="1400"/>
                <a:buFont typeface="Arial"/>
                <a:buNone/>
                <a:defRPr/>
              </a:pPr>
              <a:r>
                <a:rPr lang="fr-FR" sz="1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  <a:sym typeface="Arial"/>
                </a:rPr>
                <a:t>du RC</a:t>
              </a:r>
            </a:p>
          </p:txBody>
        </p:sp>
        <p:sp>
          <p:nvSpPr>
            <p:cNvPr id="37" name="Flèche : en arc 69"/>
            <p:cNvSpPr/>
            <p:nvPr/>
          </p:nvSpPr>
          <p:spPr>
            <a:xfrm rot="16527583">
              <a:off x="6237129" y="1008979"/>
              <a:ext cx="2340000" cy="2340000"/>
            </a:xfrm>
            <a:prstGeom prst="circularArrow">
              <a:avLst>
                <a:gd name="adj1" fmla="val 2283"/>
                <a:gd name="adj2" fmla="val 1142322"/>
                <a:gd name="adj3" fmla="val 4477058"/>
                <a:gd name="adj4" fmla="val 13500000"/>
                <a:gd name="adj5" fmla="val 12500"/>
              </a:avLst>
            </a:prstGeom>
            <a:ln>
              <a:solidFill>
                <a:srgbClr val="FFAC49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fr-FR" sz="1100" kern="0" dirty="0">
                <a:sym typeface="Arial"/>
              </a:endParaRPr>
            </a:p>
          </p:txBody>
        </p:sp>
      </p:grpSp>
      <p:pic>
        <p:nvPicPr>
          <p:cNvPr id="11272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03188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" b="9911"/>
          <a:stretch>
            <a:fillRect/>
          </a:stretch>
        </p:blipFill>
        <p:spPr bwMode="auto">
          <a:xfrm>
            <a:off x="6892925" y="2135188"/>
            <a:ext cx="444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Ellipse 40"/>
          <p:cNvSpPr/>
          <p:nvPr/>
        </p:nvSpPr>
        <p:spPr>
          <a:xfrm>
            <a:off x="3467100" y="3638550"/>
            <a:ext cx="1246188" cy="708025"/>
          </a:xfrm>
          <a:prstGeom prst="ellipse">
            <a:avLst/>
          </a:prstGeom>
          <a:solidFill>
            <a:schemeClr val="bg1"/>
          </a:solidFill>
          <a:ln>
            <a:solidFill>
              <a:srgbClr val="FF8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00" b="1" dirty="0">
              <a:latin typeface="Arial Narrow" panose="020B060602020203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417094" y="3798889"/>
            <a:ext cx="1346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Ressources organisationnelles</a:t>
            </a:r>
          </a:p>
        </p:txBody>
      </p:sp>
      <p:sp>
        <p:nvSpPr>
          <p:cNvPr id="46" name="Ellipse 45"/>
          <p:cNvSpPr/>
          <p:nvPr/>
        </p:nvSpPr>
        <p:spPr>
          <a:xfrm>
            <a:off x="4708525" y="2165350"/>
            <a:ext cx="1244600" cy="709613"/>
          </a:xfrm>
          <a:prstGeom prst="ellipse">
            <a:avLst/>
          </a:prstGeom>
          <a:solidFill>
            <a:schemeClr val="bg1"/>
          </a:solidFill>
          <a:ln>
            <a:solidFill>
              <a:srgbClr val="FF8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00" b="1" dirty="0">
              <a:latin typeface="Arial Narrow" panose="020B0606020202030204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6042025" y="3627438"/>
            <a:ext cx="1244600" cy="709612"/>
          </a:xfrm>
          <a:prstGeom prst="ellipse">
            <a:avLst/>
          </a:prstGeom>
          <a:solidFill>
            <a:schemeClr val="bg1"/>
          </a:solidFill>
          <a:ln>
            <a:solidFill>
              <a:srgbClr val="FF8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00" b="1" dirty="0">
              <a:latin typeface="Arial Narrow" panose="020B060602020203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091237" y="3794560"/>
            <a:ext cx="11461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Ressources technologiques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836535" y="2310607"/>
            <a:ext cx="1052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Ressources humaines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e 1"/>
          <p:cNvGrpSpPr>
            <a:grpSpLocks/>
          </p:cNvGrpSpPr>
          <p:nvPr/>
        </p:nvGrpSpPr>
        <p:grpSpPr bwMode="auto">
          <a:xfrm>
            <a:off x="-276225" y="1768475"/>
            <a:ext cx="9591675" cy="2492375"/>
            <a:chOff x="-255588" y="1775997"/>
            <a:chExt cx="9592357" cy="2491918"/>
          </a:xfrm>
        </p:grpSpPr>
        <p:sp>
          <p:nvSpPr>
            <p:cNvPr id="13317" name="Google Shape;82;p5"/>
            <p:cNvSpPr txBox="1">
              <a:spLocks noChangeArrowheads="1"/>
            </p:cNvSpPr>
            <p:nvPr/>
          </p:nvSpPr>
          <p:spPr bwMode="auto">
            <a:xfrm>
              <a:off x="-255588" y="1921455"/>
              <a:ext cx="1790701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Création de la base 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de données PGI de l’entreprise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18" name="Google Shape;84;p5"/>
            <p:cNvSpPr txBox="1">
              <a:spLocks noChangeArrowheads="1"/>
            </p:cNvSpPr>
            <p:nvPr/>
          </p:nvSpPr>
          <p:spPr bwMode="auto">
            <a:xfrm>
              <a:off x="6498431" y="3482160"/>
              <a:ext cx="15954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1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la gestion de la réputation web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19" name="Google Shape;85;p5"/>
            <p:cNvSpPr txBox="1">
              <a:spLocks noChangeArrowheads="1"/>
            </p:cNvSpPr>
            <p:nvPr/>
          </p:nvSpPr>
          <p:spPr bwMode="auto">
            <a:xfrm>
              <a:off x="3686752" y="3472184"/>
              <a:ext cx="18542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2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Aménagement d’une nouvelle salle de formation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3320" name="Google Shape;87;p5"/>
            <p:cNvGrpSpPr>
              <a:grpSpLocks/>
            </p:cNvGrpSpPr>
            <p:nvPr/>
          </p:nvGrpSpPr>
          <p:grpSpPr bwMode="auto">
            <a:xfrm>
              <a:off x="455613" y="2613025"/>
              <a:ext cx="8156575" cy="966788"/>
              <a:chOff x="661319" y="2160807"/>
              <a:chExt cx="8156324" cy="966789"/>
            </a:xfrm>
          </p:grpSpPr>
          <p:cxnSp>
            <p:nvCxnSpPr>
              <p:cNvPr id="13325" name="Google Shape;88;p5"/>
              <p:cNvCxnSpPr>
                <a:cxnSpLocks noChangeShapeType="1"/>
              </p:cNvCxnSpPr>
              <p:nvPr/>
            </p:nvCxnSpPr>
            <p:spPr bwMode="auto">
              <a:xfrm>
                <a:off x="707782" y="2642992"/>
                <a:ext cx="8025295" cy="0"/>
              </a:xfrm>
              <a:prstGeom prst="straightConnector1">
                <a:avLst/>
              </a:prstGeom>
              <a:noFill/>
              <a:ln w="57150">
                <a:solidFill>
                  <a:srgbClr val="FF824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326" name="Google Shape;89;p5"/>
              <p:cNvGrpSpPr>
                <a:grpSpLocks/>
              </p:cNvGrpSpPr>
              <p:nvPr/>
            </p:nvGrpSpPr>
            <p:grpSpPr bwMode="auto">
              <a:xfrm>
                <a:off x="661319" y="2160807"/>
                <a:ext cx="418256" cy="407190"/>
                <a:chOff x="661319" y="2160807"/>
                <a:chExt cx="418256" cy="407190"/>
              </a:xfrm>
            </p:grpSpPr>
            <p:sp>
              <p:nvSpPr>
                <p:cNvPr id="90" name="Google Shape;90;p5"/>
                <p:cNvSpPr/>
                <p:nvPr/>
              </p:nvSpPr>
              <p:spPr>
                <a:xfrm rot="7980000">
                  <a:off x="723316" y="2217346"/>
                  <a:ext cx="282524" cy="28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46" name="Google Shape;91;p5"/>
                <p:cNvSpPr txBox="1">
                  <a:spLocks noChangeArrowheads="1"/>
                </p:cNvSpPr>
                <p:nvPr/>
              </p:nvSpPr>
              <p:spPr bwMode="auto">
                <a:xfrm>
                  <a:off x="707782" y="2197202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1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27" name="Google Shape;92;p5"/>
              <p:cNvGrpSpPr>
                <a:grpSpLocks/>
              </p:cNvGrpSpPr>
              <p:nvPr/>
            </p:nvGrpSpPr>
            <p:grpSpPr bwMode="auto">
              <a:xfrm>
                <a:off x="1930640" y="2720328"/>
                <a:ext cx="433285" cy="407268"/>
                <a:chOff x="1930640" y="2720328"/>
                <a:chExt cx="433285" cy="407268"/>
              </a:xfrm>
            </p:grpSpPr>
            <p:sp>
              <p:nvSpPr>
                <p:cNvPr id="93" name="Google Shape;93;p5"/>
                <p:cNvSpPr/>
                <p:nvPr/>
              </p:nvSpPr>
              <p:spPr>
                <a:xfrm rot="-2580000">
                  <a:off x="199492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44" name="Google Shape;94;p5"/>
                <p:cNvSpPr txBox="1">
                  <a:spLocks noChangeArrowheads="1"/>
                </p:cNvSpPr>
                <p:nvPr/>
              </p:nvSpPr>
              <p:spPr bwMode="auto">
                <a:xfrm>
                  <a:off x="1992132" y="2757817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2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28" name="Google Shape;95;p5"/>
              <p:cNvGrpSpPr>
                <a:grpSpLocks/>
              </p:cNvGrpSpPr>
              <p:nvPr/>
            </p:nvGrpSpPr>
            <p:grpSpPr bwMode="auto">
              <a:xfrm>
                <a:off x="3244336" y="2179856"/>
                <a:ext cx="429321" cy="407190"/>
                <a:chOff x="3244336" y="2179856"/>
                <a:chExt cx="429321" cy="407190"/>
              </a:xfrm>
            </p:grpSpPr>
            <p:sp>
              <p:nvSpPr>
                <p:cNvPr id="96" name="Google Shape;96;p5"/>
                <p:cNvSpPr/>
                <p:nvPr/>
              </p:nvSpPr>
              <p:spPr>
                <a:xfrm rot="7980000">
                  <a:off x="3307076" y="2235599"/>
                  <a:ext cx="282524" cy="2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42" name="Google Shape;97;p5"/>
                <p:cNvSpPr txBox="1">
                  <a:spLocks noChangeArrowheads="1"/>
                </p:cNvSpPr>
                <p:nvPr/>
              </p:nvSpPr>
              <p:spPr bwMode="auto">
                <a:xfrm>
                  <a:off x="3301865" y="2209083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3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29" name="Google Shape;98;p5"/>
              <p:cNvGrpSpPr>
                <a:grpSpLocks/>
              </p:cNvGrpSpPr>
              <p:nvPr/>
            </p:nvGrpSpPr>
            <p:grpSpPr bwMode="auto">
              <a:xfrm>
                <a:off x="4616852" y="2720328"/>
                <a:ext cx="407514" cy="407268"/>
                <a:chOff x="4616852" y="2720328"/>
                <a:chExt cx="407514" cy="407268"/>
              </a:xfrm>
            </p:grpSpPr>
            <p:sp>
              <p:nvSpPr>
                <p:cNvPr id="99" name="Google Shape;99;p5"/>
                <p:cNvSpPr/>
                <p:nvPr/>
              </p:nvSpPr>
              <p:spPr>
                <a:xfrm rot="-2580000">
                  <a:off x="4677906" y="2774488"/>
                  <a:ext cx="285761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40" name="Google Shape;100;p5"/>
                <p:cNvSpPr txBox="1">
                  <a:spLocks noChangeArrowheads="1"/>
                </p:cNvSpPr>
                <p:nvPr/>
              </p:nvSpPr>
              <p:spPr bwMode="auto">
                <a:xfrm>
                  <a:off x="4673906" y="2757817"/>
                  <a:ext cx="35046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4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30" name="Google Shape;101;p5"/>
              <p:cNvGrpSpPr>
                <a:grpSpLocks/>
              </p:cNvGrpSpPr>
              <p:nvPr/>
            </p:nvGrpSpPr>
            <p:grpSpPr bwMode="auto">
              <a:xfrm>
                <a:off x="5827354" y="2175094"/>
                <a:ext cx="407271" cy="407191"/>
                <a:chOff x="5827354" y="2175094"/>
                <a:chExt cx="407271" cy="407191"/>
              </a:xfrm>
            </p:grpSpPr>
            <p:sp>
              <p:nvSpPr>
                <p:cNvPr id="102" name="Google Shape;102;p5"/>
                <p:cNvSpPr/>
                <p:nvPr/>
              </p:nvSpPr>
              <p:spPr>
                <a:xfrm rot="7980000">
                  <a:off x="5890042" y="2230837"/>
                  <a:ext cx="282524" cy="29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20" h="288943" extrusionOk="0">
                      <a:moveTo>
                        <a:pt x="0" y="144472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20" y="0"/>
                      </a:lnTo>
                      <a:lnTo>
                        <a:pt x="287320" y="144472"/>
                      </a:lnTo>
                      <a:cubicBezTo>
                        <a:pt x="287320" y="224262"/>
                        <a:pt x="223001" y="288944"/>
                        <a:pt x="143660" y="288944"/>
                      </a:cubicBezTo>
                      <a:cubicBezTo>
                        <a:pt x="64319" y="288944"/>
                        <a:pt x="0" y="224262"/>
                        <a:pt x="0" y="144472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38" name="Google Shape;103;p5"/>
                <p:cNvSpPr txBox="1">
                  <a:spLocks noChangeArrowheads="1"/>
                </p:cNvSpPr>
                <p:nvPr/>
              </p:nvSpPr>
              <p:spPr bwMode="auto">
                <a:xfrm>
                  <a:off x="5895122" y="2212177"/>
                  <a:ext cx="3040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5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31" name="Google Shape;104;p5"/>
              <p:cNvGrpSpPr>
                <a:grpSpLocks/>
              </p:cNvGrpSpPr>
              <p:nvPr/>
            </p:nvGrpSpPr>
            <p:grpSpPr bwMode="auto">
              <a:xfrm>
                <a:off x="7304652" y="2720327"/>
                <a:ext cx="436534" cy="407270"/>
                <a:chOff x="7304652" y="2720327"/>
                <a:chExt cx="436534" cy="407270"/>
              </a:xfrm>
            </p:grpSpPr>
            <p:sp>
              <p:nvSpPr>
                <p:cNvPr id="105" name="Google Shape;105;p5"/>
                <p:cNvSpPr/>
                <p:nvPr/>
              </p:nvSpPr>
              <p:spPr>
                <a:xfrm rot="-2580000">
                  <a:off x="736565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6" h="288907" extrusionOk="0">
                      <a:moveTo>
                        <a:pt x="0" y="144454"/>
                      </a:moveTo>
                      <a:cubicBezTo>
                        <a:pt x="0" y="64674"/>
                        <a:pt x="64327" y="0"/>
                        <a:pt x="143678" y="0"/>
                      </a:cubicBezTo>
                      <a:lnTo>
                        <a:pt x="287356" y="0"/>
                      </a:lnTo>
                      <a:lnTo>
                        <a:pt x="287356" y="144454"/>
                      </a:lnTo>
                      <a:cubicBezTo>
                        <a:pt x="287356" y="224234"/>
                        <a:pt x="223029" y="288908"/>
                        <a:pt x="143678" y="288908"/>
                      </a:cubicBezTo>
                      <a:cubicBezTo>
                        <a:pt x="64327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36" name="Google Shape;106;p5"/>
                <p:cNvSpPr txBox="1">
                  <a:spLocks noChangeArrowheads="1"/>
                </p:cNvSpPr>
                <p:nvPr/>
              </p:nvSpPr>
              <p:spPr bwMode="auto">
                <a:xfrm>
                  <a:off x="7375263" y="2733909"/>
                  <a:ext cx="3659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6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32" name="Google Shape;107;p5"/>
              <p:cNvGrpSpPr>
                <a:grpSpLocks/>
              </p:cNvGrpSpPr>
              <p:nvPr/>
            </p:nvGrpSpPr>
            <p:grpSpPr bwMode="auto">
              <a:xfrm>
                <a:off x="8410372" y="2160807"/>
                <a:ext cx="407270" cy="407190"/>
                <a:chOff x="8410372" y="2160807"/>
                <a:chExt cx="407270" cy="407190"/>
              </a:xfrm>
            </p:grpSpPr>
            <p:sp>
              <p:nvSpPr>
                <p:cNvPr id="108" name="Google Shape;108;p5"/>
                <p:cNvSpPr/>
                <p:nvPr/>
              </p:nvSpPr>
              <p:spPr>
                <a:xfrm rot="7980000">
                  <a:off x="8473010" y="2216552"/>
                  <a:ext cx="282524" cy="290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34" name="Google Shape;109;p5"/>
                <p:cNvSpPr txBox="1">
                  <a:spLocks noChangeArrowheads="1"/>
                </p:cNvSpPr>
                <p:nvPr/>
              </p:nvSpPr>
              <p:spPr bwMode="auto">
                <a:xfrm>
                  <a:off x="8464883" y="2195345"/>
                  <a:ext cx="35233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7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321" name="Google Shape;110;p5"/>
            <p:cNvSpPr txBox="1">
              <a:spLocks noChangeArrowheads="1"/>
            </p:cNvSpPr>
            <p:nvPr/>
          </p:nvSpPr>
          <p:spPr bwMode="auto">
            <a:xfrm>
              <a:off x="2036672" y="1948836"/>
              <a:ext cx="2344532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Organisation et mise en place d’une formation AFPR (Action de Formation Préalable au Recrutement)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22" name="Google Shape;112;p5"/>
            <p:cNvSpPr txBox="1">
              <a:spLocks noChangeArrowheads="1"/>
            </p:cNvSpPr>
            <p:nvPr/>
          </p:nvSpPr>
          <p:spPr bwMode="auto">
            <a:xfrm>
              <a:off x="7400019" y="1775997"/>
              <a:ext cx="1936750" cy="93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Communication sur la politique de protection des données suite à une cyberattaque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23" name="Google Shape;83;p5"/>
            <p:cNvSpPr txBox="1">
              <a:spLocks noChangeArrowheads="1"/>
            </p:cNvSpPr>
            <p:nvPr/>
          </p:nvSpPr>
          <p:spPr bwMode="auto">
            <a:xfrm>
              <a:off x="940013" y="3499565"/>
              <a:ext cx="2020887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2</a:t>
              </a:r>
              <a:endParaRPr lang="en-US" altLang="fr-FR" sz="11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Suivi de l'appel d’offres dans le cadre de la mise en place d'un site </a:t>
              </a:r>
              <a:r>
                <a:rPr lang="en-US" alt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de </a:t>
              </a:r>
              <a:r>
                <a:rPr lang="en-US" altLang="fr-FR" sz="1100" dirty="0" err="1" smtClean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l’e</a:t>
              </a:r>
              <a:r>
                <a:rPr lang="en-US" alt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-commerce </a:t>
              </a:r>
              <a:endParaRPr lang="fr-FR" altLang="fr-FR" sz="14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24" name="Google Shape;111;p5"/>
            <p:cNvSpPr txBox="1">
              <a:spLocks noChangeArrowheads="1"/>
            </p:cNvSpPr>
            <p:nvPr/>
          </p:nvSpPr>
          <p:spPr bwMode="auto">
            <a:xfrm>
              <a:off x="5068887" y="2027238"/>
              <a:ext cx="15065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3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l'e-recrutement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3315" name="Google Shape;81;p5"/>
          <p:cNvSpPr>
            <a:spLocks noGrp="1" noChangeArrowheads="1"/>
          </p:cNvSpPr>
          <p:nvPr>
            <p:ph type="title"/>
          </p:nvPr>
        </p:nvSpPr>
        <p:spPr>
          <a:xfrm>
            <a:off x="2335213" y="123825"/>
            <a:ext cx="7881937" cy="6508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ts val="2100"/>
            </a:pPr>
            <a:r>
              <a:rPr lang="en-US" altLang="fr-FR" sz="2100" dirty="0" smtClean="0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PFRC</a:t>
            </a:r>
            <a:r>
              <a:rPr lang="en-US" altLang="fr-FR" sz="21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, UNE HISTOIRE, UN PROCESSUS MÉTIER, …</a:t>
            </a:r>
            <a:br>
              <a:rPr lang="en-US" altLang="fr-FR" sz="21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18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7 SITUATIONS PROFESSIONNELLES &amp; DES USAGES DU NUMÉRIQUE</a:t>
            </a:r>
            <a:endParaRPr lang="fr-FR" altLang="fr-FR" sz="18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13316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38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e 1"/>
          <p:cNvGrpSpPr>
            <a:grpSpLocks/>
          </p:cNvGrpSpPr>
          <p:nvPr/>
        </p:nvGrpSpPr>
        <p:grpSpPr bwMode="auto">
          <a:xfrm>
            <a:off x="-276225" y="1768475"/>
            <a:ext cx="9591675" cy="2492375"/>
            <a:chOff x="-255588" y="1775997"/>
            <a:chExt cx="9592357" cy="2491918"/>
          </a:xfrm>
        </p:grpSpPr>
        <p:sp>
          <p:nvSpPr>
            <p:cNvPr id="15367" name="Google Shape;82;p5"/>
            <p:cNvSpPr txBox="1">
              <a:spLocks noChangeArrowheads="1"/>
            </p:cNvSpPr>
            <p:nvPr/>
          </p:nvSpPr>
          <p:spPr bwMode="auto">
            <a:xfrm>
              <a:off x="-255588" y="1921455"/>
              <a:ext cx="1790701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Création de la base 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de données PGI de l’entreprise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68" name="Google Shape;84;p5"/>
            <p:cNvSpPr txBox="1">
              <a:spLocks noChangeArrowheads="1"/>
            </p:cNvSpPr>
            <p:nvPr/>
          </p:nvSpPr>
          <p:spPr bwMode="auto">
            <a:xfrm>
              <a:off x="6498431" y="3482160"/>
              <a:ext cx="15954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1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la gestion de la réputation web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69" name="Google Shape;85;p5"/>
            <p:cNvSpPr txBox="1">
              <a:spLocks noChangeArrowheads="1"/>
            </p:cNvSpPr>
            <p:nvPr/>
          </p:nvSpPr>
          <p:spPr bwMode="auto">
            <a:xfrm>
              <a:off x="3686752" y="3472184"/>
              <a:ext cx="18542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2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Aménagement d’une nouvelle salle de formation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5370" name="Google Shape;87;p5"/>
            <p:cNvGrpSpPr>
              <a:grpSpLocks/>
            </p:cNvGrpSpPr>
            <p:nvPr/>
          </p:nvGrpSpPr>
          <p:grpSpPr bwMode="auto">
            <a:xfrm>
              <a:off x="455613" y="2613025"/>
              <a:ext cx="8156575" cy="966788"/>
              <a:chOff x="661319" y="2160807"/>
              <a:chExt cx="8156324" cy="966789"/>
            </a:xfrm>
          </p:grpSpPr>
          <p:cxnSp>
            <p:nvCxnSpPr>
              <p:cNvPr id="15375" name="Google Shape;88;p5"/>
              <p:cNvCxnSpPr>
                <a:cxnSpLocks noChangeShapeType="1"/>
              </p:cNvCxnSpPr>
              <p:nvPr/>
            </p:nvCxnSpPr>
            <p:spPr bwMode="auto">
              <a:xfrm>
                <a:off x="707782" y="2642992"/>
                <a:ext cx="8025295" cy="0"/>
              </a:xfrm>
              <a:prstGeom prst="straightConnector1">
                <a:avLst/>
              </a:prstGeom>
              <a:noFill/>
              <a:ln w="57150">
                <a:solidFill>
                  <a:srgbClr val="FF824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376" name="Google Shape;89;p5"/>
              <p:cNvGrpSpPr>
                <a:grpSpLocks/>
              </p:cNvGrpSpPr>
              <p:nvPr/>
            </p:nvGrpSpPr>
            <p:grpSpPr bwMode="auto">
              <a:xfrm>
                <a:off x="661319" y="2160807"/>
                <a:ext cx="418256" cy="407190"/>
                <a:chOff x="661319" y="2160807"/>
                <a:chExt cx="418256" cy="407190"/>
              </a:xfrm>
            </p:grpSpPr>
            <p:sp>
              <p:nvSpPr>
                <p:cNvPr id="90" name="Google Shape;90;p5"/>
                <p:cNvSpPr/>
                <p:nvPr/>
              </p:nvSpPr>
              <p:spPr>
                <a:xfrm rot="7980000">
                  <a:off x="723316" y="2217346"/>
                  <a:ext cx="282524" cy="28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96" name="Google Shape;91;p5"/>
                <p:cNvSpPr txBox="1">
                  <a:spLocks noChangeArrowheads="1"/>
                </p:cNvSpPr>
                <p:nvPr/>
              </p:nvSpPr>
              <p:spPr bwMode="auto">
                <a:xfrm>
                  <a:off x="707782" y="2197202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1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5377" name="Google Shape;92;p5"/>
              <p:cNvGrpSpPr>
                <a:grpSpLocks/>
              </p:cNvGrpSpPr>
              <p:nvPr/>
            </p:nvGrpSpPr>
            <p:grpSpPr bwMode="auto">
              <a:xfrm>
                <a:off x="1930640" y="2720328"/>
                <a:ext cx="433285" cy="407268"/>
                <a:chOff x="1930640" y="2720328"/>
                <a:chExt cx="433285" cy="407268"/>
              </a:xfrm>
            </p:grpSpPr>
            <p:sp>
              <p:nvSpPr>
                <p:cNvPr id="93" name="Google Shape;93;p5"/>
                <p:cNvSpPr/>
                <p:nvPr/>
              </p:nvSpPr>
              <p:spPr>
                <a:xfrm rot="-2580000">
                  <a:off x="199492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94" name="Google Shape;94;p5"/>
                <p:cNvSpPr txBox="1">
                  <a:spLocks noChangeArrowheads="1"/>
                </p:cNvSpPr>
                <p:nvPr/>
              </p:nvSpPr>
              <p:spPr bwMode="auto">
                <a:xfrm>
                  <a:off x="1992132" y="2757817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2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5378" name="Google Shape;95;p5"/>
              <p:cNvGrpSpPr>
                <a:grpSpLocks/>
              </p:cNvGrpSpPr>
              <p:nvPr/>
            </p:nvGrpSpPr>
            <p:grpSpPr bwMode="auto">
              <a:xfrm>
                <a:off x="3244336" y="2179856"/>
                <a:ext cx="429321" cy="407190"/>
                <a:chOff x="3244336" y="2179856"/>
                <a:chExt cx="429321" cy="407190"/>
              </a:xfrm>
            </p:grpSpPr>
            <p:sp>
              <p:nvSpPr>
                <p:cNvPr id="96" name="Google Shape;96;p5"/>
                <p:cNvSpPr/>
                <p:nvPr/>
              </p:nvSpPr>
              <p:spPr>
                <a:xfrm rot="7980000">
                  <a:off x="3307076" y="2235599"/>
                  <a:ext cx="282524" cy="2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92" name="Google Shape;97;p5"/>
                <p:cNvSpPr txBox="1">
                  <a:spLocks noChangeArrowheads="1"/>
                </p:cNvSpPr>
                <p:nvPr/>
              </p:nvSpPr>
              <p:spPr bwMode="auto">
                <a:xfrm>
                  <a:off x="3301865" y="2209083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3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5379" name="Google Shape;98;p5"/>
              <p:cNvGrpSpPr>
                <a:grpSpLocks/>
              </p:cNvGrpSpPr>
              <p:nvPr/>
            </p:nvGrpSpPr>
            <p:grpSpPr bwMode="auto">
              <a:xfrm>
                <a:off x="4616852" y="2720328"/>
                <a:ext cx="407514" cy="407268"/>
                <a:chOff x="4616852" y="2720328"/>
                <a:chExt cx="407514" cy="407268"/>
              </a:xfrm>
            </p:grpSpPr>
            <p:sp>
              <p:nvSpPr>
                <p:cNvPr id="99" name="Google Shape;99;p5"/>
                <p:cNvSpPr/>
                <p:nvPr/>
              </p:nvSpPr>
              <p:spPr>
                <a:xfrm rot="-2580000">
                  <a:off x="4677906" y="2774488"/>
                  <a:ext cx="285761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90" name="Google Shape;100;p5"/>
                <p:cNvSpPr txBox="1">
                  <a:spLocks noChangeArrowheads="1"/>
                </p:cNvSpPr>
                <p:nvPr/>
              </p:nvSpPr>
              <p:spPr bwMode="auto">
                <a:xfrm>
                  <a:off x="4673906" y="2757817"/>
                  <a:ext cx="35046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4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5380" name="Google Shape;101;p5"/>
              <p:cNvGrpSpPr>
                <a:grpSpLocks/>
              </p:cNvGrpSpPr>
              <p:nvPr/>
            </p:nvGrpSpPr>
            <p:grpSpPr bwMode="auto">
              <a:xfrm>
                <a:off x="5827354" y="2175094"/>
                <a:ext cx="407271" cy="407191"/>
                <a:chOff x="5827354" y="2175094"/>
                <a:chExt cx="407271" cy="407191"/>
              </a:xfrm>
            </p:grpSpPr>
            <p:sp>
              <p:nvSpPr>
                <p:cNvPr id="102" name="Google Shape;102;p5"/>
                <p:cNvSpPr/>
                <p:nvPr/>
              </p:nvSpPr>
              <p:spPr>
                <a:xfrm rot="7980000">
                  <a:off x="5890042" y="2230837"/>
                  <a:ext cx="282524" cy="29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20" h="288943" extrusionOk="0">
                      <a:moveTo>
                        <a:pt x="0" y="144472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20" y="0"/>
                      </a:lnTo>
                      <a:lnTo>
                        <a:pt x="287320" y="144472"/>
                      </a:lnTo>
                      <a:cubicBezTo>
                        <a:pt x="287320" y="224262"/>
                        <a:pt x="223001" y="288944"/>
                        <a:pt x="143660" y="288944"/>
                      </a:cubicBezTo>
                      <a:cubicBezTo>
                        <a:pt x="64319" y="288944"/>
                        <a:pt x="0" y="224262"/>
                        <a:pt x="0" y="144472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88" name="Google Shape;103;p5"/>
                <p:cNvSpPr txBox="1">
                  <a:spLocks noChangeArrowheads="1"/>
                </p:cNvSpPr>
                <p:nvPr/>
              </p:nvSpPr>
              <p:spPr bwMode="auto">
                <a:xfrm>
                  <a:off x="5895122" y="2212177"/>
                  <a:ext cx="3040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5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5381" name="Google Shape;104;p5"/>
              <p:cNvGrpSpPr>
                <a:grpSpLocks/>
              </p:cNvGrpSpPr>
              <p:nvPr/>
            </p:nvGrpSpPr>
            <p:grpSpPr bwMode="auto">
              <a:xfrm>
                <a:off x="7304652" y="2720327"/>
                <a:ext cx="436534" cy="407270"/>
                <a:chOff x="7304652" y="2720327"/>
                <a:chExt cx="436534" cy="407270"/>
              </a:xfrm>
            </p:grpSpPr>
            <p:sp>
              <p:nvSpPr>
                <p:cNvPr id="105" name="Google Shape;105;p5"/>
                <p:cNvSpPr/>
                <p:nvPr/>
              </p:nvSpPr>
              <p:spPr>
                <a:xfrm rot="-2580000">
                  <a:off x="736565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6" h="288907" extrusionOk="0">
                      <a:moveTo>
                        <a:pt x="0" y="144454"/>
                      </a:moveTo>
                      <a:cubicBezTo>
                        <a:pt x="0" y="64674"/>
                        <a:pt x="64327" y="0"/>
                        <a:pt x="143678" y="0"/>
                      </a:cubicBezTo>
                      <a:lnTo>
                        <a:pt x="287356" y="0"/>
                      </a:lnTo>
                      <a:lnTo>
                        <a:pt x="287356" y="144454"/>
                      </a:lnTo>
                      <a:cubicBezTo>
                        <a:pt x="287356" y="224234"/>
                        <a:pt x="223029" y="288908"/>
                        <a:pt x="143678" y="288908"/>
                      </a:cubicBezTo>
                      <a:cubicBezTo>
                        <a:pt x="64327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86" name="Google Shape;106;p5"/>
                <p:cNvSpPr txBox="1">
                  <a:spLocks noChangeArrowheads="1"/>
                </p:cNvSpPr>
                <p:nvPr/>
              </p:nvSpPr>
              <p:spPr bwMode="auto">
                <a:xfrm>
                  <a:off x="7375263" y="2733909"/>
                  <a:ext cx="3659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6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5382" name="Google Shape;107;p5"/>
              <p:cNvGrpSpPr>
                <a:grpSpLocks/>
              </p:cNvGrpSpPr>
              <p:nvPr/>
            </p:nvGrpSpPr>
            <p:grpSpPr bwMode="auto">
              <a:xfrm>
                <a:off x="8410372" y="2160807"/>
                <a:ext cx="407270" cy="407190"/>
                <a:chOff x="8410372" y="2160807"/>
                <a:chExt cx="407270" cy="407190"/>
              </a:xfrm>
            </p:grpSpPr>
            <p:sp>
              <p:nvSpPr>
                <p:cNvPr id="108" name="Google Shape;108;p5"/>
                <p:cNvSpPr/>
                <p:nvPr/>
              </p:nvSpPr>
              <p:spPr>
                <a:xfrm rot="7980000">
                  <a:off x="8473010" y="2216552"/>
                  <a:ext cx="282524" cy="290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84" name="Google Shape;109;p5"/>
                <p:cNvSpPr txBox="1">
                  <a:spLocks noChangeArrowheads="1"/>
                </p:cNvSpPr>
                <p:nvPr/>
              </p:nvSpPr>
              <p:spPr bwMode="auto">
                <a:xfrm>
                  <a:off x="8464883" y="2195345"/>
                  <a:ext cx="35233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7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371" name="Google Shape;110;p5"/>
            <p:cNvSpPr txBox="1">
              <a:spLocks noChangeArrowheads="1"/>
            </p:cNvSpPr>
            <p:nvPr/>
          </p:nvSpPr>
          <p:spPr bwMode="auto">
            <a:xfrm>
              <a:off x="2036672" y="1948836"/>
              <a:ext cx="2344532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Organisation et mise en place d’une formation AFPR (Action de Formation Préalable au Recrutement)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72" name="Google Shape;112;p5"/>
            <p:cNvSpPr txBox="1">
              <a:spLocks noChangeArrowheads="1"/>
            </p:cNvSpPr>
            <p:nvPr/>
          </p:nvSpPr>
          <p:spPr bwMode="auto">
            <a:xfrm>
              <a:off x="7400019" y="1775997"/>
              <a:ext cx="1936750" cy="93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Communication sur la politique de protection des données suite à une cyberattaque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73" name="Google Shape;83;p5"/>
            <p:cNvSpPr txBox="1">
              <a:spLocks noChangeArrowheads="1"/>
            </p:cNvSpPr>
            <p:nvPr/>
          </p:nvSpPr>
          <p:spPr bwMode="auto">
            <a:xfrm>
              <a:off x="940013" y="3499565"/>
              <a:ext cx="2020887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2</a:t>
              </a:r>
              <a:endParaRPr lang="en-US" altLang="fr-FR" sz="11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Suivi de l'appel d’offres dans le cadre de la mise en place d'un site </a:t>
              </a:r>
              <a:r>
                <a:rPr lang="en-US" alt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de </a:t>
              </a:r>
              <a:r>
                <a:rPr lang="en-US" altLang="fr-FR" sz="1100" dirty="0" err="1" smtClean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l’e</a:t>
              </a:r>
              <a:r>
                <a:rPr lang="en-US" alt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-commerce </a:t>
              </a:r>
              <a:endParaRPr lang="fr-FR" altLang="fr-FR" sz="14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74" name="Google Shape;111;p5"/>
            <p:cNvSpPr txBox="1">
              <a:spLocks noChangeArrowheads="1"/>
            </p:cNvSpPr>
            <p:nvPr/>
          </p:nvSpPr>
          <p:spPr bwMode="auto">
            <a:xfrm>
              <a:off x="5068887" y="2027238"/>
              <a:ext cx="15065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3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l'e-recrutement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5363" name="ZoneTexte 2"/>
          <p:cNvSpPr txBox="1">
            <a:spLocks noChangeArrowheads="1"/>
          </p:cNvSpPr>
          <p:nvPr/>
        </p:nvSpPr>
        <p:spPr bwMode="auto">
          <a:xfrm>
            <a:off x="119063" y="955675"/>
            <a:ext cx="2955925" cy="738188"/>
          </a:xfrm>
          <a:prstGeom prst="rect">
            <a:avLst/>
          </a:prstGeom>
          <a:noFill/>
          <a:ln w="38100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 PGI – Création des BDD </a:t>
            </a:r>
          </a:p>
          <a:p>
            <a:pPr eaLnBrk="1" hangingPunct="1"/>
            <a:r>
              <a:rPr lang="fr-FR" altLang="fr-FR" sz="1400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produits, clients, prospects, prestataires, salariés.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54050" y="1676400"/>
            <a:ext cx="0" cy="250825"/>
          </a:xfrm>
          <a:prstGeom prst="straightConnector1">
            <a:avLst/>
          </a:prstGeom>
          <a:ln>
            <a:solidFill>
              <a:srgbClr val="FF824A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65" name="Google Shape;81;p5"/>
          <p:cNvSpPr>
            <a:spLocks noGrp="1" noChangeArrowheads="1"/>
          </p:cNvSpPr>
          <p:nvPr>
            <p:ph type="title"/>
          </p:nvPr>
        </p:nvSpPr>
        <p:spPr>
          <a:xfrm>
            <a:off x="2335213" y="123825"/>
            <a:ext cx="7881937" cy="6508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ts val="2100"/>
            </a:pPr>
            <a:r>
              <a:rPr lang="en-US" altLang="fr-FR" sz="2100" dirty="0" smtClean="0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PFRC</a:t>
            </a:r>
            <a:r>
              <a:rPr lang="en-US" altLang="fr-FR" sz="21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, UNE HISTOIRE, UN PROCESSUS MÉTIER, …</a:t>
            </a:r>
            <a:br>
              <a:rPr lang="en-US" altLang="fr-FR" sz="21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18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7 SITUATIONS PROFESSIONNELLES &amp; DES USAGES DU NUMÉRIQUE</a:t>
            </a:r>
            <a:endParaRPr lang="fr-FR" altLang="fr-FR" sz="18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15366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38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35"/>
          <p:cNvSpPr txBox="1">
            <a:spLocks noChangeArrowheads="1"/>
          </p:cNvSpPr>
          <p:nvPr/>
        </p:nvSpPr>
        <p:spPr bwMode="auto">
          <a:xfrm>
            <a:off x="239713" y="4492625"/>
            <a:ext cx="2720975" cy="523875"/>
          </a:xfrm>
          <a:prstGeom prst="rect">
            <a:avLst/>
          </a:prstGeom>
          <a:noFill/>
          <a:ln w="38100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4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de production dans le cadre de l’e-commerce.</a:t>
            </a:r>
          </a:p>
        </p:txBody>
      </p:sp>
      <p:sp>
        <p:nvSpPr>
          <p:cNvPr id="17411" name="ZoneTexte 47"/>
          <p:cNvSpPr txBox="1">
            <a:spLocks noChangeArrowheads="1"/>
          </p:cNvSpPr>
          <p:nvPr/>
        </p:nvSpPr>
        <p:spPr bwMode="auto">
          <a:xfrm>
            <a:off x="96838" y="1616075"/>
            <a:ext cx="1077912" cy="16986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 PGI</a:t>
            </a:r>
            <a:endParaRPr lang="fr-FR" altLang="fr-FR" sz="1100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739900" y="4192588"/>
            <a:ext cx="0" cy="304800"/>
          </a:xfrm>
          <a:prstGeom prst="straightConnector1">
            <a:avLst/>
          </a:prstGeom>
          <a:ln w="38100">
            <a:solidFill>
              <a:srgbClr val="FF82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3" name="Groupe 49"/>
          <p:cNvGrpSpPr>
            <a:grpSpLocks/>
          </p:cNvGrpSpPr>
          <p:nvPr/>
        </p:nvGrpSpPr>
        <p:grpSpPr bwMode="auto">
          <a:xfrm>
            <a:off x="-276225" y="1768475"/>
            <a:ext cx="9591675" cy="2492375"/>
            <a:chOff x="-255588" y="1775997"/>
            <a:chExt cx="9592357" cy="2491918"/>
          </a:xfrm>
        </p:grpSpPr>
        <p:sp>
          <p:nvSpPr>
            <p:cNvPr id="17416" name="Google Shape;82;p5"/>
            <p:cNvSpPr txBox="1">
              <a:spLocks noChangeArrowheads="1"/>
            </p:cNvSpPr>
            <p:nvPr/>
          </p:nvSpPr>
          <p:spPr bwMode="auto">
            <a:xfrm>
              <a:off x="-255588" y="1921455"/>
              <a:ext cx="1790701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Création de la base 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de données PGI de l’entreprise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17" name="Google Shape;84;p5"/>
            <p:cNvSpPr txBox="1">
              <a:spLocks noChangeArrowheads="1"/>
            </p:cNvSpPr>
            <p:nvPr/>
          </p:nvSpPr>
          <p:spPr bwMode="auto">
            <a:xfrm>
              <a:off x="6498431" y="3482160"/>
              <a:ext cx="15954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1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la gestion de la réputation web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18" name="Google Shape;85;p5"/>
            <p:cNvSpPr txBox="1">
              <a:spLocks noChangeArrowheads="1"/>
            </p:cNvSpPr>
            <p:nvPr/>
          </p:nvSpPr>
          <p:spPr bwMode="auto">
            <a:xfrm>
              <a:off x="3686752" y="3472184"/>
              <a:ext cx="18542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2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Aménagement d’une nouvelle salle de formation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7419" name="Google Shape;87;p5"/>
            <p:cNvGrpSpPr>
              <a:grpSpLocks/>
            </p:cNvGrpSpPr>
            <p:nvPr/>
          </p:nvGrpSpPr>
          <p:grpSpPr bwMode="auto">
            <a:xfrm>
              <a:off x="455613" y="2613025"/>
              <a:ext cx="8156575" cy="966788"/>
              <a:chOff x="661319" y="2160807"/>
              <a:chExt cx="8156324" cy="966789"/>
            </a:xfrm>
          </p:grpSpPr>
          <p:cxnSp>
            <p:nvCxnSpPr>
              <p:cNvPr id="17424" name="Google Shape;88;p5"/>
              <p:cNvCxnSpPr>
                <a:cxnSpLocks noChangeShapeType="1"/>
              </p:cNvCxnSpPr>
              <p:nvPr/>
            </p:nvCxnSpPr>
            <p:spPr bwMode="auto">
              <a:xfrm>
                <a:off x="707782" y="2642992"/>
                <a:ext cx="8025295" cy="0"/>
              </a:xfrm>
              <a:prstGeom prst="straightConnector1">
                <a:avLst/>
              </a:prstGeom>
              <a:noFill/>
              <a:ln w="57150">
                <a:solidFill>
                  <a:srgbClr val="FF824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7425" name="Google Shape;89;p5"/>
              <p:cNvGrpSpPr>
                <a:grpSpLocks/>
              </p:cNvGrpSpPr>
              <p:nvPr/>
            </p:nvGrpSpPr>
            <p:grpSpPr bwMode="auto">
              <a:xfrm>
                <a:off x="661319" y="2160807"/>
                <a:ext cx="418256" cy="407190"/>
                <a:chOff x="661319" y="2160807"/>
                <a:chExt cx="418256" cy="407190"/>
              </a:xfrm>
            </p:grpSpPr>
            <p:sp>
              <p:nvSpPr>
                <p:cNvPr id="81" name="Google Shape;90;p5"/>
                <p:cNvSpPr/>
                <p:nvPr/>
              </p:nvSpPr>
              <p:spPr>
                <a:xfrm rot="7980000">
                  <a:off x="723316" y="2217346"/>
                  <a:ext cx="282524" cy="28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45" name="Google Shape;91;p5"/>
                <p:cNvSpPr txBox="1">
                  <a:spLocks noChangeArrowheads="1"/>
                </p:cNvSpPr>
                <p:nvPr/>
              </p:nvSpPr>
              <p:spPr bwMode="auto">
                <a:xfrm>
                  <a:off x="707782" y="2197202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1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426" name="Google Shape;92;p5"/>
              <p:cNvGrpSpPr>
                <a:grpSpLocks/>
              </p:cNvGrpSpPr>
              <p:nvPr/>
            </p:nvGrpSpPr>
            <p:grpSpPr bwMode="auto">
              <a:xfrm>
                <a:off x="1930640" y="2720328"/>
                <a:ext cx="433285" cy="407268"/>
                <a:chOff x="1930640" y="2720328"/>
                <a:chExt cx="433285" cy="407268"/>
              </a:xfrm>
            </p:grpSpPr>
            <p:sp>
              <p:nvSpPr>
                <p:cNvPr id="79" name="Google Shape;93;p5"/>
                <p:cNvSpPr/>
                <p:nvPr/>
              </p:nvSpPr>
              <p:spPr>
                <a:xfrm rot="-2580000">
                  <a:off x="199492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43" name="Google Shape;94;p5"/>
                <p:cNvSpPr txBox="1">
                  <a:spLocks noChangeArrowheads="1"/>
                </p:cNvSpPr>
                <p:nvPr/>
              </p:nvSpPr>
              <p:spPr bwMode="auto">
                <a:xfrm>
                  <a:off x="1992132" y="2757817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2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427" name="Google Shape;95;p5"/>
              <p:cNvGrpSpPr>
                <a:grpSpLocks/>
              </p:cNvGrpSpPr>
              <p:nvPr/>
            </p:nvGrpSpPr>
            <p:grpSpPr bwMode="auto">
              <a:xfrm>
                <a:off x="3244336" y="2179856"/>
                <a:ext cx="429321" cy="407190"/>
                <a:chOff x="3244336" y="2179856"/>
                <a:chExt cx="429321" cy="407190"/>
              </a:xfrm>
            </p:grpSpPr>
            <p:sp>
              <p:nvSpPr>
                <p:cNvPr id="77" name="Google Shape;96;p5"/>
                <p:cNvSpPr/>
                <p:nvPr/>
              </p:nvSpPr>
              <p:spPr>
                <a:xfrm rot="7980000">
                  <a:off x="3307076" y="2235599"/>
                  <a:ext cx="282524" cy="2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41" name="Google Shape;97;p5"/>
                <p:cNvSpPr txBox="1">
                  <a:spLocks noChangeArrowheads="1"/>
                </p:cNvSpPr>
                <p:nvPr/>
              </p:nvSpPr>
              <p:spPr bwMode="auto">
                <a:xfrm>
                  <a:off x="3301865" y="2209083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3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428" name="Google Shape;98;p5"/>
              <p:cNvGrpSpPr>
                <a:grpSpLocks/>
              </p:cNvGrpSpPr>
              <p:nvPr/>
            </p:nvGrpSpPr>
            <p:grpSpPr bwMode="auto">
              <a:xfrm>
                <a:off x="4616852" y="2720328"/>
                <a:ext cx="407514" cy="407268"/>
                <a:chOff x="4616852" y="2720328"/>
                <a:chExt cx="407514" cy="407268"/>
              </a:xfrm>
            </p:grpSpPr>
            <p:sp>
              <p:nvSpPr>
                <p:cNvPr id="75" name="Google Shape;99;p5"/>
                <p:cNvSpPr/>
                <p:nvPr/>
              </p:nvSpPr>
              <p:spPr>
                <a:xfrm rot="-2580000">
                  <a:off x="4677906" y="2774488"/>
                  <a:ext cx="285761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39" name="Google Shape;100;p5"/>
                <p:cNvSpPr txBox="1">
                  <a:spLocks noChangeArrowheads="1"/>
                </p:cNvSpPr>
                <p:nvPr/>
              </p:nvSpPr>
              <p:spPr bwMode="auto">
                <a:xfrm>
                  <a:off x="4673906" y="2757817"/>
                  <a:ext cx="35046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4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429" name="Google Shape;101;p5"/>
              <p:cNvGrpSpPr>
                <a:grpSpLocks/>
              </p:cNvGrpSpPr>
              <p:nvPr/>
            </p:nvGrpSpPr>
            <p:grpSpPr bwMode="auto">
              <a:xfrm>
                <a:off x="5827354" y="2175094"/>
                <a:ext cx="407271" cy="407191"/>
                <a:chOff x="5827354" y="2175094"/>
                <a:chExt cx="407271" cy="407191"/>
              </a:xfrm>
            </p:grpSpPr>
            <p:sp>
              <p:nvSpPr>
                <p:cNvPr id="73" name="Google Shape;102;p5"/>
                <p:cNvSpPr/>
                <p:nvPr/>
              </p:nvSpPr>
              <p:spPr>
                <a:xfrm rot="7980000">
                  <a:off x="5890042" y="2230837"/>
                  <a:ext cx="282524" cy="29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20" h="288943" extrusionOk="0">
                      <a:moveTo>
                        <a:pt x="0" y="144472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20" y="0"/>
                      </a:lnTo>
                      <a:lnTo>
                        <a:pt x="287320" y="144472"/>
                      </a:lnTo>
                      <a:cubicBezTo>
                        <a:pt x="287320" y="224262"/>
                        <a:pt x="223001" y="288944"/>
                        <a:pt x="143660" y="288944"/>
                      </a:cubicBezTo>
                      <a:cubicBezTo>
                        <a:pt x="64319" y="288944"/>
                        <a:pt x="0" y="224262"/>
                        <a:pt x="0" y="144472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37" name="Google Shape;103;p5"/>
                <p:cNvSpPr txBox="1">
                  <a:spLocks noChangeArrowheads="1"/>
                </p:cNvSpPr>
                <p:nvPr/>
              </p:nvSpPr>
              <p:spPr bwMode="auto">
                <a:xfrm>
                  <a:off x="5895122" y="2212177"/>
                  <a:ext cx="3040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5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430" name="Google Shape;104;p5"/>
              <p:cNvGrpSpPr>
                <a:grpSpLocks/>
              </p:cNvGrpSpPr>
              <p:nvPr/>
            </p:nvGrpSpPr>
            <p:grpSpPr bwMode="auto">
              <a:xfrm>
                <a:off x="7304652" y="2720327"/>
                <a:ext cx="436534" cy="407270"/>
                <a:chOff x="7304652" y="2720327"/>
                <a:chExt cx="436534" cy="407270"/>
              </a:xfrm>
            </p:grpSpPr>
            <p:sp>
              <p:nvSpPr>
                <p:cNvPr id="71" name="Google Shape;105;p5"/>
                <p:cNvSpPr/>
                <p:nvPr/>
              </p:nvSpPr>
              <p:spPr>
                <a:xfrm rot="-2580000">
                  <a:off x="736565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6" h="288907" extrusionOk="0">
                      <a:moveTo>
                        <a:pt x="0" y="144454"/>
                      </a:moveTo>
                      <a:cubicBezTo>
                        <a:pt x="0" y="64674"/>
                        <a:pt x="64327" y="0"/>
                        <a:pt x="143678" y="0"/>
                      </a:cubicBezTo>
                      <a:lnTo>
                        <a:pt x="287356" y="0"/>
                      </a:lnTo>
                      <a:lnTo>
                        <a:pt x="287356" y="144454"/>
                      </a:lnTo>
                      <a:cubicBezTo>
                        <a:pt x="287356" y="224234"/>
                        <a:pt x="223029" y="288908"/>
                        <a:pt x="143678" y="288908"/>
                      </a:cubicBezTo>
                      <a:cubicBezTo>
                        <a:pt x="64327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35" name="Google Shape;106;p5"/>
                <p:cNvSpPr txBox="1">
                  <a:spLocks noChangeArrowheads="1"/>
                </p:cNvSpPr>
                <p:nvPr/>
              </p:nvSpPr>
              <p:spPr bwMode="auto">
                <a:xfrm>
                  <a:off x="7375263" y="2733909"/>
                  <a:ext cx="3659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6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431" name="Google Shape;107;p5"/>
              <p:cNvGrpSpPr>
                <a:grpSpLocks/>
              </p:cNvGrpSpPr>
              <p:nvPr/>
            </p:nvGrpSpPr>
            <p:grpSpPr bwMode="auto">
              <a:xfrm>
                <a:off x="8410372" y="2160807"/>
                <a:ext cx="407270" cy="407190"/>
                <a:chOff x="8410372" y="2160807"/>
                <a:chExt cx="407270" cy="407190"/>
              </a:xfrm>
            </p:grpSpPr>
            <p:sp>
              <p:nvSpPr>
                <p:cNvPr id="69" name="Google Shape;108;p5"/>
                <p:cNvSpPr/>
                <p:nvPr/>
              </p:nvSpPr>
              <p:spPr>
                <a:xfrm rot="7980000">
                  <a:off x="8473010" y="2216552"/>
                  <a:ext cx="282524" cy="290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33" name="Google Shape;109;p5"/>
                <p:cNvSpPr txBox="1">
                  <a:spLocks noChangeArrowheads="1"/>
                </p:cNvSpPr>
                <p:nvPr/>
              </p:nvSpPr>
              <p:spPr bwMode="auto">
                <a:xfrm>
                  <a:off x="8464883" y="2195345"/>
                  <a:ext cx="35233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7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420" name="Google Shape;110;p5"/>
            <p:cNvSpPr txBox="1">
              <a:spLocks noChangeArrowheads="1"/>
            </p:cNvSpPr>
            <p:nvPr/>
          </p:nvSpPr>
          <p:spPr bwMode="auto">
            <a:xfrm>
              <a:off x="2036672" y="1948836"/>
              <a:ext cx="2344532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Organisation et mise en place d’une formation AFPR (Action de Formation Préalable au Recrutement)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21" name="Google Shape;112;p5"/>
            <p:cNvSpPr txBox="1">
              <a:spLocks noChangeArrowheads="1"/>
            </p:cNvSpPr>
            <p:nvPr/>
          </p:nvSpPr>
          <p:spPr bwMode="auto">
            <a:xfrm>
              <a:off x="7400019" y="1775997"/>
              <a:ext cx="1936750" cy="93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Communication sur la politique de protection des données suite à une cyberattaque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22" name="Google Shape;83;p5"/>
            <p:cNvSpPr txBox="1">
              <a:spLocks noChangeArrowheads="1"/>
            </p:cNvSpPr>
            <p:nvPr/>
          </p:nvSpPr>
          <p:spPr bwMode="auto">
            <a:xfrm>
              <a:off x="940013" y="3499565"/>
              <a:ext cx="2020887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2</a:t>
              </a:r>
              <a:endParaRPr lang="en-US" altLang="fr-FR" sz="11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Suivi de l'appel d’offres dans le cadre de la mise en place d'un site </a:t>
              </a:r>
              <a:r>
                <a:rPr lang="en-US" alt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de </a:t>
              </a:r>
              <a:r>
                <a:rPr lang="en-US" altLang="fr-FR" sz="1100" dirty="0" err="1" smtClean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l’e</a:t>
              </a:r>
              <a:r>
                <a:rPr lang="en-US" alt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-commerce </a:t>
              </a:r>
              <a:endParaRPr lang="fr-FR" altLang="fr-FR" sz="14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23" name="Google Shape;111;p5"/>
            <p:cNvSpPr txBox="1">
              <a:spLocks noChangeArrowheads="1"/>
            </p:cNvSpPr>
            <p:nvPr/>
          </p:nvSpPr>
          <p:spPr bwMode="auto">
            <a:xfrm>
              <a:off x="5068887" y="2027238"/>
              <a:ext cx="15065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3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l'e-recrutement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7414" name="Google Shape;81;p5"/>
          <p:cNvSpPr>
            <a:spLocks noGrp="1" noChangeArrowheads="1"/>
          </p:cNvSpPr>
          <p:nvPr>
            <p:ph type="title"/>
          </p:nvPr>
        </p:nvSpPr>
        <p:spPr>
          <a:xfrm>
            <a:off x="2335213" y="123825"/>
            <a:ext cx="7881937" cy="6508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ts val="2100"/>
            </a:pPr>
            <a:r>
              <a:rPr lang="en-US" altLang="fr-FR" sz="2100" dirty="0" smtClean="0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PFRC</a:t>
            </a:r>
            <a:r>
              <a:rPr lang="en-US" altLang="fr-FR" sz="21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, UNE HISTOIRE, UN PROCESSUS MÉTIER, …</a:t>
            </a:r>
            <a:br>
              <a:rPr lang="en-US" altLang="fr-FR" sz="21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18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7 SITUATIONS PROFESSIONNELLES &amp; DES USAGES DU NUMÉRIQUE</a:t>
            </a:r>
            <a:endParaRPr lang="fr-FR" altLang="fr-FR" sz="18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17415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38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oneTexte 36"/>
          <p:cNvSpPr txBox="1">
            <a:spLocks noChangeArrowheads="1"/>
          </p:cNvSpPr>
          <p:nvPr/>
        </p:nvSpPr>
        <p:spPr bwMode="auto">
          <a:xfrm>
            <a:off x="1716088" y="930275"/>
            <a:ext cx="3900487" cy="954088"/>
          </a:xfrm>
          <a:prstGeom prst="rect">
            <a:avLst/>
          </a:prstGeom>
          <a:noFill/>
          <a:ln w="38100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4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de production &amp; de Relation Client : </a:t>
            </a:r>
            <a:r>
              <a:rPr lang="fr-FR" altLang="fr-FR" sz="1400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Cycle de vie documents commerciaux CRM, Montage financier, Planification de RDV, Formation à distance, Enquête satisfaction en ligne.</a:t>
            </a:r>
            <a:endParaRPr lang="fr-FR" altLang="fr-FR" sz="1400" b="1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9459" name="Groupe 1"/>
          <p:cNvGrpSpPr>
            <a:grpSpLocks/>
          </p:cNvGrpSpPr>
          <p:nvPr/>
        </p:nvGrpSpPr>
        <p:grpSpPr bwMode="auto">
          <a:xfrm>
            <a:off x="-276225" y="1768475"/>
            <a:ext cx="9591675" cy="2492375"/>
            <a:chOff x="-255588" y="1775997"/>
            <a:chExt cx="9592357" cy="2491918"/>
          </a:xfrm>
        </p:grpSpPr>
        <p:sp>
          <p:nvSpPr>
            <p:cNvPr id="19465" name="Google Shape;82;p5"/>
            <p:cNvSpPr txBox="1">
              <a:spLocks noChangeArrowheads="1"/>
            </p:cNvSpPr>
            <p:nvPr/>
          </p:nvSpPr>
          <p:spPr bwMode="auto">
            <a:xfrm>
              <a:off x="-255588" y="1921455"/>
              <a:ext cx="1790701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Création de la base 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de données PGI de l’entreprise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6" name="Google Shape;84;p5"/>
            <p:cNvSpPr txBox="1">
              <a:spLocks noChangeArrowheads="1"/>
            </p:cNvSpPr>
            <p:nvPr/>
          </p:nvSpPr>
          <p:spPr bwMode="auto">
            <a:xfrm>
              <a:off x="6498431" y="3482160"/>
              <a:ext cx="15954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1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la gestion de la réputation web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7" name="Google Shape;85;p5"/>
            <p:cNvSpPr txBox="1">
              <a:spLocks noChangeArrowheads="1"/>
            </p:cNvSpPr>
            <p:nvPr/>
          </p:nvSpPr>
          <p:spPr bwMode="auto">
            <a:xfrm>
              <a:off x="3686752" y="3472184"/>
              <a:ext cx="18542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2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Aménagement d’une nouvelle salle de formation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9468" name="Google Shape;87;p5"/>
            <p:cNvGrpSpPr>
              <a:grpSpLocks/>
            </p:cNvGrpSpPr>
            <p:nvPr/>
          </p:nvGrpSpPr>
          <p:grpSpPr bwMode="auto">
            <a:xfrm>
              <a:off x="455613" y="2613025"/>
              <a:ext cx="8156575" cy="966788"/>
              <a:chOff x="661319" y="2160807"/>
              <a:chExt cx="8156324" cy="966789"/>
            </a:xfrm>
          </p:grpSpPr>
          <p:cxnSp>
            <p:nvCxnSpPr>
              <p:cNvPr id="19473" name="Google Shape;88;p5"/>
              <p:cNvCxnSpPr>
                <a:cxnSpLocks noChangeShapeType="1"/>
              </p:cNvCxnSpPr>
              <p:nvPr/>
            </p:nvCxnSpPr>
            <p:spPr bwMode="auto">
              <a:xfrm>
                <a:off x="707782" y="2642992"/>
                <a:ext cx="8025295" cy="0"/>
              </a:xfrm>
              <a:prstGeom prst="straightConnector1">
                <a:avLst/>
              </a:prstGeom>
              <a:noFill/>
              <a:ln w="57150">
                <a:solidFill>
                  <a:srgbClr val="FF824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474" name="Google Shape;89;p5"/>
              <p:cNvGrpSpPr>
                <a:grpSpLocks/>
              </p:cNvGrpSpPr>
              <p:nvPr/>
            </p:nvGrpSpPr>
            <p:grpSpPr bwMode="auto">
              <a:xfrm>
                <a:off x="661319" y="2160807"/>
                <a:ext cx="418256" cy="407190"/>
                <a:chOff x="661319" y="2160807"/>
                <a:chExt cx="418256" cy="407190"/>
              </a:xfrm>
            </p:grpSpPr>
            <p:sp>
              <p:nvSpPr>
                <p:cNvPr id="90" name="Google Shape;90;p5"/>
                <p:cNvSpPr/>
                <p:nvPr/>
              </p:nvSpPr>
              <p:spPr>
                <a:xfrm rot="7980000">
                  <a:off x="723316" y="2217346"/>
                  <a:ext cx="282524" cy="28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94" name="Google Shape;91;p5"/>
                <p:cNvSpPr txBox="1">
                  <a:spLocks noChangeArrowheads="1"/>
                </p:cNvSpPr>
                <p:nvPr/>
              </p:nvSpPr>
              <p:spPr bwMode="auto">
                <a:xfrm>
                  <a:off x="707782" y="2197202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1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75" name="Google Shape;92;p5"/>
              <p:cNvGrpSpPr>
                <a:grpSpLocks/>
              </p:cNvGrpSpPr>
              <p:nvPr/>
            </p:nvGrpSpPr>
            <p:grpSpPr bwMode="auto">
              <a:xfrm>
                <a:off x="1930640" y="2720328"/>
                <a:ext cx="433285" cy="407268"/>
                <a:chOff x="1930640" y="2720328"/>
                <a:chExt cx="433285" cy="407268"/>
              </a:xfrm>
            </p:grpSpPr>
            <p:sp>
              <p:nvSpPr>
                <p:cNvPr id="93" name="Google Shape;93;p5"/>
                <p:cNvSpPr/>
                <p:nvPr/>
              </p:nvSpPr>
              <p:spPr>
                <a:xfrm rot="-2580000">
                  <a:off x="199492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92" name="Google Shape;94;p5"/>
                <p:cNvSpPr txBox="1">
                  <a:spLocks noChangeArrowheads="1"/>
                </p:cNvSpPr>
                <p:nvPr/>
              </p:nvSpPr>
              <p:spPr bwMode="auto">
                <a:xfrm>
                  <a:off x="1992132" y="2757817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2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76" name="Google Shape;95;p5"/>
              <p:cNvGrpSpPr>
                <a:grpSpLocks/>
              </p:cNvGrpSpPr>
              <p:nvPr/>
            </p:nvGrpSpPr>
            <p:grpSpPr bwMode="auto">
              <a:xfrm>
                <a:off x="3244336" y="2179856"/>
                <a:ext cx="429321" cy="407190"/>
                <a:chOff x="3244336" y="2179856"/>
                <a:chExt cx="429321" cy="407190"/>
              </a:xfrm>
            </p:grpSpPr>
            <p:sp>
              <p:nvSpPr>
                <p:cNvPr id="96" name="Google Shape;96;p5"/>
                <p:cNvSpPr/>
                <p:nvPr/>
              </p:nvSpPr>
              <p:spPr>
                <a:xfrm rot="7980000">
                  <a:off x="3307076" y="2235599"/>
                  <a:ext cx="282524" cy="2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90" name="Google Shape;97;p5"/>
                <p:cNvSpPr txBox="1">
                  <a:spLocks noChangeArrowheads="1"/>
                </p:cNvSpPr>
                <p:nvPr/>
              </p:nvSpPr>
              <p:spPr bwMode="auto">
                <a:xfrm>
                  <a:off x="3301865" y="2209083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3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77" name="Google Shape;98;p5"/>
              <p:cNvGrpSpPr>
                <a:grpSpLocks/>
              </p:cNvGrpSpPr>
              <p:nvPr/>
            </p:nvGrpSpPr>
            <p:grpSpPr bwMode="auto">
              <a:xfrm>
                <a:off x="4616852" y="2720328"/>
                <a:ext cx="407514" cy="407268"/>
                <a:chOff x="4616852" y="2720328"/>
                <a:chExt cx="407514" cy="407268"/>
              </a:xfrm>
            </p:grpSpPr>
            <p:sp>
              <p:nvSpPr>
                <p:cNvPr id="99" name="Google Shape;99;p5"/>
                <p:cNvSpPr/>
                <p:nvPr/>
              </p:nvSpPr>
              <p:spPr>
                <a:xfrm rot="-2580000">
                  <a:off x="4677906" y="2774488"/>
                  <a:ext cx="285761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8" name="Google Shape;100;p5"/>
                <p:cNvSpPr txBox="1">
                  <a:spLocks noChangeArrowheads="1"/>
                </p:cNvSpPr>
                <p:nvPr/>
              </p:nvSpPr>
              <p:spPr bwMode="auto">
                <a:xfrm>
                  <a:off x="4673906" y="2757817"/>
                  <a:ext cx="35046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4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78" name="Google Shape;101;p5"/>
              <p:cNvGrpSpPr>
                <a:grpSpLocks/>
              </p:cNvGrpSpPr>
              <p:nvPr/>
            </p:nvGrpSpPr>
            <p:grpSpPr bwMode="auto">
              <a:xfrm>
                <a:off x="5827354" y="2175094"/>
                <a:ext cx="407271" cy="407191"/>
                <a:chOff x="5827354" y="2175094"/>
                <a:chExt cx="407271" cy="407191"/>
              </a:xfrm>
            </p:grpSpPr>
            <p:sp>
              <p:nvSpPr>
                <p:cNvPr id="102" name="Google Shape;102;p5"/>
                <p:cNvSpPr/>
                <p:nvPr/>
              </p:nvSpPr>
              <p:spPr>
                <a:xfrm rot="7980000">
                  <a:off x="5890042" y="2230837"/>
                  <a:ext cx="282524" cy="29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20" h="288943" extrusionOk="0">
                      <a:moveTo>
                        <a:pt x="0" y="144472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20" y="0"/>
                      </a:lnTo>
                      <a:lnTo>
                        <a:pt x="287320" y="144472"/>
                      </a:lnTo>
                      <a:cubicBezTo>
                        <a:pt x="287320" y="224262"/>
                        <a:pt x="223001" y="288944"/>
                        <a:pt x="143660" y="288944"/>
                      </a:cubicBezTo>
                      <a:cubicBezTo>
                        <a:pt x="64319" y="288944"/>
                        <a:pt x="0" y="224262"/>
                        <a:pt x="0" y="144472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6" name="Google Shape;103;p5"/>
                <p:cNvSpPr txBox="1">
                  <a:spLocks noChangeArrowheads="1"/>
                </p:cNvSpPr>
                <p:nvPr/>
              </p:nvSpPr>
              <p:spPr bwMode="auto">
                <a:xfrm>
                  <a:off x="5895122" y="2212177"/>
                  <a:ext cx="3040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5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79" name="Google Shape;104;p5"/>
              <p:cNvGrpSpPr>
                <a:grpSpLocks/>
              </p:cNvGrpSpPr>
              <p:nvPr/>
            </p:nvGrpSpPr>
            <p:grpSpPr bwMode="auto">
              <a:xfrm>
                <a:off x="7304652" y="2720327"/>
                <a:ext cx="436534" cy="407270"/>
                <a:chOff x="7304652" y="2720327"/>
                <a:chExt cx="436534" cy="407270"/>
              </a:xfrm>
            </p:grpSpPr>
            <p:sp>
              <p:nvSpPr>
                <p:cNvPr id="105" name="Google Shape;105;p5"/>
                <p:cNvSpPr/>
                <p:nvPr/>
              </p:nvSpPr>
              <p:spPr>
                <a:xfrm rot="-2580000">
                  <a:off x="736565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6" h="288907" extrusionOk="0">
                      <a:moveTo>
                        <a:pt x="0" y="144454"/>
                      </a:moveTo>
                      <a:cubicBezTo>
                        <a:pt x="0" y="64674"/>
                        <a:pt x="64327" y="0"/>
                        <a:pt x="143678" y="0"/>
                      </a:cubicBezTo>
                      <a:lnTo>
                        <a:pt x="287356" y="0"/>
                      </a:lnTo>
                      <a:lnTo>
                        <a:pt x="287356" y="144454"/>
                      </a:lnTo>
                      <a:cubicBezTo>
                        <a:pt x="287356" y="224234"/>
                        <a:pt x="223029" y="288908"/>
                        <a:pt x="143678" y="288908"/>
                      </a:cubicBezTo>
                      <a:cubicBezTo>
                        <a:pt x="64327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4" name="Google Shape;106;p5"/>
                <p:cNvSpPr txBox="1">
                  <a:spLocks noChangeArrowheads="1"/>
                </p:cNvSpPr>
                <p:nvPr/>
              </p:nvSpPr>
              <p:spPr bwMode="auto">
                <a:xfrm>
                  <a:off x="7375263" y="2733909"/>
                  <a:ext cx="3659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6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80" name="Google Shape;107;p5"/>
              <p:cNvGrpSpPr>
                <a:grpSpLocks/>
              </p:cNvGrpSpPr>
              <p:nvPr/>
            </p:nvGrpSpPr>
            <p:grpSpPr bwMode="auto">
              <a:xfrm>
                <a:off x="8410372" y="2160807"/>
                <a:ext cx="407270" cy="407190"/>
                <a:chOff x="8410372" y="2160807"/>
                <a:chExt cx="407270" cy="407190"/>
              </a:xfrm>
            </p:grpSpPr>
            <p:sp>
              <p:nvSpPr>
                <p:cNvPr id="108" name="Google Shape;108;p5"/>
                <p:cNvSpPr/>
                <p:nvPr/>
              </p:nvSpPr>
              <p:spPr>
                <a:xfrm rot="7980000">
                  <a:off x="8473010" y="2216552"/>
                  <a:ext cx="282524" cy="290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2" name="Google Shape;109;p5"/>
                <p:cNvSpPr txBox="1">
                  <a:spLocks noChangeArrowheads="1"/>
                </p:cNvSpPr>
                <p:nvPr/>
              </p:nvSpPr>
              <p:spPr bwMode="auto">
                <a:xfrm>
                  <a:off x="8464883" y="2195345"/>
                  <a:ext cx="35233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7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469" name="Google Shape;110;p5"/>
            <p:cNvSpPr txBox="1">
              <a:spLocks noChangeArrowheads="1"/>
            </p:cNvSpPr>
            <p:nvPr/>
          </p:nvSpPr>
          <p:spPr bwMode="auto">
            <a:xfrm>
              <a:off x="2036672" y="1948836"/>
              <a:ext cx="2344532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Organisation et mise en place d’une formation AFPR (Action de Formation Préalable au Recrutement)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0" name="Google Shape;112;p5"/>
            <p:cNvSpPr txBox="1">
              <a:spLocks noChangeArrowheads="1"/>
            </p:cNvSpPr>
            <p:nvPr/>
          </p:nvSpPr>
          <p:spPr bwMode="auto">
            <a:xfrm>
              <a:off x="7400019" y="1775997"/>
              <a:ext cx="1936750" cy="93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Communication sur la politique de protection des données suite à une cyberattaque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1" name="Google Shape;83;p5"/>
            <p:cNvSpPr txBox="1">
              <a:spLocks noChangeArrowheads="1"/>
            </p:cNvSpPr>
            <p:nvPr/>
          </p:nvSpPr>
          <p:spPr bwMode="auto">
            <a:xfrm>
              <a:off x="940013" y="3499565"/>
              <a:ext cx="2020887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Suivi de l'appel d’offres dans le cadre de la mise en place d'un site de l’e-commerce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2" name="Google Shape;111;p5"/>
            <p:cNvSpPr txBox="1">
              <a:spLocks noChangeArrowheads="1"/>
            </p:cNvSpPr>
            <p:nvPr/>
          </p:nvSpPr>
          <p:spPr bwMode="auto">
            <a:xfrm>
              <a:off x="5068887" y="2027238"/>
              <a:ext cx="15065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3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l'e-recrutement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5" name="Connecteur droit avec flèche 4"/>
          <p:cNvCxnSpPr/>
          <p:nvPr/>
        </p:nvCxnSpPr>
        <p:spPr>
          <a:xfrm>
            <a:off x="3187700" y="1865313"/>
            <a:ext cx="0" cy="180975"/>
          </a:xfrm>
          <a:prstGeom prst="straightConnector1">
            <a:avLst/>
          </a:prstGeom>
          <a:ln>
            <a:solidFill>
              <a:srgbClr val="FF824A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61" name="ZoneTexte 44"/>
          <p:cNvSpPr txBox="1">
            <a:spLocks noChangeArrowheads="1"/>
          </p:cNvSpPr>
          <p:nvPr/>
        </p:nvSpPr>
        <p:spPr bwMode="auto">
          <a:xfrm>
            <a:off x="96838" y="1616075"/>
            <a:ext cx="1077912" cy="16986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 PGI</a:t>
            </a:r>
            <a:endParaRPr lang="fr-FR" altLang="fr-FR" sz="1100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ZoneTexte 35"/>
          <p:cNvSpPr txBox="1">
            <a:spLocks noChangeArrowheads="1"/>
          </p:cNvSpPr>
          <p:nvPr/>
        </p:nvSpPr>
        <p:spPr bwMode="auto">
          <a:xfrm>
            <a:off x="881063" y="4283075"/>
            <a:ext cx="2092325" cy="43021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de production dans le cadre de l’e-commerce</a:t>
            </a:r>
          </a:p>
        </p:txBody>
      </p:sp>
      <p:sp>
        <p:nvSpPr>
          <p:cNvPr id="19463" name="Google Shape;81;p5"/>
          <p:cNvSpPr>
            <a:spLocks noGrp="1" noChangeArrowheads="1"/>
          </p:cNvSpPr>
          <p:nvPr>
            <p:ph type="title"/>
          </p:nvPr>
        </p:nvSpPr>
        <p:spPr>
          <a:xfrm>
            <a:off x="2335213" y="123825"/>
            <a:ext cx="7881937" cy="6508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ts val="2100"/>
            </a:pPr>
            <a:r>
              <a:rPr lang="en-US" altLang="fr-FR" sz="2100" dirty="0" smtClean="0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PFRC</a:t>
            </a:r>
            <a:r>
              <a:rPr lang="en-US" altLang="fr-FR" sz="21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, UNE HISTOIRE, UN PROCESSUS MÉTIER, …</a:t>
            </a:r>
            <a:br>
              <a:rPr lang="en-US" altLang="fr-FR" sz="21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18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7 SITUATIONS PROFESSIONNELLES &amp; DES USAGES DU NUMÉRIQUE</a:t>
            </a:r>
            <a:endParaRPr lang="fr-FR" altLang="fr-FR" sz="18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19464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38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oneTexte 35"/>
          <p:cNvSpPr txBox="1">
            <a:spLocks noChangeArrowheads="1"/>
          </p:cNvSpPr>
          <p:nvPr/>
        </p:nvSpPr>
        <p:spPr bwMode="auto">
          <a:xfrm>
            <a:off x="881063" y="4283075"/>
            <a:ext cx="2092325" cy="43021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de production dans le cadre de l’e-commerce</a:t>
            </a:r>
          </a:p>
        </p:txBody>
      </p:sp>
      <p:grpSp>
        <p:nvGrpSpPr>
          <p:cNvPr id="21507" name="Groupe 1"/>
          <p:cNvGrpSpPr>
            <a:grpSpLocks/>
          </p:cNvGrpSpPr>
          <p:nvPr/>
        </p:nvGrpSpPr>
        <p:grpSpPr bwMode="auto">
          <a:xfrm>
            <a:off x="-276225" y="1768475"/>
            <a:ext cx="9591675" cy="2492375"/>
            <a:chOff x="-255588" y="1775997"/>
            <a:chExt cx="9592357" cy="2491918"/>
          </a:xfrm>
        </p:grpSpPr>
        <p:sp>
          <p:nvSpPr>
            <p:cNvPr id="21515" name="Google Shape;82;p5"/>
            <p:cNvSpPr txBox="1">
              <a:spLocks noChangeArrowheads="1"/>
            </p:cNvSpPr>
            <p:nvPr/>
          </p:nvSpPr>
          <p:spPr bwMode="auto">
            <a:xfrm>
              <a:off x="-255588" y="1921455"/>
              <a:ext cx="1790701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Création de la base 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de données PGI de l’entreprise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16" name="Google Shape;84;p5"/>
            <p:cNvSpPr txBox="1">
              <a:spLocks noChangeArrowheads="1"/>
            </p:cNvSpPr>
            <p:nvPr/>
          </p:nvSpPr>
          <p:spPr bwMode="auto">
            <a:xfrm>
              <a:off x="6498431" y="3482160"/>
              <a:ext cx="15954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1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la gestion de la réputation web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17" name="Google Shape;85;p5"/>
            <p:cNvSpPr txBox="1">
              <a:spLocks noChangeArrowheads="1"/>
            </p:cNvSpPr>
            <p:nvPr/>
          </p:nvSpPr>
          <p:spPr bwMode="auto">
            <a:xfrm>
              <a:off x="3686752" y="3472184"/>
              <a:ext cx="18542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2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Aménagement d’une nouvelle salle de formation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21518" name="Google Shape;87;p5"/>
            <p:cNvGrpSpPr>
              <a:grpSpLocks/>
            </p:cNvGrpSpPr>
            <p:nvPr/>
          </p:nvGrpSpPr>
          <p:grpSpPr bwMode="auto">
            <a:xfrm>
              <a:off x="455613" y="2613025"/>
              <a:ext cx="8156575" cy="966788"/>
              <a:chOff x="661319" y="2160807"/>
              <a:chExt cx="8156324" cy="966789"/>
            </a:xfrm>
          </p:grpSpPr>
          <p:cxnSp>
            <p:nvCxnSpPr>
              <p:cNvPr id="21523" name="Google Shape;88;p5"/>
              <p:cNvCxnSpPr>
                <a:cxnSpLocks noChangeShapeType="1"/>
              </p:cNvCxnSpPr>
              <p:nvPr/>
            </p:nvCxnSpPr>
            <p:spPr bwMode="auto">
              <a:xfrm>
                <a:off x="707782" y="2642992"/>
                <a:ext cx="8025295" cy="0"/>
              </a:xfrm>
              <a:prstGeom prst="straightConnector1">
                <a:avLst/>
              </a:prstGeom>
              <a:noFill/>
              <a:ln w="57150">
                <a:solidFill>
                  <a:srgbClr val="FF824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524" name="Google Shape;89;p5"/>
              <p:cNvGrpSpPr>
                <a:grpSpLocks/>
              </p:cNvGrpSpPr>
              <p:nvPr/>
            </p:nvGrpSpPr>
            <p:grpSpPr bwMode="auto">
              <a:xfrm>
                <a:off x="661319" y="2160807"/>
                <a:ext cx="418256" cy="407190"/>
                <a:chOff x="661319" y="2160807"/>
                <a:chExt cx="418256" cy="407190"/>
              </a:xfrm>
            </p:grpSpPr>
            <p:sp>
              <p:nvSpPr>
                <p:cNvPr id="90" name="Google Shape;90;p5"/>
                <p:cNvSpPr/>
                <p:nvPr/>
              </p:nvSpPr>
              <p:spPr>
                <a:xfrm rot="7980000">
                  <a:off x="723316" y="2217346"/>
                  <a:ext cx="282524" cy="28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4" name="Google Shape;91;p5"/>
                <p:cNvSpPr txBox="1">
                  <a:spLocks noChangeArrowheads="1"/>
                </p:cNvSpPr>
                <p:nvPr/>
              </p:nvSpPr>
              <p:spPr bwMode="auto">
                <a:xfrm>
                  <a:off x="707782" y="2197202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1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25" name="Google Shape;92;p5"/>
              <p:cNvGrpSpPr>
                <a:grpSpLocks/>
              </p:cNvGrpSpPr>
              <p:nvPr/>
            </p:nvGrpSpPr>
            <p:grpSpPr bwMode="auto">
              <a:xfrm>
                <a:off x="1930640" y="2720328"/>
                <a:ext cx="433285" cy="407268"/>
                <a:chOff x="1930640" y="2720328"/>
                <a:chExt cx="433285" cy="407268"/>
              </a:xfrm>
            </p:grpSpPr>
            <p:sp>
              <p:nvSpPr>
                <p:cNvPr id="93" name="Google Shape;93;p5"/>
                <p:cNvSpPr/>
                <p:nvPr/>
              </p:nvSpPr>
              <p:spPr>
                <a:xfrm rot="-2580000">
                  <a:off x="199492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2" name="Google Shape;94;p5"/>
                <p:cNvSpPr txBox="1">
                  <a:spLocks noChangeArrowheads="1"/>
                </p:cNvSpPr>
                <p:nvPr/>
              </p:nvSpPr>
              <p:spPr bwMode="auto">
                <a:xfrm>
                  <a:off x="1992132" y="2757817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2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26" name="Google Shape;95;p5"/>
              <p:cNvGrpSpPr>
                <a:grpSpLocks/>
              </p:cNvGrpSpPr>
              <p:nvPr/>
            </p:nvGrpSpPr>
            <p:grpSpPr bwMode="auto">
              <a:xfrm>
                <a:off x="3244336" y="2179856"/>
                <a:ext cx="429321" cy="407190"/>
                <a:chOff x="3244336" y="2179856"/>
                <a:chExt cx="429321" cy="407190"/>
              </a:xfrm>
            </p:grpSpPr>
            <p:sp>
              <p:nvSpPr>
                <p:cNvPr id="96" name="Google Shape;96;p5"/>
                <p:cNvSpPr/>
                <p:nvPr/>
              </p:nvSpPr>
              <p:spPr>
                <a:xfrm rot="7980000">
                  <a:off x="3307076" y="2235599"/>
                  <a:ext cx="282524" cy="2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0" name="Google Shape;97;p5"/>
                <p:cNvSpPr txBox="1">
                  <a:spLocks noChangeArrowheads="1"/>
                </p:cNvSpPr>
                <p:nvPr/>
              </p:nvSpPr>
              <p:spPr bwMode="auto">
                <a:xfrm>
                  <a:off x="3301865" y="2209083"/>
                  <a:ext cx="3717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3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27" name="Google Shape;98;p5"/>
              <p:cNvGrpSpPr>
                <a:grpSpLocks/>
              </p:cNvGrpSpPr>
              <p:nvPr/>
            </p:nvGrpSpPr>
            <p:grpSpPr bwMode="auto">
              <a:xfrm>
                <a:off x="4616852" y="2720328"/>
                <a:ext cx="407514" cy="407268"/>
                <a:chOff x="4616852" y="2720328"/>
                <a:chExt cx="407514" cy="407268"/>
              </a:xfrm>
            </p:grpSpPr>
            <p:sp>
              <p:nvSpPr>
                <p:cNvPr id="99" name="Google Shape;99;p5"/>
                <p:cNvSpPr/>
                <p:nvPr/>
              </p:nvSpPr>
              <p:spPr>
                <a:xfrm rot="-2580000">
                  <a:off x="4677906" y="2774488"/>
                  <a:ext cx="285761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4" h="288907" extrusionOk="0">
                      <a:moveTo>
                        <a:pt x="0" y="144454"/>
                      </a:moveTo>
                      <a:cubicBezTo>
                        <a:pt x="0" y="64674"/>
                        <a:pt x="64326" y="0"/>
                        <a:pt x="143677" y="0"/>
                      </a:cubicBezTo>
                      <a:lnTo>
                        <a:pt x="287354" y="0"/>
                      </a:lnTo>
                      <a:lnTo>
                        <a:pt x="287354" y="144454"/>
                      </a:lnTo>
                      <a:cubicBezTo>
                        <a:pt x="287354" y="224234"/>
                        <a:pt x="223028" y="288908"/>
                        <a:pt x="143677" y="288908"/>
                      </a:cubicBezTo>
                      <a:cubicBezTo>
                        <a:pt x="64326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8" name="Google Shape;100;p5"/>
                <p:cNvSpPr txBox="1">
                  <a:spLocks noChangeArrowheads="1"/>
                </p:cNvSpPr>
                <p:nvPr/>
              </p:nvSpPr>
              <p:spPr bwMode="auto">
                <a:xfrm>
                  <a:off x="4673906" y="2757817"/>
                  <a:ext cx="35046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4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28" name="Google Shape;101;p5"/>
              <p:cNvGrpSpPr>
                <a:grpSpLocks/>
              </p:cNvGrpSpPr>
              <p:nvPr/>
            </p:nvGrpSpPr>
            <p:grpSpPr bwMode="auto">
              <a:xfrm>
                <a:off x="5827354" y="2175094"/>
                <a:ext cx="407271" cy="407191"/>
                <a:chOff x="5827354" y="2175094"/>
                <a:chExt cx="407271" cy="407191"/>
              </a:xfrm>
            </p:grpSpPr>
            <p:sp>
              <p:nvSpPr>
                <p:cNvPr id="102" name="Google Shape;102;p5"/>
                <p:cNvSpPr/>
                <p:nvPr/>
              </p:nvSpPr>
              <p:spPr>
                <a:xfrm rot="7980000">
                  <a:off x="5890042" y="2230837"/>
                  <a:ext cx="282524" cy="29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20" h="288943" extrusionOk="0">
                      <a:moveTo>
                        <a:pt x="0" y="144472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20" y="0"/>
                      </a:lnTo>
                      <a:lnTo>
                        <a:pt x="287320" y="144472"/>
                      </a:lnTo>
                      <a:cubicBezTo>
                        <a:pt x="287320" y="224262"/>
                        <a:pt x="223001" y="288944"/>
                        <a:pt x="143660" y="288944"/>
                      </a:cubicBezTo>
                      <a:cubicBezTo>
                        <a:pt x="64319" y="288944"/>
                        <a:pt x="0" y="224262"/>
                        <a:pt x="0" y="144472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6" name="Google Shape;103;p5"/>
                <p:cNvSpPr txBox="1">
                  <a:spLocks noChangeArrowheads="1"/>
                </p:cNvSpPr>
                <p:nvPr/>
              </p:nvSpPr>
              <p:spPr bwMode="auto">
                <a:xfrm>
                  <a:off x="5895122" y="2212177"/>
                  <a:ext cx="3040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5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29" name="Google Shape;104;p5"/>
              <p:cNvGrpSpPr>
                <a:grpSpLocks/>
              </p:cNvGrpSpPr>
              <p:nvPr/>
            </p:nvGrpSpPr>
            <p:grpSpPr bwMode="auto">
              <a:xfrm>
                <a:off x="7304652" y="2720327"/>
                <a:ext cx="436534" cy="407270"/>
                <a:chOff x="7304652" y="2720327"/>
                <a:chExt cx="436534" cy="407270"/>
              </a:xfrm>
            </p:grpSpPr>
            <p:sp>
              <p:nvSpPr>
                <p:cNvPr id="105" name="Google Shape;105;p5"/>
                <p:cNvSpPr/>
                <p:nvPr/>
              </p:nvSpPr>
              <p:spPr>
                <a:xfrm rot="-2580000">
                  <a:off x="7365653" y="2774488"/>
                  <a:ext cx="287349" cy="29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56" h="288907" extrusionOk="0">
                      <a:moveTo>
                        <a:pt x="0" y="144454"/>
                      </a:moveTo>
                      <a:cubicBezTo>
                        <a:pt x="0" y="64674"/>
                        <a:pt x="64327" y="0"/>
                        <a:pt x="143678" y="0"/>
                      </a:cubicBezTo>
                      <a:lnTo>
                        <a:pt x="287356" y="0"/>
                      </a:lnTo>
                      <a:lnTo>
                        <a:pt x="287356" y="144454"/>
                      </a:lnTo>
                      <a:cubicBezTo>
                        <a:pt x="287356" y="224234"/>
                        <a:pt x="223029" y="288908"/>
                        <a:pt x="143678" y="288908"/>
                      </a:cubicBezTo>
                      <a:cubicBezTo>
                        <a:pt x="64327" y="288908"/>
                        <a:pt x="0" y="224234"/>
                        <a:pt x="0" y="144454"/>
                      </a:cubicBez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4" name="Google Shape;106;p5"/>
                <p:cNvSpPr txBox="1">
                  <a:spLocks noChangeArrowheads="1"/>
                </p:cNvSpPr>
                <p:nvPr/>
              </p:nvSpPr>
              <p:spPr bwMode="auto">
                <a:xfrm>
                  <a:off x="7375263" y="2733909"/>
                  <a:ext cx="3659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6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30" name="Google Shape;107;p5"/>
              <p:cNvGrpSpPr>
                <a:grpSpLocks/>
              </p:cNvGrpSpPr>
              <p:nvPr/>
            </p:nvGrpSpPr>
            <p:grpSpPr bwMode="auto">
              <a:xfrm>
                <a:off x="8410372" y="2160807"/>
                <a:ext cx="407270" cy="407190"/>
                <a:chOff x="8410372" y="2160807"/>
                <a:chExt cx="407270" cy="407190"/>
              </a:xfrm>
            </p:grpSpPr>
            <p:sp>
              <p:nvSpPr>
                <p:cNvPr id="108" name="Google Shape;108;p5"/>
                <p:cNvSpPr/>
                <p:nvPr/>
              </p:nvSpPr>
              <p:spPr>
                <a:xfrm rot="7980000">
                  <a:off x="8473010" y="2216552"/>
                  <a:ext cx="282524" cy="290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9" h="288942" extrusionOk="0">
                      <a:moveTo>
                        <a:pt x="0" y="144471"/>
                      </a:moveTo>
                      <a:cubicBezTo>
                        <a:pt x="0" y="64682"/>
                        <a:pt x="64319" y="0"/>
                        <a:pt x="143660" y="0"/>
                      </a:cubicBezTo>
                      <a:lnTo>
                        <a:pt x="287319" y="0"/>
                      </a:lnTo>
                      <a:lnTo>
                        <a:pt x="287319" y="144471"/>
                      </a:lnTo>
                      <a:cubicBezTo>
                        <a:pt x="287319" y="224260"/>
                        <a:pt x="223000" y="288942"/>
                        <a:pt x="143659" y="288942"/>
                      </a:cubicBezTo>
                      <a:cubicBezTo>
                        <a:pt x="64318" y="288942"/>
                        <a:pt x="-1" y="224260"/>
                        <a:pt x="-1" y="144471"/>
                      </a:cubicBezTo>
                      <a:lnTo>
                        <a:pt x="0" y="144471"/>
                      </a:lnTo>
                      <a:close/>
                    </a:path>
                  </a:pathLst>
                </a:custGeom>
                <a:solidFill>
                  <a:srgbClr val="FF824A"/>
                </a:solidFill>
                <a:ln w="9525" cap="flat" cmpd="sng">
                  <a:solidFill>
                    <a:srgbClr val="FF824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23000" dir="540000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2" name="Google Shape;109;p5"/>
                <p:cNvSpPr txBox="1">
                  <a:spLocks noChangeArrowheads="1"/>
                </p:cNvSpPr>
                <p:nvPr/>
              </p:nvSpPr>
              <p:spPr bwMode="auto">
                <a:xfrm>
                  <a:off x="8464883" y="2195345"/>
                  <a:ext cx="35233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>
                  <a:spAutoFit/>
                </a:bodyPr>
                <a:lstStyle>
                  <a:lvl1pPr>
                    <a:spcAft>
                      <a:spcPts val="500"/>
                    </a:spcAft>
                    <a:buFont typeface="Arial" panose="020B0604020202020204" pitchFamily="34" charset="0"/>
                    <a:defRPr sz="10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9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8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SzPct val="100000"/>
                    <a:buFont typeface="Arial" panose="020B0604020202020204" pitchFamily="34" charset="0"/>
                    <a:buChar char="•"/>
                    <a:defRPr sz="700">
                      <a:solidFill>
                        <a:srgbClr val="40404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Calibri" panose="020F0502020204030204" pitchFamily="34" charset="0"/>
                    <a:buNone/>
                  </a:pPr>
                  <a:r>
                    <a:rPr lang="en-US" altLang="fr-FR" sz="18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  <a:sym typeface="Calibri" panose="020F0502020204030204" pitchFamily="34" charset="0"/>
                    </a:rPr>
                    <a:t>7</a:t>
                  </a:r>
                  <a:endParaRPr lang="fr-FR" altLang="fr-FR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1519" name="Google Shape;110;p5"/>
            <p:cNvSpPr txBox="1">
              <a:spLocks noChangeArrowheads="1"/>
            </p:cNvSpPr>
            <p:nvPr/>
          </p:nvSpPr>
          <p:spPr bwMode="auto">
            <a:xfrm>
              <a:off x="2036672" y="1948836"/>
              <a:ext cx="2344532" cy="7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Organisation et mise en place d’une formation AFPR (Action de Formation Préalable au Recrutement)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20" name="Google Shape;112;p5"/>
            <p:cNvSpPr txBox="1">
              <a:spLocks noChangeArrowheads="1"/>
            </p:cNvSpPr>
            <p:nvPr/>
          </p:nvSpPr>
          <p:spPr bwMode="auto">
            <a:xfrm>
              <a:off x="7400019" y="1775997"/>
              <a:ext cx="1936750" cy="93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Blocs 1/2/3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Communication sur la politique de protection des données suite à une cyberattaque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21" name="Google Shape;83;p5"/>
            <p:cNvSpPr txBox="1">
              <a:spLocks noChangeArrowheads="1"/>
            </p:cNvSpPr>
            <p:nvPr/>
          </p:nvSpPr>
          <p:spPr bwMode="auto">
            <a:xfrm>
              <a:off x="940013" y="3499565"/>
              <a:ext cx="2020887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Bloc 2</a:t>
              </a:r>
              <a:endParaRPr lang="en-US" altLang="fr-FR" sz="11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Suivi de l'appel d’offres dans le cadre de la mise en place d'un site de l’e-commerce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22" name="Google Shape;111;p5"/>
            <p:cNvSpPr txBox="1">
              <a:spLocks noChangeArrowheads="1"/>
            </p:cNvSpPr>
            <p:nvPr/>
          </p:nvSpPr>
          <p:spPr bwMode="auto">
            <a:xfrm>
              <a:off x="5068887" y="2027238"/>
              <a:ext cx="15065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Bloc 3</a:t>
              </a: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Participation à 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 eaLnBrk="1" hangingPunct="1">
                <a:spcAft>
                  <a:spcPct val="0"/>
                </a:spcAft>
                <a:buClr>
                  <a:srgbClr val="000000"/>
                </a:buClr>
                <a:buSzPts val="1100"/>
                <a:buFont typeface="Calibri" panose="020F0502020204030204" pitchFamily="34" charset="0"/>
                <a:buNone/>
              </a:pPr>
              <a:r>
                <a:rPr lang="en-US" altLang="fr-FR" sz="11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l'e-recrutement</a:t>
              </a:r>
              <a:endParaRPr lang="fr-FR" altLang="fr-F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1508" name="ZoneTexte 36"/>
          <p:cNvSpPr txBox="1">
            <a:spLocks noChangeArrowheads="1"/>
          </p:cNvSpPr>
          <p:nvPr/>
        </p:nvSpPr>
        <p:spPr bwMode="auto">
          <a:xfrm>
            <a:off x="2441575" y="1446213"/>
            <a:ext cx="1565275" cy="339725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</a:pP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Processus de production </a:t>
            </a:r>
            <a:b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</a:br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&amp; de Relation Client</a:t>
            </a:r>
          </a:p>
        </p:txBody>
      </p:sp>
      <p:sp>
        <p:nvSpPr>
          <p:cNvPr id="21509" name="ZoneTexte 47"/>
          <p:cNvSpPr txBox="1">
            <a:spLocks noChangeArrowheads="1"/>
          </p:cNvSpPr>
          <p:nvPr/>
        </p:nvSpPr>
        <p:spPr bwMode="auto">
          <a:xfrm>
            <a:off x="96838" y="1616075"/>
            <a:ext cx="1077912" cy="169863"/>
          </a:xfrm>
          <a:prstGeom prst="rect">
            <a:avLst/>
          </a:prstGeom>
          <a:noFill/>
          <a:ln w="9525">
            <a:solidFill>
              <a:srgbClr val="FF824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100" b="1">
                <a:solidFill>
                  <a:srgbClr val="FF82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 PGI</a:t>
            </a:r>
            <a:endParaRPr lang="fr-FR" altLang="fr-FR" sz="1100">
              <a:solidFill>
                <a:srgbClr val="FF82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510" name="Groupe 3"/>
          <p:cNvGrpSpPr>
            <a:grpSpLocks/>
          </p:cNvGrpSpPr>
          <p:nvPr/>
        </p:nvGrpSpPr>
        <p:grpSpPr bwMode="auto">
          <a:xfrm>
            <a:off x="3209925" y="4022725"/>
            <a:ext cx="4973638" cy="1042988"/>
            <a:chOff x="3209925" y="4022976"/>
            <a:chExt cx="4973812" cy="1042818"/>
          </a:xfrm>
        </p:grpSpPr>
        <p:sp>
          <p:nvSpPr>
            <p:cNvPr id="21513" name="ZoneTexte 37"/>
            <p:cNvSpPr txBox="1">
              <a:spLocks noChangeArrowheads="1"/>
            </p:cNvSpPr>
            <p:nvPr/>
          </p:nvSpPr>
          <p:spPr bwMode="auto">
            <a:xfrm>
              <a:off x="3209925" y="4327130"/>
              <a:ext cx="4973812" cy="738664"/>
            </a:xfrm>
            <a:prstGeom prst="rect">
              <a:avLst/>
            </a:prstGeom>
            <a:noFill/>
            <a:ln w="38100">
              <a:solidFill>
                <a:srgbClr val="FF824A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Aft>
                  <a:spcPts val="500"/>
                </a:spcAft>
                <a:buFont typeface="Arial" panose="020B0604020202020204" pitchFamily="34" charset="0"/>
                <a:defRPr sz="1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8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ts val="100"/>
                </a:spcAft>
                <a:buSzPct val="100000"/>
                <a:buFont typeface="Arial" panose="020B0604020202020204" pitchFamily="34" charset="0"/>
                <a:buChar char="•"/>
                <a:defRPr sz="7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>
                  <a:srgbClr val="000000"/>
                </a:buClr>
              </a:pPr>
              <a:r>
                <a:rPr lang="fr-FR" altLang="fr-FR" sz="1400" b="1">
                  <a:solidFill>
                    <a:srgbClr val="FF824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Usage d’outils numériques au service de l’activité de production : </a:t>
              </a:r>
              <a:r>
                <a:rPr lang="fr-FR" altLang="fr-FR" sz="1400">
                  <a:solidFill>
                    <a:srgbClr val="FF824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Simulation de l’aménagement d’une salle de formation en 3D, </a:t>
              </a:r>
            </a:p>
            <a:p>
              <a:pPr eaLnBrk="1" hangingPunct="1">
                <a:spcAft>
                  <a:spcPct val="0"/>
                </a:spcAft>
                <a:buClr>
                  <a:srgbClr val="000000"/>
                </a:buClr>
              </a:pPr>
              <a:r>
                <a:rPr lang="fr-FR" altLang="fr-FR" sz="1400">
                  <a:solidFill>
                    <a:srgbClr val="FF824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Comparateurs en ligne, Sites d’évaluation.</a:t>
              </a: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 flipV="1">
              <a:off x="4594273" y="4022976"/>
              <a:ext cx="0" cy="304750"/>
            </a:xfrm>
            <a:prstGeom prst="straightConnector1">
              <a:avLst/>
            </a:prstGeom>
            <a:ln w="38100">
              <a:solidFill>
                <a:srgbClr val="FF824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1" name="Google Shape;81;p5"/>
          <p:cNvSpPr txBox="1">
            <a:spLocks noChangeArrowheads="1"/>
          </p:cNvSpPr>
          <p:nvPr/>
        </p:nvSpPr>
        <p:spPr bwMode="gray">
          <a:xfrm>
            <a:off x="2335213" y="123825"/>
            <a:ext cx="78819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500"/>
              </a:spcAft>
              <a:buFont typeface="Arial" panose="020B0604020202020204" pitchFamily="34" charset="0"/>
              <a:defRPr sz="1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250825" indent="-71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431800" indent="-71438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611188" indent="-71438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827088" indent="-71438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1284288" indent="-71438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1741488" indent="-71438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2198688" indent="-71438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2655888" indent="-71438" eaLnBrk="0" fontAlgn="base" hangingPunct="0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7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Clr>
                <a:srgbClr val="E46C0A"/>
              </a:buClr>
              <a:buSzPts val="2100"/>
              <a:buFontTx/>
              <a:buNone/>
            </a:pPr>
            <a:r>
              <a:rPr lang="en-US" altLang="fr-FR" sz="2100" b="1" dirty="0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PFRC</a:t>
            </a:r>
            <a:r>
              <a:rPr lang="en-US" altLang="fr-FR" sz="21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, UNE HISTOIRE, UN PROCESSUS MÉTIER, …</a:t>
            </a:r>
            <a:br>
              <a:rPr lang="en-US" altLang="fr-FR" sz="21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fr-FR" sz="18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7 SITUATIONS PROFESSIONNELLES &amp; DES USAGES DU NUMÉRIQUE</a:t>
            </a:r>
            <a:endParaRPr lang="fr-FR" altLang="fr-FR" sz="1800" b="1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21512" name="Google Shape;86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38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Personnalisé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1B587C"/>
      </a:hlink>
      <a:folHlink>
        <a:srgbClr val="0070C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erateurs_marianne" id="{1EB93FB9-5B2A-4444-9D92-666D34DD4FF3}" vid="{9879FAF7-A2DC-4F74-A711-29419AA131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761E08C1A07DB43B3A357B10727CD5A" ma:contentTypeVersion="2" ma:contentTypeDescription="Crée un document." ma:contentTypeScope="" ma:versionID="3b2eb62d90c0b376c2b485a936e4b745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5A644853-58D5-4E4F-918E-447A87E436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7D3793-9BAC-458C-BD96-BB8CEE1F5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2EBC5E-E0C1-470D-88C3-32135C5F5151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9b8819f-644e-4e2e-bf09-8a76532e681c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OPÉRATEURS</Template>
  <TotalTime>1730</TotalTime>
  <Words>2288</Words>
  <Application>Microsoft Office PowerPoint</Application>
  <PresentationFormat>Affichage à l'écran (16:9)</PresentationFormat>
  <Paragraphs>455</Paragraphs>
  <Slides>24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Symbol</vt:lpstr>
      <vt:lpstr>Wingdings</vt:lpstr>
      <vt:lpstr>OPÉRATEURS</vt:lpstr>
      <vt:lpstr>Scénario PFRC Partage d’une démarche pédagogique  BCP AGOrA – Assistance à la Gestion des Organisations et de leurs Activités  Wafaa SAASSAA – Académie de Créteil</vt:lpstr>
      <vt:lpstr>Référentiel de compétences : Les blocs de compétences spécifiques au bac pro AGOrA</vt:lpstr>
      <vt:lpstr>LE CONTEXTE PROFESSIONNEL PFRC : PARTENAIRE DE LA FORMATION RELATION CLIENT</vt:lpstr>
      <vt:lpstr>PFRC, UNE HISTOIRE, UN PROCESSUS MÉTIER, … 7 SITUATIONS PROFESSIONNELLES &amp; DES USAGES DU NUMÉRIQUE</vt:lpstr>
      <vt:lpstr>PFRC, UNE HISTOIRE, UN PROCESSUS MÉTIER, … 7 SITUATIONS PROFESSIONNELLES &amp; DES USAGES DU NUMÉRIQUE</vt:lpstr>
      <vt:lpstr>PFRC, UNE HISTOIRE, UN PROCESSUS MÉTIER, … 7 SITUATIONS PROFESSIONNELLES &amp; DES USAGES DU NUMÉRIQUE</vt:lpstr>
      <vt:lpstr>PFRC, UNE HISTOIRE, UN PROCESSUS MÉTIER, … 7 SITUATIONS PROFESSIONNELLES &amp; DES USAGES DU NUMÉRIQUE</vt:lpstr>
      <vt:lpstr>PFRC, UNE HISTOIRE, UN PROCESSUS MÉTIER, … 7 SITUATIONS PROFESSIONNELLES &amp; DES USAGES DU NUMÉRIQUE</vt:lpstr>
      <vt:lpstr>Présentation PowerPoint</vt:lpstr>
      <vt:lpstr>PFRC, UNE HISTOIRE, UN PROCESSUS MÉTIER, … 7 SITUATIONS PROFESSIONNELLES &amp; DES USAGES DU NUMÉRIQUE</vt:lpstr>
      <vt:lpstr>Présentation PowerPoint</vt:lpstr>
      <vt:lpstr>PFRC, UNE HISTOIRE, UN PROCESSUS MÉTIER, … 7 SITUATIONS PROFESSIONNELLES &amp; DES USAGES DU NUMÉRIQUE</vt:lpstr>
      <vt:lpstr>Présentation PowerPoint</vt:lpstr>
      <vt:lpstr>UN ENVIRONNEMENT NUMÉRIQUE  POUR APPUYER LES MODALITÉS PÉDAGOGIQUES</vt:lpstr>
      <vt:lpstr>Présentation PowerPoint</vt:lpstr>
      <vt:lpstr>FOCUS SUR LA SITUATION 5 :  PARTICIPATION À L’E-RECRUTEMENT</vt:lpstr>
      <vt:lpstr>FOCUS SUR LA SITUATION 5 :  PARTICIPATION À L’E-RECRUTEMENT</vt:lpstr>
      <vt:lpstr>ILLUSTRATION DE LA TÂCHE 4 - METTRE À JOUR LA RUBRIQUE RECRUTEMENT DU SITE WEB DE L'ENTREPRISE </vt:lpstr>
      <vt:lpstr>ILLUSTRATION DE LA TÂCHE 4 - METTRE À JOUR LA RUBRIQUE RECRUTEMENT DU SITE WEB DE L'ENTREPRISE </vt:lpstr>
      <vt:lpstr>ILLUSTRATION DE LA TÂCHE 4 - METTRE À JOUR LA RUBRIQUE RECRUTEMENT DU SITE WEB DE L'ENTREPRISE </vt:lpstr>
      <vt:lpstr>Tâche 4 - Exemple de production Élève</vt:lpstr>
      <vt:lpstr>E-PORTFOLIO – PARCOURS EN CLASSE INVERSÉE</vt:lpstr>
      <vt:lpstr> LES RESSOURCES DU SCÉNARIO</vt:lpstr>
      <vt:lpstr>Scénario PFRC Partage d’une démarche pédagogique  BCP AGOrA – Assistance à la Gestion des Organisations et de leurs Activités  Wafaa SAASSAA – Académie de Créteil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format 16/9 standard sans pied de page</dc:title>
  <dc:subject>Client</dc:subject>
  <dc:creator>Microsoft Office User</dc:creator>
  <cp:lastModifiedBy>NATHALIE MORAND</cp:lastModifiedBy>
  <cp:revision>77</cp:revision>
  <dcterms:created xsi:type="dcterms:W3CDTF">2020-08-05T13:45:51Z</dcterms:created>
  <dcterms:modified xsi:type="dcterms:W3CDTF">2021-05-18T15:53:46Z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0x010100873AB55E0CC5DA459F57F5A42893F46A005A087D358B12CA4E82A8A8BA9B8A8CF200D3544DBFAD4F664AA25DF68E6D1F0A9E00689F2856DFEDCE40890FDCED81A7DFC9005761E08C1A07DB43B3A357B10727CD5A</vt:lpwstr>
  </property>
</Properties>
</file>