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Slides/notesSlide1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theme/theme1.xml" ContentType="application/vnd.openxmlformats-officedocument.theme+xml"/>
  <Override PartName="/ppt/diagrams/drawing1.xml" ContentType="application/vnd.ms-office.drawingml.diagramDrawing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81" r:id="rId2"/>
  </p:sldMasterIdLst>
  <p:notesMasterIdLst>
    <p:notesMasterId r:id="rId17"/>
  </p:notesMasterIdLst>
  <p:sldIdLst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88163" cy="100203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4F4F"/>
    <a:srgbClr val="AB0044"/>
    <a:srgbClr val="13726A"/>
    <a:srgbClr val="265A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6" autoAdjust="0"/>
    <p:restoredTop sz="81888" autoAdjust="0"/>
  </p:normalViewPr>
  <p:slideViewPr>
    <p:cSldViewPr>
      <p:cViewPr>
        <p:scale>
          <a:sx n="106" d="100"/>
          <a:sy n="106" d="100"/>
        </p:scale>
        <p:origin x="-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ustomXml" Target="../customXml/item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ustomXml" Target="../customXml/item2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C0B316-AB13-4E33-ABFA-C3FDB9A8615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4442C3A-75A5-411A-B65F-23807B498A8F}">
      <dgm:prSet phldrT="[Texte]" custT="1"/>
      <dgm:spPr/>
      <dgm:t>
        <a:bodyPr anchor="t" anchorCtr="0"/>
        <a:lstStyle/>
        <a:p>
          <a:r>
            <a:rPr lang="fr-FR" sz="1600" b="1">
              <a:solidFill>
                <a:srgbClr val="FFFF00"/>
              </a:solidFill>
            </a:rPr>
            <a:t>14 mars </a:t>
          </a:r>
          <a:r>
            <a:rPr lang="fr-FR" sz="1600" b="1" dirty="0">
              <a:solidFill>
                <a:srgbClr val="FFFF00"/>
              </a:solidFill>
            </a:rPr>
            <a:t>2018</a:t>
          </a:r>
        </a:p>
        <a:p>
          <a:r>
            <a:rPr lang="fr-FR" sz="1600" dirty="0"/>
            <a:t>Début des travaux de mise en blocs du BTS SIO</a:t>
          </a:r>
        </a:p>
      </dgm:t>
    </dgm:pt>
    <dgm:pt modelId="{35BA39BF-B3C6-4719-8A00-86A5420F611F}" type="parTrans" cxnId="{B84B88EF-1D8B-458C-9289-3D818DAF27A9}">
      <dgm:prSet/>
      <dgm:spPr/>
      <dgm:t>
        <a:bodyPr/>
        <a:lstStyle/>
        <a:p>
          <a:endParaRPr lang="fr-FR" sz="2000"/>
        </a:p>
      </dgm:t>
    </dgm:pt>
    <dgm:pt modelId="{E639EC9B-C915-4888-9A03-E4A9B95C4BA9}" type="sibTrans" cxnId="{B84B88EF-1D8B-458C-9289-3D818DAF27A9}">
      <dgm:prSet/>
      <dgm:spPr/>
      <dgm:t>
        <a:bodyPr/>
        <a:lstStyle/>
        <a:p>
          <a:endParaRPr lang="fr-FR" sz="2000"/>
        </a:p>
      </dgm:t>
    </dgm:pt>
    <dgm:pt modelId="{DBADCAF5-7EE2-40B6-9049-D78C27EE5899}">
      <dgm:prSet phldrT="[Texte]" custT="1"/>
      <dgm:spPr/>
      <dgm:t>
        <a:bodyPr anchor="t" anchorCtr="0"/>
        <a:lstStyle/>
        <a:p>
          <a:r>
            <a:rPr lang="fr-FR" sz="1600" b="1" dirty="0">
              <a:solidFill>
                <a:srgbClr val="FFFF00"/>
              </a:solidFill>
            </a:rPr>
            <a:t>3 octobre 2018</a:t>
          </a:r>
        </a:p>
        <a:p>
          <a:r>
            <a:rPr lang="fr-FR" sz="1400" dirty="0"/>
            <a:t>Présentation en CPC du référentiel des activités professionnelles. Vote positif</a:t>
          </a:r>
          <a:r>
            <a:rPr lang="fr-FR" sz="1600" dirty="0"/>
            <a:t>.</a:t>
          </a:r>
        </a:p>
      </dgm:t>
    </dgm:pt>
    <dgm:pt modelId="{DF0D7B4C-0E7F-4C55-B293-F7DE95E4C30C}" type="parTrans" cxnId="{AED6614A-662D-4CBD-93A3-84108713BC53}">
      <dgm:prSet/>
      <dgm:spPr/>
      <dgm:t>
        <a:bodyPr/>
        <a:lstStyle/>
        <a:p>
          <a:endParaRPr lang="fr-FR" sz="2000"/>
        </a:p>
      </dgm:t>
    </dgm:pt>
    <dgm:pt modelId="{F88DD540-A9E2-4379-BE2D-03F6DD94D6BC}" type="sibTrans" cxnId="{AED6614A-662D-4CBD-93A3-84108713BC53}">
      <dgm:prSet/>
      <dgm:spPr/>
      <dgm:t>
        <a:bodyPr/>
        <a:lstStyle/>
        <a:p>
          <a:endParaRPr lang="fr-FR" sz="2000"/>
        </a:p>
      </dgm:t>
    </dgm:pt>
    <dgm:pt modelId="{92542791-C549-41BB-94B8-86FEC724E993}">
      <dgm:prSet custT="1"/>
      <dgm:spPr/>
      <dgm:t>
        <a:bodyPr anchor="t" anchorCtr="0"/>
        <a:lstStyle/>
        <a:p>
          <a:pPr algn="ctr"/>
          <a:r>
            <a:rPr lang="fr-FR" sz="1600" b="1" dirty="0">
              <a:solidFill>
                <a:srgbClr val="FFFF00"/>
              </a:solidFill>
            </a:rPr>
            <a:t>11 février 2019</a:t>
          </a:r>
        </a:p>
        <a:p>
          <a:pPr algn="ctr"/>
          <a:r>
            <a:rPr lang="fr-FR" sz="1600" dirty="0"/>
            <a:t>Présentation en CPC de l’ensemble des référentiels.   Vote positif.     </a:t>
          </a:r>
        </a:p>
      </dgm:t>
    </dgm:pt>
    <dgm:pt modelId="{66FB646F-2FF4-49C2-A800-30CFF0CD186F}" type="parTrans" cxnId="{CAB6D471-C8C3-45D1-A03F-6897C18DF195}">
      <dgm:prSet/>
      <dgm:spPr/>
      <dgm:t>
        <a:bodyPr/>
        <a:lstStyle/>
        <a:p>
          <a:endParaRPr lang="fr-FR" sz="2000"/>
        </a:p>
      </dgm:t>
    </dgm:pt>
    <dgm:pt modelId="{DF16A3DB-8F55-455D-A70A-98BA2CCC8B28}" type="sibTrans" cxnId="{CAB6D471-C8C3-45D1-A03F-6897C18DF195}">
      <dgm:prSet/>
      <dgm:spPr/>
      <dgm:t>
        <a:bodyPr/>
        <a:lstStyle/>
        <a:p>
          <a:endParaRPr lang="fr-FR" sz="2000"/>
        </a:p>
      </dgm:t>
    </dgm:pt>
    <dgm:pt modelId="{7C5F882A-FBBA-467E-90E7-D4AC694D6E96}">
      <dgm:prSet phldrT="[Texte]"/>
      <dgm:spPr/>
      <dgm:t>
        <a:bodyPr anchor="t" anchorCtr="0"/>
        <a:lstStyle/>
        <a:p>
          <a:r>
            <a:rPr lang="fr-FR" b="1" dirty="0">
              <a:solidFill>
                <a:srgbClr val="FFFF00"/>
              </a:solidFill>
            </a:rPr>
            <a:t>Mars/avril 2019</a:t>
          </a:r>
        </a:p>
        <a:p>
          <a:r>
            <a:rPr lang="fr-FR" dirty="0"/>
            <a:t>Présentation devant les autres instances  consultatives : CSL, CSE, CNESER.</a:t>
          </a:r>
        </a:p>
      </dgm:t>
    </dgm:pt>
    <dgm:pt modelId="{7394EA3B-799B-41E6-906F-A603ECCAB9EE}" type="parTrans" cxnId="{22638EC6-4003-442E-B3C3-A6DD86ADC6A8}">
      <dgm:prSet/>
      <dgm:spPr/>
      <dgm:t>
        <a:bodyPr/>
        <a:lstStyle/>
        <a:p>
          <a:endParaRPr lang="fr-FR"/>
        </a:p>
      </dgm:t>
    </dgm:pt>
    <dgm:pt modelId="{A827FA22-BD63-4E72-AEE8-D3D23A9FF13D}" type="sibTrans" cxnId="{22638EC6-4003-442E-B3C3-A6DD86ADC6A8}">
      <dgm:prSet/>
      <dgm:spPr/>
      <dgm:t>
        <a:bodyPr/>
        <a:lstStyle/>
        <a:p>
          <a:endParaRPr lang="fr-FR"/>
        </a:p>
      </dgm:t>
    </dgm:pt>
    <dgm:pt modelId="{9B8755DB-63C7-4038-B921-E64E084C8061}">
      <dgm:prSet phldrT="[Texte]"/>
      <dgm:spPr/>
      <dgm:t>
        <a:bodyPr anchor="t" anchorCtr="0"/>
        <a:lstStyle/>
        <a:p>
          <a:r>
            <a:rPr lang="fr-FR" b="1" dirty="0" smtClean="0">
              <a:solidFill>
                <a:srgbClr val="FFFF00"/>
              </a:solidFill>
            </a:rPr>
            <a:t>Avril </a:t>
          </a:r>
          <a:r>
            <a:rPr lang="fr-FR" b="1" dirty="0">
              <a:solidFill>
                <a:srgbClr val="FFFF00"/>
              </a:solidFill>
            </a:rPr>
            <a:t>2019</a:t>
          </a:r>
        </a:p>
        <a:p>
          <a:r>
            <a:rPr lang="fr-FR" dirty="0" smtClean="0"/>
            <a:t>Publication au JO de l’arrêté du diplôme.</a:t>
          </a:r>
          <a:endParaRPr lang="fr-FR" dirty="0"/>
        </a:p>
      </dgm:t>
    </dgm:pt>
    <dgm:pt modelId="{7B85979B-752F-4552-A604-712B2FC070B1}" type="parTrans" cxnId="{04F1A362-537D-418F-A568-A35D02DBF1EA}">
      <dgm:prSet/>
      <dgm:spPr/>
      <dgm:t>
        <a:bodyPr/>
        <a:lstStyle/>
        <a:p>
          <a:endParaRPr lang="fr-FR"/>
        </a:p>
      </dgm:t>
    </dgm:pt>
    <dgm:pt modelId="{C280012F-B45C-4081-9CE7-3D89284360D7}" type="sibTrans" cxnId="{04F1A362-537D-418F-A568-A35D02DBF1EA}">
      <dgm:prSet/>
      <dgm:spPr/>
      <dgm:t>
        <a:bodyPr/>
        <a:lstStyle/>
        <a:p>
          <a:endParaRPr lang="fr-FR"/>
        </a:p>
      </dgm:t>
    </dgm:pt>
    <dgm:pt modelId="{B77971E3-E9AE-4FD4-AB78-34DB5986FC2F}" type="pres">
      <dgm:prSet presAssocID="{D3C0B316-AB13-4E33-ABFA-C3FDB9A86154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56A9DD2-B596-4196-8942-1283FD4AE685}" type="pres">
      <dgm:prSet presAssocID="{D3C0B316-AB13-4E33-ABFA-C3FDB9A86154}" presName="arrow" presStyleLbl="bgShp" presStyleIdx="0" presStyleCnt="1" custScaleX="117647" custLinFactNeighborY="-2915"/>
      <dgm:spPr/>
    </dgm:pt>
    <dgm:pt modelId="{4FE676F3-7AB0-4B17-844F-E293FB876FE3}" type="pres">
      <dgm:prSet presAssocID="{D3C0B316-AB13-4E33-ABFA-C3FDB9A86154}" presName="linearProcess" presStyleCnt="0"/>
      <dgm:spPr/>
    </dgm:pt>
    <dgm:pt modelId="{8A03BDC4-C367-488F-9B75-DC873B2C5908}" type="pres">
      <dgm:prSet presAssocID="{F4442C3A-75A5-411A-B65F-23807B498A8F}" presName="textNode" presStyleLbl="node1" presStyleIdx="0" presStyleCnt="5" custScaleX="41831" custLinFactX="-7140" custLinFactNeighborX="-100000" custLinFactNeighborY="175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8188E3-9FEC-468F-8A6C-CC2481EFE257}" type="pres">
      <dgm:prSet presAssocID="{E639EC9B-C915-4888-9A03-E4A9B95C4BA9}" presName="sibTrans" presStyleCnt="0"/>
      <dgm:spPr/>
    </dgm:pt>
    <dgm:pt modelId="{9397A0AF-FAC6-4367-954B-ABEF24C08F8E}" type="pres">
      <dgm:prSet presAssocID="{DBADCAF5-7EE2-40B6-9049-D78C27EE5899}" presName="textNode" presStyleLbl="node1" presStyleIdx="1" presStyleCnt="5" custScaleX="46808" custLinFactX="-1393" custLinFactNeighborX="-100000" custLinFactNeighborY="120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6B394D-7AE4-41E7-BE2B-317C2C43022A}" type="pres">
      <dgm:prSet presAssocID="{F88DD540-A9E2-4379-BE2D-03F6DD94D6BC}" presName="sibTrans" presStyleCnt="0"/>
      <dgm:spPr/>
    </dgm:pt>
    <dgm:pt modelId="{64F4A01C-0681-4247-8FAE-FBDE99C6215C}" type="pres">
      <dgm:prSet presAssocID="{92542791-C549-41BB-94B8-86FEC724E993}" presName="textNode" presStyleLbl="node1" presStyleIdx="2" presStyleCnt="5" custScaleX="45835" custLinFactX="-6382" custLinFactNeighborX="-100000" custLinFactNeighborY="120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46B534-E584-4A25-A6E9-A913AA032646}" type="pres">
      <dgm:prSet presAssocID="{DF16A3DB-8F55-455D-A70A-98BA2CCC8B28}" presName="sibTrans" presStyleCnt="0"/>
      <dgm:spPr/>
    </dgm:pt>
    <dgm:pt modelId="{30D7BBEB-96EA-4125-9585-012E78846E58}" type="pres">
      <dgm:prSet presAssocID="{7C5F882A-FBBA-467E-90E7-D4AC694D6E96}" presName="textNode" presStyleLbl="node1" presStyleIdx="3" presStyleCnt="5" custScaleX="48200" custLinFactX="-8787" custLinFactNeighborX="-100000" custLinFactNeighborY="8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45A9F9-C001-415C-80E5-BD506A6C9CA6}" type="pres">
      <dgm:prSet presAssocID="{A827FA22-BD63-4E72-AEE8-D3D23A9FF13D}" presName="sibTrans" presStyleCnt="0"/>
      <dgm:spPr/>
    </dgm:pt>
    <dgm:pt modelId="{970B973D-6AED-48B4-A7BB-BCFCE46CB299}" type="pres">
      <dgm:prSet presAssocID="{9B8755DB-63C7-4038-B921-E64E084C8061}" presName="textNode" presStyleLbl="node1" presStyleIdx="4" presStyleCnt="5" custScaleX="43292" custLinFactX="-12062" custLinFactNeighborX="-100000" custLinFactNeighborY="8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527AFDE-4ADD-42E6-B39B-A45B88FDD950}" type="presOf" srcId="{F4442C3A-75A5-411A-B65F-23807B498A8F}" destId="{8A03BDC4-C367-488F-9B75-DC873B2C5908}" srcOrd="0" destOrd="0" presId="urn:microsoft.com/office/officeart/2005/8/layout/hProcess9"/>
    <dgm:cxn modelId="{CAB6D471-C8C3-45D1-A03F-6897C18DF195}" srcId="{D3C0B316-AB13-4E33-ABFA-C3FDB9A86154}" destId="{92542791-C549-41BB-94B8-86FEC724E993}" srcOrd="2" destOrd="0" parTransId="{66FB646F-2FF4-49C2-A800-30CFF0CD186F}" sibTransId="{DF16A3DB-8F55-455D-A70A-98BA2CCC8B28}"/>
    <dgm:cxn modelId="{04F1A362-537D-418F-A568-A35D02DBF1EA}" srcId="{D3C0B316-AB13-4E33-ABFA-C3FDB9A86154}" destId="{9B8755DB-63C7-4038-B921-E64E084C8061}" srcOrd="4" destOrd="0" parTransId="{7B85979B-752F-4552-A604-712B2FC070B1}" sibTransId="{C280012F-B45C-4081-9CE7-3D89284360D7}"/>
    <dgm:cxn modelId="{83157A47-A3D9-4F43-A1AD-BA84BF0F538D}" type="presOf" srcId="{D3C0B316-AB13-4E33-ABFA-C3FDB9A86154}" destId="{B77971E3-E9AE-4FD4-AB78-34DB5986FC2F}" srcOrd="0" destOrd="0" presId="urn:microsoft.com/office/officeart/2005/8/layout/hProcess9"/>
    <dgm:cxn modelId="{6F0E4F71-3B97-4E96-A3D6-8A382939283E}" type="presOf" srcId="{7C5F882A-FBBA-467E-90E7-D4AC694D6E96}" destId="{30D7BBEB-96EA-4125-9585-012E78846E58}" srcOrd="0" destOrd="0" presId="urn:microsoft.com/office/officeart/2005/8/layout/hProcess9"/>
    <dgm:cxn modelId="{F8BFDC8B-C8FF-4800-A8F2-AFD61C0FB8BD}" type="presOf" srcId="{9B8755DB-63C7-4038-B921-E64E084C8061}" destId="{970B973D-6AED-48B4-A7BB-BCFCE46CB299}" srcOrd="0" destOrd="0" presId="urn:microsoft.com/office/officeart/2005/8/layout/hProcess9"/>
    <dgm:cxn modelId="{AED6614A-662D-4CBD-93A3-84108713BC53}" srcId="{D3C0B316-AB13-4E33-ABFA-C3FDB9A86154}" destId="{DBADCAF5-7EE2-40B6-9049-D78C27EE5899}" srcOrd="1" destOrd="0" parTransId="{DF0D7B4C-0E7F-4C55-B293-F7DE95E4C30C}" sibTransId="{F88DD540-A9E2-4379-BE2D-03F6DD94D6BC}"/>
    <dgm:cxn modelId="{090D4290-4545-4ECF-AB4C-BFD7F3BAD827}" type="presOf" srcId="{92542791-C549-41BB-94B8-86FEC724E993}" destId="{64F4A01C-0681-4247-8FAE-FBDE99C6215C}" srcOrd="0" destOrd="0" presId="urn:microsoft.com/office/officeart/2005/8/layout/hProcess9"/>
    <dgm:cxn modelId="{22638EC6-4003-442E-B3C3-A6DD86ADC6A8}" srcId="{D3C0B316-AB13-4E33-ABFA-C3FDB9A86154}" destId="{7C5F882A-FBBA-467E-90E7-D4AC694D6E96}" srcOrd="3" destOrd="0" parTransId="{7394EA3B-799B-41E6-906F-A603ECCAB9EE}" sibTransId="{A827FA22-BD63-4E72-AEE8-D3D23A9FF13D}"/>
    <dgm:cxn modelId="{49319EB9-A35E-4030-BAFF-6DDE63C23F77}" type="presOf" srcId="{DBADCAF5-7EE2-40B6-9049-D78C27EE5899}" destId="{9397A0AF-FAC6-4367-954B-ABEF24C08F8E}" srcOrd="0" destOrd="0" presId="urn:microsoft.com/office/officeart/2005/8/layout/hProcess9"/>
    <dgm:cxn modelId="{B84B88EF-1D8B-458C-9289-3D818DAF27A9}" srcId="{D3C0B316-AB13-4E33-ABFA-C3FDB9A86154}" destId="{F4442C3A-75A5-411A-B65F-23807B498A8F}" srcOrd="0" destOrd="0" parTransId="{35BA39BF-B3C6-4719-8A00-86A5420F611F}" sibTransId="{E639EC9B-C915-4888-9A03-E4A9B95C4BA9}"/>
    <dgm:cxn modelId="{F3D9DF6A-D9B5-48EA-BA2B-75279EA6FD72}" type="presParOf" srcId="{B77971E3-E9AE-4FD4-AB78-34DB5986FC2F}" destId="{956A9DD2-B596-4196-8942-1283FD4AE685}" srcOrd="0" destOrd="0" presId="urn:microsoft.com/office/officeart/2005/8/layout/hProcess9"/>
    <dgm:cxn modelId="{C006FE5A-E1BD-4763-B9B9-5AB432B6E00B}" type="presParOf" srcId="{B77971E3-E9AE-4FD4-AB78-34DB5986FC2F}" destId="{4FE676F3-7AB0-4B17-844F-E293FB876FE3}" srcOrd="1" destOrd="0" presId="urn:microsoft.com/office/officeart/2005/8/layout/hProcess9"/>
    <dgm:cxn modelId="{E8DE16EF-732A-473D-9CEB-4DD703288692}" type="presParOf" srcId="{4FE676F3-7AB0-4B17-844F-E293FB876FE3}" destId="{8A03BDC4-C367-488F-9B75-DC873B2C5908}" srcOrd="0" destOrd="0" presId="urn:microsoft.com/office/officeart/2005/8/layout/hProcess9"/>
    <dgm:cxn modelId="{56D0FD66-3241-45CA-A5D0-3B9F286035F6}" type="presParOf" srcId="{4FE676F3-7AB0-4B17-844F-E293FB876FE3}" destId="{E28188E3-9FEC-468F-8A6C-CC2481EFE257}" srcOrd="1" destOrd="0" presId="urn:microsoft.com/office/officeart/2005/8/layout/hProcess9"/>
    <dgm:cxn modelId="{F17C45A4-74D4-4856-BA89-4ECF8AD09B4F}" type="presParOf" srcId="{4FE676F3-7AB0-4B17-844F-E293FB876FE3}" destId="{9397A0AF-FAC6-4367-954B-ABEF24C08F8E}" srcOrd="2" destOrd="0" presId="urn:microsoft.com/office/officeart/2005/8/layout/hProcess9"/>
    <dgm:cxn modelId="{E223ACC1-69E0-44CD-BEB9-8EDCD28AC5FF}" type="presParOf" srcId="{4FE676F3-7AB0-4B17-844F-E293FB876FE3}" destId="{596B394D-7AE4-41E7-BE2B-317C2C43022A}" srcOrd="3" destOrd="0" presId="urn:microsoft.com/office/officeart/2005/8/layout/hProcess9"/>
    <dgm:cxn modelId="{0505C3A9-6E6F-44D4-AF45-A7C22AECF077}" type="presParOf" srcId="{4FE676F3-7AB0-4B17-844F-E293FB876FE3}" destId="{64F4A01C-0681-4247-8FAE-FBDE99C6215C}" srcOrd="4" destOrd="0" presId="urn:microsoft.com/office/officeart/2005/8/layout/hProcess9"/>
    <dgm:cxn modelId="{94EC0634-2D61-488B-BA1B-A234591C03C9}" type="presParOf" srcId="{4FE676F3-7AB0-4B17-844F-E293FB876FE3}" destId="{1346B534-E584-4A25-A6E9-A913AA032646}" srcOrd="5" destOrd="0" presId="urn:microsoft.com/office/officeart/2005/8/layout/hProcess9"/>
    <dgm:cxn modelId="{07B71B5F-A7D5-44B6-8F46-37B0CE44CC1E}" type="presParOf" srcId="{4FE676F3-7AB0-4B17-844F-E293FB876FE3}" destId="{30D7BBEB-96EA-4125-9585-012E78846E58}" srcOrd="6" destOrd="0" presId="urn:microsoft.com/office/officeart/2005/8/layout/hProcess9"/>
    <dgm:cxn modelId="{7C8357CE-0A19-4F8C-B5BF-C7641C9A3FE4}" type="presParOf" srcId="{4FE676F3-7AB0-4B17-844F-E293FB876FE3}" destId="{AA45A9F9-C001-415C-80E5-BD506A6C9CA6}" srcOrd="7" destOrd="0" presId="urn:microsoft.com/office/officeart/2005/8/layout/hProcess9"/>
    <dgm:cxn modelId="{8EF26D70-706C-4488-835C-50907FE75801}" type="presParOf" srcId="{4FE676F3-7AB0-4B17-844F-E293FB876FE3}" destId="{970B973D-6AED-48B4-A7BB-BCFCE46CB299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6A9DD2-B596-4196-8942-1283FD4AE685}">
      <dsp:nvSpPr>
        <dsp:cNvPr id="0" name=""/>
        <dsp:cNvSpPr/>
      </dsp:nvSpPr>
      <dsp:spPr>
        <a:xfrm>
          <a:off x="2" y="0"/>
          <a:ext cx="8229595" cy="498633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03BDC4-C367-488F-9B75-DC873B2C5908}">
      <dsp:nvSpPr>
        <dsp:cNvPr id="0" name=""/>
        <dsp:cNvSpPr/>
      </dsp:nvSpPr>
      <dsp:spPr>
        <a:xfrm>
          <a:off x="0" y="1530965"/>
          <a:ext cx="1386474" cy="19945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>
              <a:solidFill>
                <a:srgbClr val="FFFF00"/>
              </a:solidFill>
            </a:rPr>
            <a:t>14 mars </a:t>
          </a:r>
          <a:r>
            <a:rPr lang="fr-FR" sz="1600" b="1" kern="1200" dirty="0">
              <a:solidFill>
                <a:srgbClr val="FFFF00"/>
              </a:solidFill>
            </a:rPr>
            <a:t>2018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/>
            <a:t>Début des travaux de mise en blocs du BTS SIO</a:t>
          </a:r>
        </a:p>
      </dsp:txBody>
      <dsp:txXfrm>
        <a:off x="67682" y="1598647"/>
        <a:ext cx="1251110" cy="1859170"/>
      </dsp:txXfrm>
    </dsp:sp>
    <dsp:sp modelId="{9397A0AF-FAC6-4367-954B-ABEF24C08F8E}">
      <dsp:nvSpPr>
        <dsp:cNvPr id="0" name=""/>
        <dsp:cNvSpPr/>
      </dsp:nvSpPr>
      <dsp:spPr>
        <a:xfrm>
          <a:off x="1375992" y="1519975"/>
          <a:ext cx="1551435" cy="19945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>
              <a:solidFill>
                <a:srgbClr val="FFFF00"/>
              </a:solidFill>
            </a:rPr>
            <a:t>3 octobre 2018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/>
            <a:t>Présentation en CPC du référentiel des activités professionnelles. Vote positif</a:t>
          </a:r>
          <a:r>
            <a:rPr lang="fr-FR" sz="1600" kern="1200" dirty="0"/>
            <a:t>.</a:t>
          </a:r>
        </a:p>
      </dsp:txBody>
      <dsp:txXfrm>
        <a:off x="1451727" y="1595710"/>
        <a:ext cx="1399965" cy="1843064"/>
      </dsp:txXfrm>
    </dsp:sp>
    <dsp:sp modelId="{64F4A01C-0681-4247-8FAE-FBDE99C6215C}">
      <dsp:nvSpPr>
        <dsp:cNvPr id="0" name=""/>
        <dsp:cNvSpPr/>
      </dsp:nvSpPr>
      <dsp:spPr>
        <a:xfrm>
          <a:off x="2929233" y="1519955"/>
          <a:ext cx="1519185" cy="19945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>
              <a:solidFill>
                <a:srgbClr val="FFFF00"/>
              </a:solidFill>
            </a:rPr>
            <a:t>11 février 2019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/>
            <a:t>Présentation en CPC de l’ensemble des référentiels.   Vote positif.     </a:t>
          </a:r>
        </a:p>
      </dsp:txBody>
      <dsp:txXfrm>
        <a:off x="3003393" y="1594115"/>
        <a:ext cx="1370865" cy="1846214"/>
      </dsp:txXfrm>
    </dsp:sp>
    <dsp:sp modelId="{30D7BBEB-96EA-4125-9585-012E78846E58}">
      <dsp:nvSpPr>
        <dsp:cNvPr id="0" name=""/>
        <dsp:cNvSpPr/>
      </dsp:nvSpPr>
      <dsp:spPr>
        <a:xfrm>
          <a:off x="4535869" y="1512395"/>
          <a:ext cx="1597572" cy="19945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>
              <a:solidFill>
                <a:srgbClr val="FFFF00"/>
              </a:solidFill>
            </a:rPr>
            <a:t>Mars/avril 2019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/>
            <a:t>Présentation devant les autres instances  consultatives : CSL, CSE, CNESER.</a:t>
          </a:r>
        </a:p>
      </dsp:txBody>
      <dsp:txXfrm>
        <a:off x="4613856" y="1590382"/>
        <a:ext cx="1441598" cy="1838560"/>
      </dsp:txXfrm>
    </dsp:sp>
    <dsp:sp modelId="{970B973D-6AED-48B4-A7BB-BCFCE46CB299}">
      <dsp:nvSpPr>
        <dsp:cNvPr id="0" name=""/>
        <dsp:cNvSpPr/>
      </dsp:nvSpPr>
      <dsp:spPr>
        <a:xfrm>
          <a:off x="6192057" y="1512395"/>
          <a:ext cx="1434898" cy="19945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>
              <a:solidFill>
                <a:srgbClr val="FFFF00"/>
              </a:solidFill>
            </a:rPr>
            <a:t>Avril </a:t>
          </a:r>
          <a:r>
            <a:rPr lang="fr-FR" sz="1500" b="1" kern="1200" dirty="0">
              <a:solidFill>
                <a:srgbClr val="FFFF00"/>
              </a:solidFill>
            </a:rPr>
            <a:t>2019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Publication au JO de l’arrêté du diplôme.</a:t>
          </a:r>
          <a:endParaRPr lang="fr-FR" sz="1500" kern="1200" dirty="0"/>
        </a:p>
      </dsp:txBody>
      <dsp:txXfrm>
        <a:off x="6262103" y="1582441"/>
        <a:ext cx="1294806" cy="18544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82F2327A-9193-42E1-9C62-B1151751C716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593D0B44-26D9-43BA-9B00-637C4999F6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598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D0B44-26D9-43BA-9B00-637C4999F6B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49209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Ce schéma montre la fonction intégrative des ateliers</a:t>
            </a:r>
            <a:r>
              <a:rPr lang="fr-FR" baseline="0" dirty="0" smtClean="0"/>
              <a:t> de professionnalisation et des stages dans la formation </a:t>
            </a:r>
            <a:r>
              <a:rPr lang="fr-FR" baseline="0" dirty="0" err="1" smtClean="0"/>
              <a:t>professionnalisante</a:t>
            </a:r>
            <a:r>
              <a:rPr lang="fr-FR" baseline="0" dirty="0" smtClean="0"/>
              <a:t> des étudiants.</a:t>
            </a:r>
          </a:p>
          <a:p>
            <a:r>
              <a:rPr lang="fr-FR" baseline="0" dirty="0" smtClean="0"/>
              <a:t>A propos des ateliers de professionnalisation (page 95 du référentiel : https://www.reseaucerta.org/sites/default/files/sio/Extrait_arrete_BTS_SIO.docx) : les situations professionnelles travaillées en ateliers participent au développement des compétences professionnelles mais aussi des compétences transversales. De ce fait cet espace d’enseignement est mobilisé par l’ensemble de l’équipe pédagogique.</a:t>
            </a:r>
          </a:p>
          <a:p>
            <a:r>
              <a:rPr lang="fr-FR" baseline="0" dirty="0" smtClean="0"/>
              <a:t>L’enseignement de culture économique, juridique et managériale contribue au développement des compétences des trois blocs professionnels.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D0B44-26D9-43BA-9B00-637C4999F6B2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78968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Merci David </a:t>
            </a:r>
            <a:r>
              <a:rPr lang="fr-FR" dirty="0" err="1" smtClean="0"/>
              <a:t>Duron</a:t>
            </a:r>
            <a:r>
              <a:rPr lang="fr-FR" dirty="0" smtClean="0"/>
              <a:t> pour cette figure.</a:t>
            </a:r>
          </a:p>
          <a:p>
            <a:r>
              <a:rPr lang="fr-FR" dirty="0" smtClean="0"/>
              <a:t>Il manque </a:t>
            </a:r>
            <a:r>
              <a:rPr lang="fr-FR" dirty="0" smtClean="0"/>
              <a:t>CEJMA (une heure sur les quatre semestres).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D0B44-26D9-43BA-9B00-637C4999F6B2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8982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Cette journée marque le début de l’accompagnement.</a:t>
            </a:r>
          </a:p>
          <a:p>
            <a:endParaRPr lang="fr-FR" dirty="0" smtClean="0"/>
          </a:p>
          <a:p>
            <a:r>
              <a:rPr lang="fr-FR" dirty="0" err="1" smtClean="0"/>
              <a:t>Certa</a:t>
            </a:r>
            <a:r>
              <a:rPr lang="fr-FR" baseline="0" dirty="0" smtClean="0"/>
              <a:t> : des ressources MS, IBM et AWS sur le cloud.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D0B44-26D9-43BA-9B00-637C4999F6B2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6169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Rappeler le titre, polysémie du mot Service, aussi pour attirer les filles.</a:t>
            </a:r>
          </a:p>
          <a:p>
            <a:r>
              <a:rPr lang="fr-FR" dirty="0" smtClean="0"/>
              <a:t>Une contribution importante pour le marché du travail comme pour l’enseignement supérieur.</a:t>
            </a:r>
          </a:p>
          <a:p>
            <a:endParaRPr lang="fr-FR" dirty="0" smtClean="0"/>
          </a:p>
          <a:p>
            <a:r>
              <a:rPr lang="fr-FR" dirty="0" smtClean="0"/>
              <a:t>Rapport Insee</a:t>
            </a:r>
            <a:r>
              <a:rPr lang="fr-FR" baseline="0" dirty="0" smtClean="0"/>
              <a:t> L’économie et la société du numérique : https://www.insee.fr/fr/statistiques/4238635</a:t>
            </a:r>
          </a:p>
          <a:p>
            <a:r>
              <a:rPr lang="fr-FR" baseline="0" dirty="0" smtClean="0"/>
              <a:t>Le secteur « programmation, du conseil et autres activités informatiques » connaît une progression de l’emploi salarié de  70,1 % entre 2000 et 2016.</a:t>
            </a:r>
          </a:p>
          <a:p>
            <a:endParaRPr lang="fr-FR" baseline="0" dirty="0" smtClean="0"/>
          </a:p>
          <a:p>
            <a:r>
              <a:rPr lang="fr-FR" baseline="0" dirty="0" smtClean="0"/>
              <a:t>Une formation demandée par les jeunes : 11</a:t>
            </a:r>
            <a:r>
              <a:rPr lang="fr-FR" baseline="30000" dirty="0" smtClean="0"/>
              <a:t>ème</a:t>
            </a:r>
            <a:r>
              <a:rPr lang="fr-FR" baseline="0" dirty="0" smtClean="0"/>
              <a:t> BTS le plus demandé sur Parcoursup sur les 119 proposés.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D0B44-26D9-43BA-9B00-637C4999F6B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3991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D0B44-26D9-43BA-9B00-637C4999F6B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03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D0B44-26D9-43BA-9B00-637C4999F6B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2326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Une révision donc pas </a:t>
            </a:r>
            <a:r>
              <a:rPr lang="fr-FR" smtClean="0"/>
              <a:t>d’étude d’opportunité.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D0B44-26D9-43BA-9B00-637C4999F6B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67558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La</a:t>
            </a:r>
            <a:r>
              <a:rPr lang="fr-FR" baseline="0" dirty="0" smtClean="0"/>
              <a:t> question de l’intelligence </a:t>
            </a:r>
            <a:r>
              <a:rPr lang="fr-FR" baseline="0" dirty="0" smtClean="0"/>
              <a:t>artificielle : au niveau bac+2, il n’est pas envisagé le développement de solutions d’IA mais leur exploitation. Exemple : intégrer une solution de reconnaissance faciale dans une solution logicielle, d’infrastructure ou système.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D0B44-26D9-43BA-9B00-637C4999F6B2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324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Les épreuves, ce qui change</a:t>
            </a:r>
          </a:p>
          <a:p>
            <a:pPr lvl="1"/>
            <a:r>
              <a:rPr lang="fr-FR" dirty="0" smtClean="0"/>
              <a:t>Une épreuve de culture économique, juridique et managériale</a:t>
            </a:r>
          </a:p>
          <a:p>
            <a:pPr lvl="1"/>
            <a:r>
              <a:rPr lang="fr-FR" dirty="0" smtClean="0"/>
              <a:t>Évolution de la certification en mathématiques et en anglais</a:t>
            </a:r>
          </a:p>
          <a:p>
            <a:pPr lvl="1"/>
            <a:r>
              <a:rPr lang="fr-FR" dirty="0" smtClean="0"/>
              <a:t>Une épreuve par bloc professionnel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D0B44-26D9-43BA-9B00-637C4999F6B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004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155"/>
            <a:r>
              <a:rPr lang="fr-FR" sz="1300" dirty="0"/>
              <a:t>La préparation du diplôme n’est pas la somme de la préparation des différentes unités qui le constitue. Il est nécessaire de préparer les étudiantes et les étudiants à une approche globale du métier visé en organisant l’intégration des apprentissages. C’est le rôle des ateliers </a:t>
            </a:r>
            <a:r>
              <a:rPr lang="fr-FR" sz="1300" dirty="0" smtClean="0"/>
              <a:t>et des stages que </a:t>
            </a:r>
            <a:r>
              <a:rPr lang="fr-FR" sz="1300" dirty="0"/>
              <a:t>d’assurer cette fonction intégrative.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D0B44-26D9-43BA-9B00-637C4999F6B2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66441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Possibilité en formation initiale de mixer les publics : cas de Cusset.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D0B44-26D9-43BA-9B00-637C4999F6B2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95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71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480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3568" y="764705"/>
            <a:ext cx="5793432" cy="5328591"/>
          </a:xfrm>
        </p:spPr>
        <p:txBody>
          <a:bodyPr vert="eaVert"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44F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A56B90-243C-4B05-BEC4-46E5AC27517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3178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360000" cy="6858000"/>
          </a:xfrm>
          <a:prstGeom prst="rect">
            <a:avLst/>
          </a:prstGeom>
          <a:solidFill>
            <a:srgbClr val="AB0044"/>
          </a:solidFill>
          <a:ln w="25400">
            <a:solidFill>
              <a:srgbClr val="AB00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3EDC8C7-36EA-41D0-BE09-20660F01102D}"/>
              </a:ext>
            </a:extLst>
          </p:cNvPr>
          <p:cNvSpPr/>
          <p:nvPr userDrawn="1"/>
        </p:nvSpPr>
        <p:spPr>
          <a:xfrm>
            <a:off x="-70887" y="332656"/>
            <a:ext cx="430887" cy="6309321"/>
          </a:xfrm>
          <a:prstGeom prst="rect">
            <a:avLst/>
          </a:prstGeom>
        </p:spPr>
        <p:txBody>
          <a:bodyPr vert="vert270" wrap="square">
            <a:spAutoFit/>
          </a:bodyPr>
          <a:lstStyle/>
          <a:p>
            <a:r>
              <a:rPr lang="fr-FR" sz="1600" b="1" i="0" baseline="0" dirty="0">
                <a:solidFill>
                  <a:schemeClr val="bg1"/>
                </a:solidFill>
              </a:rPr>
              <a:t>BTS SIO – PNF 21 janvier 2020</a:t>
            </a:r>
            <a:endParaRPr lang="fr-FR" sz="1600" b="1" i="0" dirty="0">
              <a:solidFill>
                <a:schemeClr val="bg1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717032"/>
            <a:ext cx="2013603" cy="182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22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360000" cy="6858000"/>
          </a:xfrm>
          <a:prstGeom prst="rect">
            <a:avLst/>
          </a:prstGeom>
          <a:solidFill>
            <a:srgbClr val="AB0044"/>
          </a:solidFill>
          <a:ln w="25400">
            <a:solidFill>
              <a:srgbClr val="AB00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 userDrawn="1"/>
        </p:nvSpPr>
        <p:spPr>
          <a:xfrm>
            <a:off x="-70887" y="332656"/>
            <a:ext cx="430887" cy="6309321"/>
          </a:xfrm>
          <a:prstGeom prst="rect">
            <a:avLst/>
          </a:prstGeom>
        </p:spPr>
        <p:txBody>
          <a:bodyPr vert="vert270" wrap="square">
            <a:spAutoFit/>
          </a:bodyPr>
          <a:lstStyle/>
          <a:p>
            <a:r>
              <a:rPr lang="fr-FR" sz="1600" b="1" i="0" baseline="0" dirty="0">
                <a:solidFill>
                  <a:schemeClr val="bg1"/>
                </a:solidFill>
              </a:rPr>
              <a:t>BTS SIO – PNF 21 janvier 2020</a:t>
            </a:r>
            <a:endParaRPr lang="fr-FR" sz="1600" b="1" i="0" dirty="0">
              <a:solidFill>
                <a:schemeClr val="bg1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980728"/>
            <a:ext cx="4880000" cy="4413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22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64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6434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55576" y="1628800"/>
            <a:ext cx="3884240" cy="4525963"/>
          </a:xfrm>
        </p:spPr>
        <p:txBody>
          <a:bodyPr/>
          <a:lstStyle>
            <a:lvl1pPr>
              <a:defRPr sz="26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88024" y="1628800"/>
            <a:ext cx="4038600" cy="4525963"/>
          </a:xfrm>
        </p:spPr>
        <p:txBody>
          <a:bodyPr/>
          <a:lstStyle>
            <a:lvl1pPr>
              <a:defRPr sz="26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777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9552" y="1412776"/>
            <a:ext cx="4040188" cy="76209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9552" y="220486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4008" y="1412776"/>
            <a:ext cx="4041775" cy="7620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4008" y="2204864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725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2728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6411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07904" y="260648"/>
            <a:ext cx="5111750" cy="5853113"/>
          </a:xfrm>
        </p:spPr>
        <p:txBody>
          <a:bodyPr/>
          <a:lstStyle>
            <a:lvl1pPr>
              <a:defRPr sz="2600" b="0" baseline="0"/>
            </a:lvl1pPr>
            <a:lvl2pPr>
              <a:defRPr sz="2400" baseline="0"/>
            </a:lvl2pPr>
            <a:lvl3pPr>
              <a:defRPr sz="2200" baseline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3568" y="1412776"/>
            <a:ext cx="288031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1669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35696" y="764704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1663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22392" y="0"/>
            <a:ext cx="8229600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3568" y="1052736"/>
            <a:ext cx="8229600" cy="4985593"/>
          </a:xfrm>
          <a:prstGeom prst="rect">
            <a:avLst/>
          </a:prstGeom>
          <a:ln w="25400">
            <a:solidFill>
              <a:srgbClr val="13726A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544F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A56B90-243C-4B05-BEC4-46E5AC27517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8808" y="692696"/>
            <a:ext cx="304720" cy="6165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Picture 2" descr="C:\Users\Andre\AppData\Local\Temp\logo-bts-sio-origine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534" y="-35601"/>
            <a:ext cx="195899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 8" descr="logoMENJVA_horiz.png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344052"/>
            <a:ext cx="1259896" cy="513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9C3330F0-C56F-44D1-BA56-8B19974563EE}"/>
              </a:ext>
            </a:extLst>
          </p:cNvPr>
          <p:cNvSpPr/>
          <p:nvPr userDrawn="1"/>
        </p:nvSpPr>
        <p:spPr>
          <a:xfrm>
            <a:off x="-37434" y="315757"/>
            <a:ext cx="430887" cy="6309321"/>
          </a:xfrm>
          <a:prstGeom prst="rect">
            <a:avLst/>
          </a:prstGeom>
        </p:spPr>
        <p:txBody>
          <a:bodyPr vert="vert270" wrap="square">
            <a:spAutoFit/>
          </a:bodyPr>
          <a:lstStyle/>
          <a:p>
            <a:r>
              <a:rPr lang="fr-FR" sz="1600" b="1" i="0" baseline="0" dirty="0">
                <a:solidFill>
                  <a:schemeClr val="bg1"/>
                </a:solidFill>
              </a:rPr>
              <a:t>BTS SIO – PNF 21 janvier 2020</a:t>
            </a:r>
            <a:endParaRPr lang="fr-FR" sz="1600" b="1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972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94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800" b="1" i="0" kern="1200" cap="all" baseline="0">
          <a:solidFill>
            <a:schemeClr val="tx2">
              <a:lumMod val="50000"/>
            </a:schemeClr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Ø"/>
        <a:defRPr sz="2600" kern="1200" baseline="0">
          <a:solidFill>
            <a:srgbClr val="544F4F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 baseline="0">
          <a:solidFill>
            <a:srgbClr val="544F4F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rgbClr val="544F4F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rgbClr val="544F4F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rgbClr val="544F4F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" y="0"/>
            <a:ext cx="311973" cy="6858000"/>
          </a:xfrm>
          <a:prstGeom prst="rect">
            <a:avLst/>
          </a:prstGeom>
          <a:solidFill>
            <a:srgbClr val="AB0044"/>
          </a:solidFill>
          <a:ln w="25400">
            <a:solidFill>
              <a:srgbClr val="AB00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logoMENJVA_horiz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938" y="6087078"/>
            <a:ext cx="1889844" cy="770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ADC8564-BBE7-4F1B-9408-CF1EC3EA601D}"/>
              </a:ext>
            </a:extLst>
          </p:cNvPr>
          <p:cNvSpPr/>
          <p:nvPr userDrawn="1"/>
        </p:nvSpPr>
        <p:spPr>
          <a:xfrm>
            <a:off x="-59459" y="274339"/>
            <a:ext cx="430887" cy="6309321"/>
          </a:xfrm>
          <a:prstGeom prst="rect">
            <a:avLst/>
          </a:prstGeom>
        </p:spPr>
        <p:txBody>
          <a:bodyPr vert="vert270" wrap="square">
            <a:spAutoFit/>
          </a:bodyPr>
          <a:lstStyle/>
          <a:p>
            <a:r>
              <a:rPr lang="fr-FR" sz="1600" b="1" i="0" baseline="0" dirty="0">
                <a:solidFill>
                  <a:schemeClr val="bg1"/>
                </a:solidFill>
              </a:rPr>
              <a:t>BTS SIO – PNF 21 janvier 2020</a:t>
            </a:r>
            <a:endParaRPr lang="fr-FR" sz="1600" b="1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29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Programme_19NDGS2026_BTS_SIO_16012020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degest@groupes.renater.fr" TargetMode="External"/><Relationship Id="rId5" Type="http://schemas.openxmlformats.org/officeDocument/2006/relationships/hyperlink" Target="https://frama.link/bts-saison2" TargetMode="External"/><Relationship Id="rId4" Type="http://schemas.openxmlformats.org/officeDocument/2006/relationships/hyperlink" Target="http://www.reseaucerta.org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egifrance.gouv.fr/jo_pdf.do?id=JORFTEXT000038529532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ucerta.org/evolution-bts-sio-blocs-competence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seaucerta.org/sites/default/files/enquetes/resultatEnqueteBtsSio_2018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pms.info/le-referentiel-itil-des-processus-informatique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TABLEAU%20DE%20SYNTH&#200;SE_BTS_SIO_Version_courte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03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0"/>
            <a:ext cx="6956256" cy="836712"/>
          </a:xfrm>
        </p:spPr>
        <p:txBody>
          <a:bodyPr>
            <a:normAutofit fontScale="90000"/>
          </a:bodyPr>
          <a:lstStyle/>
          <a:p>
            <a:r>
              <a:rPr lang="fr-FR" dirty="0"/>
              <a:t>L’organisation de la </a:t>
            </a:r>
            <a:r>
              <a:rPr lang="fr-FR" dirty="0" smtClean="0"/>
              <a:t>formation INITIALE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sz="3800" dirty="0">
                <a:solidFill>
                  <a:srgbClr val="C00000"/>
                </a:solidFill>
              </a:rPr>
              <a:t>La formation générale</a:t>
            </a:r>
          </a:p>
          <a:p>
            <a:pPr lvl="1"/>
            <a:r>
              <a:rPr lang="fr-FR" dirty="0"/>
              <a:t>Culture générale et expression</a:t>
            </a:r>
          </a:p>
          <a:p>
            <a:pPr lvl="1"/>
            <a:r>
              <a:rPr lang="fr-FR" dirty="0"/>
              <a:t>Langue anglaise</a:t>
            </a:r>
          </a:p>
          <a:p>
            <a:pPr lvl="1"/>
            <a:r>
              <a:rPr lang="fr-FR" dirty="0"/>
              <a:t>Mathématiques</a:t>
            </a:r>
          </a:p>
          <a:p>
            <a:pPr lvl="1"/>
            <a:r>
              <a:rPr lang="fr-FR" dirty="0"/>
              <a:t>Culture économique, juridique et managériale</a:t>
            </a:r>
          </a:p>
          <a:p>
            <a:r>
              <a:rPr lang="fr-FR" sz="3800" dirty="0">
                <a:solidFill>
                  <a:srgbClr val="C00000"/>
                </a:solidFill>
              </a:rPr>
              <a:t>La formation associée aux blocs professionnels</a:t>
            </a:r>
          </a:p>
          <a:p>
            <a:pPr lvl="1"/>
            <a:r>
              <a:rPr lang="fr-FR" dirty="0"/>
              <a:t>Support et mise à disposition de services informatiques</a:t>
            </a:r>
          </a:p>
          <a:p>
            <a:pPr lvl="1"/>
            <a:r>
              <a:rPr lang="fr-FR" dirty="0"/>
              <a:t>Administration des systèmes et des réseaux OU</a:t>
            </a:r>
          </a:p>
          <a:p>
            <a:pPr lvl="1"/>
            <a:r>
              <a:rPr lang="fr-FR" dirty="0"/>
              <a:t>Conception et développement d’application</a:t>
            </a:r>
          </a:p>
          <a:p>
            <a:pPr lvl="1"/>
            <a:r>
              <a:rPr lang="fr-FR" dirty="0" err="1"/>
              <a:t>Cybersécurité</a:t>
            </a:r>
            <a:r>
              <a:rPr lang="fr-FR" dirty="0"/>
              <a:t> des services informatiques</a:t>
            </a:r>
          </a:p>
          <a:p>
            <a:pPr lvl="1"/>
            <a:r>
              <a:rPr lang="fr-FR" dirty="0"/>
              <a:t>Culture économique, juridique et managériale appliquée</a:t>
            </a:r>
          </a:p>
          <a:p>
            <a:r>
              <a:rPr lang="fr-FR" sz="3800" dirty="0">
                <a:solidFill>
                  <a:srgbClr val="C00000"/>
                </a:solidFill>
              </a:rPr>
              <a:t>L’acquisition de la professionnalité</a:t>
            </a:r>
          </a:p>
          <a:p>
            <a:pPr lvl="1"/>
            <a:r>
              <a:rPr lang="fr-FR" dirty="0"/>
              <a:t>Les stages</a:t>
            </a:r>
          </a:p>
          <a:p>
            <a:pPr lvl="1"/>
            <a:r>
              <a:rPr lang="fr-FR" dirty="0"/>
              <a:t>Les ateliers de professionnalisation </a:t>
            </a:r>
          </a:p>
          <a:p>
            <a:pPr lvl="1"/>
            <a:r>
              <a:rPr lang="fr-FR" dirty="0"/>
              <a:t>Un enseignement facultatif  de parcours de certification complémentaire</a:t>
            </a:r>
          </a:p>
          <a:p>
            <a:r>
              <a:rPr lang="fr-FR" sz="3800" dirty="0">
                <a:solidFill>
                  <a:srgbClr val="C00000"/>
                </a:solidFill>
              </a:rPr>
              <a:t>Un enseignement facultatif de deuxième langue vivante</a:t>
            </a:r>
          </a:p>
          <a:p>
            <a:r>
              <a:rPr lang="fr-FR" sz="3800" dirty="0">
                <a:solidFill>
                  <a:srgbClr val="C00000"/>
                </a:solidFill>
              </a:rPr>
              <a:t>Un enseignement facultatif de mathématiques approfondies</a:t>
            </a:r>
            <a:r>
              <a:rPr lang="fr-FR" sz="4400" dirty="0">
                <a:solidFill>
                  <a:srgbClr val="C00000"/>
                </a:solidFill>
              </a:rPr>
              <a:t> </a:t>
            </a:r>
            <a:r>
              <a:rPr lang="fr-FR" sz="1900" dirty="0">
                <a:solidFill>
                  <a:schemeClr val="tx1"/>
                </a:solidFill>
              </a:rPr>
              <a:t>pour celles et ceux qui veulent poursuivre leurs études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17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2" y="0"/>
            <a:ext cx="7172280" cy="83671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PRÉPARATION DU BTS SIO EN FORMATION INITIALE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450" y="1466850"/>
            <a:ext cx="4991100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Espace réservé du numéro de diapositive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583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L’ENSEIGNEMENT PROFESSIONNEL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323528" y="1556792"/>
            <a:ext cx="2088232" cy="518457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483768" y="1556792"/>
            <a:ext cx="2088232" cy="518457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4644008" y="1556792"/>
            <a:ext cx="2088232" cy="518457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6804248" y="1556792"/>
            <a:ext cx="2088232" cy="511256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323528" y="1700808"/>
            <a:ext cx="2088232" cy="1800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Bloc 1</a:t>
            </a:r>
            <a:br>
              <a:rPr lang="fr-FR" sz="1600" dirty="0" smtClean="0"/>
            </a:br>
            <a:r>
              <a:rPr lang="fr-FR" sz="1400" dirty="0" smtClean="0"/>
              <a:t>Support et mise à disposition de services informatiques</a:t>
            </a:r>
            <a:endParaRPr lang="fr-FR" sz="1600" dirty="0" smtClean="0"/>
          </a:p>
          <a:p>
            <a:pPr algn="ctr"/>
            <a:r>
              <a:rPr lang="fr-FR" sz="1400" dirty="0" smtClean="0"/>
              <a:t>150 hs - 10 hh (4 + 6)</a:t>
            </a:r>
            <a:endParaRPr lang="fr-FR" sz="14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2483768" y="2564904"/>
            <a:ext cx="2088232" cy="1080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Bloc 2 – spé SISR</a:t>
            </a:r>
          </a:p>
          <a:p>
            <a:pPr algn="ctr"/>
            <a:r>
              <a:rPr lang="fr-FR" sz="1400" dirty="0" smtClean="0"/>
              <a:t>Administration des </a:t>
            </a:r>
            <a:r>
              <a:rPr lang="fr-FR" sz="1400" dirty="0"/>
              <a:t>s</a:t>
            </a:r>
            <a:r>
              <a:rPr lang="fr-FR" sz="1400" dirty="0" smtClean="0"/>
              <a:t>ystèmes et des réseaux</a:t>
            </a:r>
          </a:p>
          <a:p>
            <a:pPr algn="ctr"/>
            <a:r>
              <a:rPr lang="fr-FR" sz="1400" dirty="0" smtClean="0"/>
              <a:t>90 hs – 6 hh (2+4)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323528" y="5013256"/>
            <a:ext cx="2088232" cy="72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Bloc 3 </a:t>
            </a:r>
            <a:r>
              <a:rPr lang="fr-FR" sz="1400" dirty="0" smtClean="0"/>
              <a:t>Cybersécurité des services informatiques</a:t>
            </a:r>
          </a:p>
          <a:p>
            <a:pPr algn="ctr"/>
            <a:r>
              <a:rPr lang="fr-FR" sz="1400" dirty="0" smtClean="0"/>
              <a:t>60 hs - 4 hh (2 + 2)</a:t>
            </a:r>
            <a:endParaRPr lang="fr-FR" sz="1400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2483768" y="3717032"/>
            <a:ext cx="2088232" cy="1080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Bloc 2 – spé SLAM</a:t>
            </a:r>
          </a:p>
          <a:p>
            <a:pPr algn="ctr"/>
            <a:r>
              <a:rPr lang="fr-FR" sz="1400" dirty="0" smtClean="0"/>
              <a:t>Conception et dév. d’applications</a:t>
            </a:r>
          </a:p>
          <a:p>
            <a:pPr algn="ctr"/>
            <a:r>
              <a:rPr lang="fr-FR" sz="1400" dirty="0" smtClean="0"/>
              <a:t>90 hs – 6 hh (2+4)</a:t>
            </a:r>
            <a:endParaRPr lang="fr-FR" sz="1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3347864" y="3553271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OU</a:t>
            </a:r>
            <a:endParaRPr lang="fr-FR" sz="1400" b="1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2483768" y="1772896"/>
            <a:ext cx="2088232" cy="720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Bloc 1</a:t>
            </a:r>
          </a:p>
          <a:p>
            <a:pPr algn="ctr"/>
            <a:r>
              <a:rPr lang="fr-FR" sz="1400" dirty="0"/>
              <a:t>6</a:t>
            </a:r>
            <a:r>
              <a:rPr lang="fr-FR" sz="1400" dirty="0" smtClean="0"/>
              <a:t>0 hs - 4 hh (2 + 2)</a:t>
            </a:r>
            <a:endParaRPr lang="fr-FR" sz="1400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2483768" y="5013176"/>
            <a:ext cx="2088232" cy="72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Bloc 3 </a:t>
            </a:r>
            <a:r>
              <a:rPr lang="fr-FR" sz="1400" dirty="0" smtClean="0"/>
              <a:t>(commun)</a:t>
            </a:r>
            <a:endParaRPr lang="fr-FR" sz="1600" dirty="0" smtClean="0"/>
          </a:p>
          <a:p>
            <a:pPr algn="ctr"/>
            <a:r>
              <a:rPr lang="fr-FR" sz="1400" dirty="0"/>
              <a:t>6</a:t>
            </a:r>
            <a:r>
              <a:rPr lang="fr-FR" sz="1400" dirty="0" smtClean="0"/>
              <a:t>0 hs - 4 hh (2 + 2)</a:t>
            </a:r>
            <a:endParaRPr lang="fr-FR" sz="1400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2483768" y="5805344"/>
            <a:ext cx="2088232" cy="720000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Ateliers</a:t>
            </a:r>
            <a:br>
              <a:rPr lang="fr-FR" sz="1600" dirty="0" smtClean="0"/>
            </a:br>
            <a:r>
              <a:rPr lang="fr-FR" sz="1400" dirty="0" smtClean="0"/>
              <a:t>de professionnalisation</a:t>
            </a:r>
          </a:p>
          <a:p>
            <a:pPr algn="ctr"/>
            <a:r>
              <a:rPr lang="fr-FR" sz="1400" dirty="0"/>
              <a:t>6</a:t>
            </a:r>
            <a:r>
              <a:rPr lang="fr-FR" sz="1400" dirty="0" smtClean="0"/>
              <a:t>0 hs - 4 hh (0 + 4)</a:t>
            </a:r>
            <a:endParaRPr lang="fr-FR" sz="14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323528" y="5805344"/>
            <a:ext cx="2088232" cy="720000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Ateliers</a:t>
            </a:r>
            <a:br>
              <a:rPr lang="fr-FR" sz="1600" dirty="0" smtClean="0"/>
            </a:br>
            <a:r>
              <a:rPr lang="fr-FR" sz="1400" dirty="0" smtClean="0"/>
              <a:t>de professionnalisation</a:t>
            </a:r>
          </a:p>
          <a:p>
            <a:pPr algn="ctr"/>
            <a:r>
              <a:rPr lang="fr-FR" sz="1400" dirty="0"/>
              <a:t>6</a:t>
            </a:r>
            <a:r>
              <a:rPr lang="fr-FR" sz="1400" dirty="0" smtClean="0"/>
              <a:t>0 hs - 4 hh (0 + 4)</a:t>
            </a:r>
            <a:endParaRPr lang="fr-FR" sz="1400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4644008" y="5805344"/>
            <a:ext cx="4248472" cy="720000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Ateliers</a:t>
            </a:r>
            <a:br>
              <a:rPr lang="fr-FR" sz="1600" dirty="0" smtClean="0"/>
            </a:br>
            <a:r>
              <a:rPr lang="fr-FR" sz="1400" dirty="0" smtClean="0"/>
              <a:t>de professionnalisation</a:t>
            </a:r>
          </a:p>
          <a:p>
            <a:pPr algn="ctr"/>
            <a:r>
              <a:rPr lang="fr-FR" sz="1400" dirty="0" smtClean="0"/>
              <a:t>96 heures - 4 hh (0 + 4)</a:t>
            </a:r>
            <a:endParaRPr lang="fr-FR" sz="1400" dirty="0"/>
          </a:p>
        </p:txBody>
      </p:sp>
      <p:sp>
        <p:nvSpPr>
          <p:cNvPr id="18" name="Rectangle à coins arrondis 17"/>
          <p:cNvSpPr/>
          <p:nvPr/>
        </p:nvSpPr>
        <p:spPr>
          <a:xfrm>
            <a:off x="4644008" y="1772816"/>
            <a:ext cx="4248472" cy="360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Bloc 1 : </a:t>
            </a:r>
            <a:r>
              <a:rPr lang="fr-FR" sz="1400" dirty="0" smtClean="0"/>
              <a:t>48 hs - 2 hh (2 + 0)</a:t>
            </a:r>
            <a:endParaRPr lang="fr-FR" sz="1400" dirty="0"/>
          </a:p>
        </p:txBody>
      </p:sp>
      <p:sp>
        <p:nvSpPr>
          <p:cNvPr id="19" name="Rectangle à coins arrondis 18"/>
          <p:cNvSpPr/>
          <p:nvPr/>
        </p:nvSpPr>
        <p:spPr>
          <a:xfrm>
            <a:off x="4644008" y="2204864"/>
            <a:ext cx="4248472" cy="1368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Bloc 2 – spé SISR</a:t>
            </a:r>
          </a:p>
          <a:p>
            <a:pPr algn="ctr"/>
            <a:r>
              <a:rPr lang="fr-FR" sz="1400" dirty="0" smtClean="0"/>
              <a:t>Administration des </a:t>
            </a:r>
            <a:r>
              <a:rPr lang="fr-FR" sz="1400" dirty="0"/>
              <a:t>s</a:t>
            </a:r>
            <a:r>
              <a:rPr lang="fr-FR" sz="1400" dirty="0" smtClean="0"/>
              <a:t>ystèmes et des réseaux</a:t>
            </a:r>
          </a:p>
          <a:p>
            <a:pPr algn="ctr"/>
            <a:r>
              <a:rPr lang="fr-FR" sz="1400" dirty="0" smtClean="0"/>
              <a:t>216 heures – 9 hh (3+6)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4644008" y="3645176"/>
            <a:ext cx="4248472" cy="1368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Bloc 2 – spé SLAM</a:t>
            </a:r>
          </a:p>
          <a:p>
            <a:pPr algn="ctr"/>
            <a:r>
              <a:rPr lang="fr-FR" sz="1400" dirty="0" smtClean="0"/>
              <a:t>Conception et dév. d’applications</a:t>
            </a:r>
          </a:p>
          <a:p>
            <a:pPr algn="ctr"/>
            <a:r>
              <a:rPr lang="fr-FR" sz="1400" dirty="0" smtClean="0"/>
              <a:t>216 heures – 9 hh (3+6)</a:t>
            </a:r>
            <a:endParaRPr lang="fr-FR" sz="1400" dirty="0"/>
          </a:p>
        </p:txBody>
      </p:sp>
      <p:sp>
        <p:nvSpPr>
          <p:cNvPr id="21" name="ZoneTexte 20"/>
          <p:cNvSpPr txBox="1"/>
          <p:nvPr/>
        </p:nvSpPr>
        <p:spPr>
          <a:xfrm>
            <a:off x="6556487" y="3429161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OU</a:t>
            </a:r>
            <a:endParaRPr lang="fr-FR" sz="1400" b="1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4644008" y="5085184"/>
            <a:ext cx="4248472" cy="64799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Bloc 3 - cyber SISR </a:t>
            </a:r>
            <a:r>
              <a:rPr lang="fr-FR" sz="1600" dirty="0" smtClean="0"/>
              <a:t>ou</a:t>
            </a:r>
            <a:r>
              <a:rPr lang="fr-FR" sz="1600" b="1" dirty="0" smtClean="0"/>
              <a:t> cyber SLAM </a:t>
            </a:r>
          </a:p>
          <a:p>
            <a:pPr algn="ctr"/>
            <a:r>
              <a:rPr lang="fr-FR" sz="1400" dirty="0" smtClean="0"/>
              <a:t>96 heures - 4 hh (2 + 2)</a:t>
            </a:r>
            <a:endParaRPr lang="fr-FR" sz="1400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076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23728" y="0"/>
            <a:ext cx="7028264" cy="83671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L’ACCOMPAGNEMENT DES EQUIPES ENSEIGNANTES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Le </a:t>
            </a:r>
            <a:r>
              <a:rPr lang="fr-FR" dirty="0" smtClean="0">
                <a:hlinkClick r:id="rId3" action="ppaction://hlinkfile"/>
              </a:rPr>
              <a:t>programme de la journée</a:t>
            </a:r>
            <a:r>
              <a:rPr lang="fr-FR" dirty="0" smtClean="0"/>
              <a:t>… Une première étape</a:t>
            </a:r>
          </a:p>
          <a:p>
            <a:r>
              <a:rPr lang="fr-FR" dirty="0" smtClean="0"/>
              <a:t>Un guide d’accompagnement qui va évoluer suite à cette journée</a:t>
            </a:r>
          </a:p>
          <a:p>
            <a:r>
              <a:rPr lang="fr-FR" dirty="0" smtClean="0"/>
              <a:t>Des sujets zéro pour l’épreuve E6</a:t>
            </a:r>
          </a:p>
          <a:p>
            <a:r>
              <a:rPr lang="fr-FR" dirty="0" smtClean="0"/>
              <a:t>Des formations en académie</a:t>
            </a:r>
          </a:p>
          <a:p>
            <a:r>
              <a:rPr lang="fr-FR" dirty="0" smtClean="0"/>
              <a:t>Des formations avec nos partenaires et le CEFPEP</a:t>
            </a:r>
          </a:p>
          <a:p>
            <a:r>
              <a:rPr lang="fr-FR" dirty="0" smtClean="0"/>
              <a:t>Le </a:t>
            </a:r>
            <a:r>
              <a:rPr lang="fr-FR" dirty="0" err="1" smtClean="0"/>
              <a:t>Certa</a:t>
            </a:r>
            <a:r>
              <a:rPr lang="fr-FR" dirty="0" smtClean="0"/>
              <a:t> mobilisé pour accompagner cette réforme</a:t>
            </a:r>
          </a:p>
          <a:p>
            <a:pPr marL="857250" lvl="2" indent="0">
              <a:buNone/>
            </a:pPr>
            <a:r>
              <a:rPr lang="fr-FR" dirty="0">
                <a:hlinkClick r:id="rId4"/>
              </a:rPr>
              <a:t>www.reseaucerta.org</a:t>
            </a:r>
            <a:r>
              <a:rPr lang="fr-FR" dirty="0" smtClean="0">
                <a:hlinkClick r:id="rId4"/>
              </a:rPr>
              <a:t>/</a:t>
            </a:r>
            <a:endParaRPr lang="fr-FR" dirty="0" smtClean="0"/>
          </a:p>
          <a:p>
            <a:pPr marL="857250" lvl="2" indent="0">
              <a:buNone/>
            </a:pPr>
            <a:r>
              <a:rPr lang="fr-FR" u="sng" dirty="0">
                <a:hlinkClick r:id="rId5"/>
              </a:rPr>
              <a:t>https://</a:t>
            </a:r>
            <a:r>
              <a:rPr lang="fr-FR" u="sng" dirty="0" smtClean="0">
                <a:hlinkClick r:id="rId5"/>
              </a:rPr>
              <a:t>frama.link/bts-saison2</a:t>
            </a:r>
            <a:endParaRPr lang="fr-FR" u="sng" dirty="0" smtClean="0"/>
          </a:p>
          <a:p>
            <a:pPr marL="857250" lvl="2" indent="0">
              <a:buNone/>
            </a:pPr>
            <a:r>
              <a:rPr lang="fr-FR" u="sng" dirty="0" smtClean="0">
                <a:hlinkClick r:id="rId6"/>
              </a:rPr>
              <a:t>idegest@groupes.renater.fr</a:t>
            </a:r>
            <a:endParaRPr lang="fr-FR" u="sng" dirty="0" smtClean="0"/>
          </a:p>
          <a:p>
            <a:pPr marL="857250" lvl="2" indent="0">
              <a:buNone/>
            </a:pPr>
            <a:r>
              <a:rPr lang="fr-FR" u="sng" dirty="0" smtClean="0"/>
              <a:t>@</a:t>
            </a:r>
            <a:r>
              <a:rPr lang="fr-FR" u="sng" dirty="0" err="1" smtClean="0"/>
              <a:t>reseauCerta</a:t>
            </a:r>
            <a:r>
              <a:rPr lang="fr-FR" u="sng" dirty="0" smtClean="0"/>
              <a:t> </a:t>
            </a:r>
            <a:r>
              <a:rPr lang="fr-FR" u="sng" dirty="0" smtClean="0"/>
              <a:t>sur Twitter</a:t>
            </a:r>
            <a:endParaRPr lang="fr-FR" dirty="0"/>
          </a:p>
          <a:p>
            <a:pPr marL="857250" lvl="2" indent="0">
              <a:buNone/>
            </a:pPr>
            <a:endParaRPr lang="fr-FR" dirty="0" smtClean="0"/>
          </a:p>
          <a:p>
            <a:pPr marL="457200" lvl="1" indent="0"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52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420888"/>
            <a:ext cx="8229600" cy="836712"/>
          </a:xfrm>
        </p:spPr>
        <p:txBody>
          <a:bodyPr>
            <a:normAutofit/>
          </a:bodyPr>
          <a:lstStyle/>
          <a:p>
            <a:r>
              <a:rPr lang="fr-FR" dirty="0" smtClean="0"/>
              <a:t>MERCI DE VOTRE ATTENTION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04664"/>
            <a:ext cx="1996963" cy="1805997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259632" y="3501008"/>
            <a:ext cx="691276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Contact </a:t>
            </a: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/>
              <a:t>Christine Gaubert-Macon</a:t>
            </a:r>
            <a:br>
              <a:rPr lang="fr-FR" sz="2400" dirty="0"/>
            </a:br>
            <a:r>
              <a:rPr lang="fr-FR" sz="2400" dirty="0" smtClean="0"/>
              <a:t>christine.gaubert-macon@igesr.gouv.fr</a:t>
            </a: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/>
              <a:t>www.education.gouv.fr</a:t>
            </a:r>
            <a:r>
              <a:rPr lang="fr-FR" dirty="0" smtClean="0"/>
              <a:t>.</a:t>
            </a:r>
            <a:endParaRPr lang="fr-FR" dirty="0"/>
          </a:p>
          <a:p>
            <a:endParaRPr lang="fr-FR" sz="2400" dirty="0"/>
          </a:p>
          <a:p>
            <a:pPr algn="ctr"/>
            <a:endParaRPr lang="fr-FR" sz="2400" b="1" dirty="0">
              <a:solidFill>
                <a:srgbClr val="C00000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646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420888"/>
            <a:ext cx="8229600" cy="83671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BTS Services informatiques aux organisations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04664"/>
            <a:ext cx="1996963" cy="1805997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259632" y="3501008"/>
            <a:ext cx="691276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C00000"/>
                </a:solidFill>
              </a:rPr>
              <a:t>Révision du BTS, mise en blocs de compétences</a:t>
            </a:r>
          </a:p>
          <a:p>
            <a:pPr algn="ctr"/>
            <a:endParaRPr lang="fr-FR" sz="2400" b="1" dirty="0">
              <a:solidFill>
                <a:srgbClr val="C00000"/>
              </a:solidFill>
            </a:endParaRPr>
          </a:p>
          <a:p>
            <a:r>
              <a:rPr lang="fr-FR" dirty="0"/>
              <a:t>Arrêté du 29 avril 2019 portant définition du brevet de technicien supérieur « services informatiques aux organisations </a:t>
            </a:r>
            <a:r>
              <a:rPr lang="fr-FR" dirty="0" smtClean="0"/>
              <a:t>: </a:t>
            </a:r>
            <a:r>
              <a:rPr lang="fr-FR" u="sng" dirty="0">
                <a:hlinkClick r:id="rId4"/>
              </a:rPr>
              <a:t>https://www.legifrance.gouv.fr/jo_pdf.do?id=JORFTEXT000038529532</a:t>
            </a:r>
            <a:r>
              <a:rPr lang="fr-FR" dirty="0"/>
              <a:t>.</a:t>
            </a:r>
          </a:p>
          <a:p>
            <a:endParaRPr lang="fr-FR" sz="2400" dirty="0"/>
          </a:p>
          <a:p>
            <a:pPr algn="ctr"/>
            <a:endParaRPr lang="fr-FR" sz="2400" b="1" dirty="0">
              <a:solidFill>
                <a:srgbClr val="C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45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2011 : Création du BTS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Arrêté de création publié le 26 avril 2011</a:t>
            </a:r>
          </a:p>
          <a:p>
            <a:r>
              <a:rPr lang="fr-FR" dirty="0"/>
              <a:t>Arrêté de modification publié le 3 novembre 2014</a:t>
            </a:r>
          </a:p>
          <a:p>
            <a:r>
              <a:rPr lang="fr-FR" dirty="0"/>
              <a:t>Première session d’examen en 2013</a:t>
            </a:r>
          </a:p>
          <a:p>
            <a:r>
              <a:rPr lang="fr-FR" dirty="0"/>
              <a:t>Deux options : </a:t>
            </a:r>
          </a:p>
          <a:p>
            <a:pPr lvl="1"/>
            <a:r>
              <a:rPr lang="fr-FR" dirty="0"/>
              <a:t>Option A : « solutions d’infrastructure, systèmes et réseaux » </a:t>
            </a:r>
          </a:p>
          <a:p>
            <a:pPr lvl="1"/>
            <a:r>
              <a:rPr lang="fr-FR" dirty="0"/>
              <a:t>Option B « solutions logicielles et applications métiers »</a:t>
            </a:r>
          </a:p>
          <a:p>
            <a:r>
              <a:rPr lang="fr-FR" dirty="0"/>
              <a:t>Depuis la session 2013 et jusqu’à la session </a:t>
            </a:r>
            <a:r>
              <a:rPr lang="fr-FR" dirty="0" smtClean="0"/>
              <a:t>2019, près de 30 000 </a:t>
            </a:r>
            <a:r>
              <a:rPr lang="fr-FR" dirty="0"/>
              <a:t>diplômés </a:t>
            </a:r>
          </a:p>
          <a:p>
            <a:pPr lvl="1"/>
            <a:r>
              <a:rPr lang="fr-FR" dirty="0" smtClean="0"/>
              <a:t>16 945 </a:t>
            </a:r>
            <a:r>
              <a:rPr lang="fr-FR" dirty="0"/>
              <a:t>pour l’option A </a:t>
            </a:r>
            <a:endParaRPr lang="fr-FR" dirty="0" smtClean="0"/>
          </a:p>
          <a:p>
            <a:pPr lvl="1"/>
            <a:r>
              <a:rPr lang="fr-FR" dirty="0" smtClean="0"/>
              <a:t>15 963 </a:t>
            </a:r>
            <a:r>
              <a:rPr lang="fr-FR" dirty="0"/>
              <a:t>pour l’option </a:t>
            </a:r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04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07704" y="0"/>
            <a:ext cx="7244288" cy="83671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L’ÉLABORATION DU NOUVEAU RÉF</a:t>
            </a:r>
            <a:r>
              <a:rPr lang="fr-FR" dirty="0"/>
              <a:t>É</a:t>
            </a:r>
            <a:r>
              <a:rPr lang="fr-FR" dirty="0" smtClean="0"/>
              <a:t>RENTIEL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4883913"/>
              </p:ext>
            </p:extLst>
          </p:nvPr>
        </p:nvGraphicFramePr>
        <p:xfrm>
          <a:off x="684213" y="1052513"/>
          <a:ext cx="8229600" cy="4986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611560" y="908720"/>
            <a:ext cx="5183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Des travaux menés dans le cadre de la 16</a:t>
            </a:r>
            <a:r>
              <a:rPr lang="fr-FR" sz="2400" baseline="30000" dirty="0"/>
              <a:t>ème</a:t>
            </a:r>
            <a:r>
              <a:rPr lang="fr-FR" sz="2400" dirty="0"/>
              <a:t> CPC</a:t>
            </a:r>
          </a:p>
          <a:p>
            <a:pPr algn="ctr"/>
            <a:r>
              <a:rPr lang="fr-FR" sz="2400" b="1" i="1" dirty="0"/>
              <a:t>Services administratifs et financiers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30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2" y="0"/>
            <a:ext cx="7172280" cy="836712"/>
          </a:xfrm>
        </p:spPr>
        <p:txBody>
          <a:bodyPr>
            <a:normAutofit/>
          </a:bodyPr>
          <a:lstStyle/>
          <a:p>
            <a:r>
              <a:rPr lang="fr-FR" dirty="0" smtClean="0"/>
              <a:t>Mise en blocs du </a:t>
            </a:r>
            <a:r>
              <a:rPr lang="fr-FR" dirty="0" err="1" smtClean="0"/>
              <a:t>diplŌme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052736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dirty="0">
                <a:solidFill>
                  <a:srgbClr val="C00000"/>
                </a:solidFill>
              </a:rPr>
              <a:t>Une organisation du diplôme en blocs de compétences</a:t>
            </a:r>
          </a:p>
          <a:p>
            <a:pPr lvl="1"/>
            <a:r>
              <a:rPr lang="fr-FR" sz="1800" dirty="0">
                <a:solidFill>
                  <a:srgbClr val="683086"/>
                </a:solidFill>
              </a:rPr>
              <a:t>pour répondre aux objectifs de </a:t>
            </a:r>
            <a:r>
              <a:rPr lang="fr-FR" sz="1800" b="1" dirty="0">
                <a:solidFill>
                  <a:srgbClr val="683086"/>
                </a:solidFill>
              </a:rPr>
              <a:t>la loi de 2014 </a:t>
            </a:r>
            <a:r>
              <a:rPr lang="fr-FR" sz="1800" dirty="0">
                <a:solidFill>
                  <a:srgbClr val="683086"/>
                </a:solidFill>
              </a:rPr>
              <a:t>sur la formation professionnelle, réaffirmés par </a:t>
            </a:r>
            <a:r>
              <a:rPr lang="fr-FR" sz="1800" b="1" dirty="0">
                <a:solidFill>
                  <a:srgbClr val="683086"/>
                </a:solidFill>
              </a:rPr>
              <a:t>la loi  pour la liberté de choisir son avenir professionnel</a:t>
            </a:r>
          </a:p>
          <a:p>
            <a:pPr lvl="1"/>
            <a:r>
              <a:rPr lang="fr-FR" sz="1800" dirty="0">
                <a:solidFill>
                  <a:srgbClr val="683086"/>
                </a:solidFill>
              </a:rPr>
              <a:t>pour prendre en compte la </a:t>
            </a:r>
            <a:r>
              <a:rPr lang="fr-FR" sz="1800" b="1" dirty="0">
                <a:solidFill>
                  <a:srgbClr val="683086"/>
                </a:solidFill>
              </a:rPr>
              <a:t>diversité des parcours </a:t>
            </a:r>
            <a:r>
              <a:rPr lang="fr-FR" sz="1800" dirty="0">
                <a:solidFill>
                  <a:srgbClr val="683086"/>
                </a:solidFill>
              </a:rPr>
              <a:t>d’accès à la qualification et à la certification</a:t>
            </a:r>
          </a:p>
          <a:p>
            <a:pPr lvl="2"/>
            <a:endParaRPr lang="fr-FR" sz="1200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3964"/>
          <a:stretch/>
        </p:blipFill>
        <p:spPr>
          <a:xfrm>
            <a:off x="1835696" y="2996952"/>
            <a:ext cx="6238875" cy="2542075"/>
          </a:xfrm>
          <a:prstGeom prst="rect">
            <a:avLst/>
          </a:prstGeom>
          <a:noFill/>
          <a:ln w="254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9" name="Groupe 8"/>
          <p:cNvGrpSpPr/>
          <p:nvPr/>
        </p:nvGrpSpPr>
        <p:grpSpPr>
          <a:xfrm>
            <a:off x="2123728" y="5539027"/>
            <a:ext cx="5472608" cy="646331"/>
            <a:chOff x="2267745" y="5733256"/>
            <a:chExt cx="5472608" cy="646331"/>
          </a:xfrm>
        </p:grpSpPr>
        <p:sp>
          <p:nvSpPr>
            <p:cNvPr id="6" name="ZoneTexte 5"/>
            <p:cNvSpPr txBox="1"/>
            <p:nvPr/>
          </p:nvSpPr>
          <p:spPr>
            <a:xfrm>
              <a:off x="2267745" y="5733256"/>
              <a:ext cx="1296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solidFill>
                    <a:srgbClr val="C00000"/>
                  </a:solidFill>
                </a:rPr>
                <a:t>Référentiel des activités professionnelles</a:t>
              </a:r>
              <a:endParaRPr lang="fr-FR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4427984" y="5827059"/>
              <a:ext cx="13681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>
                  <a:solidFill>
                    <a:srgbClr val="C00000"/>
                  </a:solidFill>
                </a:rPr>
                <a:t>Référentiel de compétences</a:t>
              </a: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6732241" y="5827059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>
                  <a:solidFill>
                    <a:srgbClr val="C00000"/>
                  </a:solidFill>
                </a:rPr>
                <a:t>Référentiel d’évaluation</a:t>
              </a:r>
            </a:p>
          </p:txBody>
        </p:sp>
      </p:grp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44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MÉTHODE DE TRAVAIL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83568" y="1196752"/>
            <a:ext cx="7416824" cy="3693319"/>
          </a:xfrm>
          <a:prstGeom prst="rect">
            <a:avLst/>
          </a:prstGeom>
          <a:ln>
            <a:solidFill>
              <a:srgbClr val="13726A"/>
            </a:solidFill>
          </a:ln>
        </p:spPr>
        <p:txBody>
          <a:bodyPr wrap="square">
            <a:spAutoFit/>
          </a:bodyPr>
          <a:lstStyle/>
          <a:p>
            <a:endParaRPr lang="fr-FR" b="1" dirty="0" smtClean="0">
              <a:solidFill>
                <a:srgbClr val="C00000"/>
              </a:solidFill>
            </a:endParaRPr>
          </a:p>
          <a:p>
            <a:r>
              <a:rPr lang="fr-FR" b="1" dirty="0" smtClean="0">
                <a:solidFill>
                  <a:srgbClr val="C00000"/>
                </a:solidFill>
              </a:rPr>
              <a:t>Une révision et non une rénovation</a:t>
            </a:r>
            <a:endParaRPr lang="fr-FR" b="1" dirty="0">
              <a:solidFill>
                <a:srgbClr val="C0000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dirty="0"/>
              <a:t>Un article a été publié sur le site du </a:t>
            </a:r>
            <a:r>
              <a:rPr lang="fr-FR" dirty="0" err="1"/>
              <a:t>Certa</a:t>
            </a:r>
            <a:r>
              <a:rPr lang="fr-FR" dirty="0"/>
              <a:t> pour </a:t>
            </a:r>
            <a:r>
              <a:rPr lang="fr-FR" b="1" dirty="0"/>
              <a:t>informer les enseignants </a:t>
            </a:r>
            <a:r>
              <a:rPr lang="fr-FR" dirty="0"/>
              <a:t>à propos de la révision (mars 2018) : </a:t>
            </a:r>
            <a:r>
              <a:rPr lang="fr-FR" dirty="0">
                <a:solidFill>
                  <a:srgbClr val="683086"/>
                </a:solidFill>
                <a:hlinkClick r:id="rId3"/>
              </a:rPr>
              <a:t>https://www.reseaucerta.org/evolution-bts-sio-blocs-competences</a:t>
            </a:r>
            <a:r>
              <a:rPr lang="fr-FR" dirty="0">
                <a:solidFill>
                  <a:srgbClr val="683086"/>
                </a:solidFill>
              </a:rPr>
              <a:t>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b="1" dirty="0"/>
              <a:t>Sollicitation de professionnels </a:t>
            </a:r>
            <a:r>
              <a:rPr lang="fr-FR" dirty="0"/>
              <a:t>du secteur d’activité pour l’évolution du diplôme : </a:t>
            </a:r>
            <a:r>
              <a:rPr lang="fr-FR" dirty="0" err="1"/>
              <a:t>Syntec</a:t>
            </a:r>
            <a:r>
              <a:rPr lang="fr-FR" dirty="0"/>
              <a:t> numérique, </a:t>
            </a:r>
            <a:r>
              <a:rPr lang="fr-FR" dirty="0" err="1"/>
              <a:t>Cinov-IT</a:t>
            </a:r>
            <a:r>
              <a:rPr lang="fr-FR" dirty="0"/>
              <a:t>, Cisco, IBM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dirty="0"/>
              <a:t>Constitution </a:t>
            </a:r>
            <a:r>
              <a:rPr lang="fr-FR" b="1" dirty="0"/>
              <a:t>d’un groupe de travail  </a:t>
            </a:r>
            <a:r>
              <a:rPr lang="fr-FR" dirty="0"/>
              <a:t>regroupant enseignants et inspecteurs pour réécrire les éléments du référentiel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b="1" dirty="0"/>
              <a:t>Enquête</a:t>
            </a:r>
            <a:r>
              <a:rPr lang="fr-FR" dirty="0"/>
              <a:t> auprès des équipes enseignantes dont les résultats sont disponibles à l’adresse </a:t>
            </a:r>
            <a:r>
              <a:rPr lang="fr-FR" dirty="0">
                <a:solidFill>
                  <a:srgbClr val="683086"/>
                </a:solidFill>
                <a:hlinkClick r:id="rId4"/>
              </a:rPr>
              <a:t>https://www.reseaucerta.org/sites/default/files/enquetes/resultatEnqueteBtsSio_2018.pdf</a:t>
            </a:r>
            <a:endParaRPr lang="fr-FR" dirty="0">
              <a:solidFill>
                <a:srgbClr val="683086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87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besoins d’Évolution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>
                <a:solidFill>
                  <a:srgbClr val="C00000"/>
                </a:solidFill>
              </a:rPr>
              <a:t>Rappel sur l’organisation du diplôme actuel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400" dirty="0">
                <a:solidFill>
                  <a:schemeClr val="tx1"/>
                </a:solidFill>
              </a:rPr>
              <a:t>Une organisation en </a:t>
            </a:r>
            <a:r>
              <a:rPr lang="fr-FR" sz="1400" b="1" dirty="0">
                <a:solidFill>
                  <a:schemeClr val="tx1"/>
                </a:solidFill>
              </a:rPr>
              <a:t>processus</a:t>
            </a:r>
            <a:r>
              <a:rPr lang="fr-FR" sz="1400" dirty="0">
                <a:solidFill>
                  <a:schemeClr val="tx1"/>
                </a:solidFill>
              </a:rPr>
              <a:t> (selon les principes du </a:t>
            </a:r>
            <a:r>
              <a:rPr lang="fr-FR" sz="1400" dirty="0">
                <a:solidFill>
                  <a:schemeClr val="tx1"/>
                </a:solidFill>
                <a:hlinkClick r:id="rId3"/>
              </a:rPr>
              <a:t>référentiel ITIL</a:t>
            </a:r>
            <a:r>
              <a:rPr lang="fr-FR" sz="1400" dirty="0">
                <a:solidFill>
                  <a:schemeClr val="tx1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400" dirty="0">
                <a:solidFill>
                  <a:schemeClr val="tx1"/>
                </a:solidFill>
              </a:rPr>
              <a:t>Des épreuves évaluant l’acquisition de compétences de différents processus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400" dirty="0">
                <a:solidFill>
                  <a:schemeClr val="tx1"/>
                </a:solidFill>
              </a:rPr>
              <a:t>Une organisation du diplôme incompatible avec l’approche blocs de compétences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sz="1400" dirty="0">
              <a:solidFill>
                <a:schemeClr val="tx1"/>
              </a:solidFill>
            </a:endParaRPr>
          </a:p>
          <a:p>
            <a:r>
              <a:rPr lang="fr-FR" sz="2000" dirty="0">
                <a:solidFill>
                  <a:srgbClr val="C00000"/>
                </a:solidFill>
              </a:rPr>
              <a:t>De nouvelles exigences pour exercer le métier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400" dirty="0">
                <a:solidFill>
                  <a:schemeClr val="tx1"/>
                </a:solidFill>
              </a:rPr>
              <a:t>Le renforcement des fonctions </a:t>
            </a:r>
            <a:r>
              <a:rPr lang="fr-FR" sz="1400" b="1" dirty="0">
                <a:solidFill>
                  <a:schemeClr val="tx1"/>
                </a:solidFill>
              </a:rPr>
              <a:t>support </a:t>
            </a:r>
            <a:r>
              <a:rPr lang="fr-FR" sz="1400" dirty="0">
                <a:solidFill>
                  <a:schemeClr val="tx1"/>
                </a:solidFill>
              </a:rPr>
              <a:t>et </a:t>
            </a:r>
            <a:r>
              <a:rPr lang="fr-FR" sz="1400" b="1" dirty="0" err="1">
                <a:solidFill>
                  <a:schemeClr val="tx1"/>
                </a:solidFill>
              </a:rPr>
              <a:t>cybersécurité</a:t>
            </a:r>
            <a:endParaRPr lang="fr-FR" sz="1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400" dirty="0">
                <a:solidFill>
                  <a:schemeClr val="tx1"/>
                </a:solidFill>
              </a:rPr>
              <a:t>Des nouvelles formes d’organisations et de </a:t>
            </a:r>
            <a:r>
              <a:rPr lang="fr-FR" sz="1400" b="1" dirty="0">
                <a:solidFill>
                  <a:schemeClr val="tx1"/>
                </a:solidFill>
              </a:rPr>
              <a:t>salariat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400" b="1" dirty="0">
                <a:solidFill>
                  <a:schemeClr val="tx1"/>
                </a:solidFill>
              </a:rPr>
              <a:t>L’éthique professionnelle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400" dirty="0">
                <a:solidFill>
                  <a:schemeClr val="tx1"/>
                </a:solidFill>
              </a:rPr>
              <a:t>Le maintien de </a:t>
            </a:r>
            <a:r>
              <a:rPr lang="fr-FR" sz="1400" b="1" dirty="0">
                <a:solidFill>
                  <a:schemeClr val="tx1"/>
                </a:solidFill>
              </a:rPr>
              <a:t>l’employabilité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sz="1400" dirty="0">
              <a:solidFill>
                <a:schemeClr val="tx1"/>
              </a:solidFill>
            </a:endParaRP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fr-FR" sz="2000" dirty="0">
                <a:solidFill>
                  <a:srgbClr val="C00000"/>
                </a:solidFill>
              </a:rPr>
              <a:t>Donc une « quasi rénovation »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400" dirty="0">
                <a:solidFill>
                  <a:schemeClr val="tx1"/>
                </a:solidFill>
              </a:rPr>
              <a:t>L’approche blocs de compétences  bouscule les pratiques d’enseignement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400" dirty="0">
                <a:solidFill>
                  <a:schemeClr val="tx1"/>
                </a:solidFill>
              </a:rPr>
              <a:t>Un métier qui a nécessairement évolué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400" dirty="0">
                <a:solidFill>
                  <a:schemeClr val="tx1"/>
                </a:solidFill>
              </a:rPr>
              <a:t>Les préoccupations économiques, juridiques et managériales liées au métier sont encapsulées dans les blocs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68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STRUCTURE DU DIPLŌME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772817"/>
            <a:ext cx="8229600" cy="3384376"/>
          </a:xfrm>
        </p:spPr>
        <p:txBody>
          <a:bodyPr/>
          <a:lstStyle/>
          <a:p>
            <a:r>
              <a:rPr lang="fr-FR" dirty="0" smtClean="0"/>
              <a:t>Trois blocs professionnels par option</a:t>
            </a:r>
          </a:p>
          <a:p>
            <a:r>
              <a:rPr lang="fr-FR" dirty="0" smtClean="0"/>
              <a:t>Quatre blocs généraux</a:t>
            </a:r>
          </a:p>
          <a:p>
            <a:r>
              <a:rPr lang="fr-FR" dirty="0" smtClean="0"/>
              <a:t>Trois blocs facultatifs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sz="2000" dirty="0">
                <a:hlinkClick r:id="rId3" action="ppaction://hlinkfile"/>
              </a:rPr>
              <a:t>TABLEAU DE SYNTHÈSE – ACTIVITÉS – BLOCS DE COMPÉTENCES – UNITÉS</a:t>
            </a:r>
            <a:endParaRPr lang="fr-FR" sz="2000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751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des changements QUI impactent la formation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fr-FR" dirty="0"/>
              <a:t>2 finalités métier « nouvelles » comme objectif de formation </a:t>
            </a:r>
          </a:p>
          <a:p>
            <a:pPr lvl="1" fontAlgn="ctr"/>
            <a:r>
              <a:rPr lang="fr-FR" sz="1600" dirty="0"/>
              <a:t>Support et intégration</a:t>
            </a:r>
          </a:p>
          <a:p>
            <a:pPr lvl="1" fontAlgn="ctr"/>
            <a:r>
              <a:rPr lang="fr-FR" sz="1600" dirty="0"/>
              <a:t>Cyber sécurité </a:t>
            </a:r>
          </a:p>
          <a:p>
            <a:pPr fontAlgn="ctr"/>
            <a:r>
              <a:rPr lang="fr-FR" dirty="0"/>
              <a:t>L’approche en blocs de compétences</a:t>
            </a:r>
          </a:p>
          <a:p>
            <a:pPr lvl="1" fontAlgn="ctr"/>
            <a:r>
              <a:rPr lang="fr-FR" sz="1600" dirty="0"/>
              <a:t>Le référentiel n’est plus organisé en modules ou domaines de savoirs</a:t>
            </a:r>
          </a:p>
          <a:p>
            <a:pPr lvl="1" fontAlgn="ctr"/>
            <a:r>
              <a:rPr lang="fr-FR" sz="1600" dirty="0"/>
              <a:t>On prépare désormais à des finalités métier distinctes</a:t>
            </a:r>
          </a:p>
          <a:p>
            <a:pPr lvl="1" fontAlgn="ctr"/>
            <a:r>
              <a:rPr lang="fr-FR" sz="1600" dirty="0"/>
              <a:t>Une certification ad hoc avec les blocs de compétences</a:t>
            </a:r>
          </a:p>
          <a:p>
            <a:pPr lvl="1" fontAlgn="ctr"/>
            <a:r>
              <a:rPr lang="fr-FR" sz="1600" dirty="0"/>
              <a:t>Mais en formation initiale formation à un métier qui nécessite des dispositifs pédagogiques spécifiques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039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Personnalisé 1">
      <a:dk1>
        <a:srgbClr val="4D5B6B"/>
      </a:dk1>
      <a:lt1>
        <a:srgbClr val="FFFFFF"/>
      </a:lt1>
      <a:dk2>
        <a:srgbClr val="675D59"/>
      </a:dk2>
      <a:lt2>
        <a:srgbClr val="FFFFFF"/>
      </a:lt2>
      <a:accent1>
        <a:srgbClr val="AB0044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13726A"/>
      </a:hlink>
      <a:folHlink>
        <a:srgbClr val="79518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AB55E0CC5DA459F57F5A42893F46A005A087D358B12CA4E82A8A8BA9B8A8CF200D3544DBFAD4F664AA25DF68E6D1F0A9E00689F2856DFEDCE40890FDCED81A7DFC900B6A64A65EE003249A656539D5FAC0E7C" ma:contentTypeVersion="2" ma:contentTypeDescription="Crée un document." ma:contentTypeScope="" ma:versionID="a46148791f68790278fcdf66d871a8c7">
  <xsd:schema xmlns:xsd="http://www.w3.org/2001/XMLSchema" xmlns:xs="http://www.w3.org/2001/XMLSchema" xmlns:p="http://schemas.microsoft.com/office/2006/metadata/properties" xmlns:ns2="0a1f3658-4dbd-48f4-9148-21a30cb9213b" targetNamespace="http://schemas.microsoft.com/office/2006/metadata/properties" ma:root="true" ma:fieldsID="8b393eaa7dccebef394e6a233282d8db" ns2:_="">
    <xsd:import namespace="0a1f3658-4dbd-48f4-9148-21a30cb9213b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1f3658-4dbd-48f4-9148-21a30cb9213b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description="Description du document" ma:internalName="Description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0a1f3658-4dbd-48f4-9148-21a30cb9213b">Document mis à jour suite à la journée PNF</Description0>
  </documentManagement>
</p:properties>
</file>

<file path=customXml/itemProps1.xml><?xml version="1.0" encoding="utf-8"?>
<ds:datastoreItem xmlns:ds="http://schemas.openxmlformats.org/officeDocument/2006/customXml" ds:itemID="{701E0328-A409-4F9D-8673-3854EFA4ADDB}"/>
</file>

<file path=customXml/itemProps2.xml><?xml version="1.0" encoding="utf-8"?>
<ds:datastoreItem xmlns:ds="http://schemas.openxmlformats.org/officeDocument/2006/customXml" ds:itemID="{2F516E4D-8369-466C-964C-CBC893DE369F}"/>
</file>

<file path=customXml/itemProps3.xml><?xml version="1.0" encoding="utf-8"?>
<ds:datastoreItem xmlns:ds="http://schemas.openxmlformats.org/officeDocument/2006/customXml" ds:itemID="{5CFE81BA-B39A-4C1F-B602-1004F75D340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3376</TotalTime>
  <Words>1112</Words>
  <Application>Microsoft Office PowerPoint</Application>
  <PresentationFormat>Affichage à l'écran (4:3)</PresentationFormat>
  <Paragraphs>186</Paragraphs>
  <Slides>14</Slides>
  <Notes>12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14</vt:i4>
      </vt:variant>
    </vt:vector>
  </HeadingPairs>
  <TitlesOfParts>
    <vt:vector size="16" baseType="lpstr">
      <vt:lpstr>Conception personnalisée</vt:lpstr>
      <vt:lpstr>1_Conception personnalisée</vt:lpstr>
      <vt:lpstr>Présentation PowerPoint</vt:lpstr>
      <vt:lpstr>BTS Services informatiques aux organisations</vt:lpstr>
      <vt:lpstr>2011 : Création du BTS</vt:lpstr>
      <vt:lpstr>L’ÉLABORATION DU NOUVEAU RÉFÉRENTIEL</vt:lpstr>
      <vt:lpstr>Mise en blocs du diplŌme</vt:lpstr>
      <vt:lpstr>MÉTHODE DE TRAVAIL</vt:lpstr>
      <vt:lpstr>Les besoins d’Évolution</vt:lpstr>
      <vt:lpstr>STRUCTURE DU DIPLŌME</vt:lpstr>
      <vt:lpstr>des changements QUI impactent la formation</vt:lpstr>
      <vt:lpstr>L’organisation de la formation INITIALE</vt:lpstr>
      <vt:lpstr>PRÉPARATION DU BTS SIO EN FORMATION INITIALE</vt:lpstr>
      <vt:lpstr>L’ENSEIGNEMENT PROFESSIONNEL</vt:lpstr>
      <vt:lpstr>L’ACCOMPAGNEMENT DES EQUIPES ENSEIGNANTES</vt:lpstr>
      <vt:lpstr>MERCI DE VOTRE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à la journée</dc:title>
  <dc:creator>JOSEPHA</dc:creator>
  <cp:lastModifiedBy>Christine Gaubert-Macon</cp:lastModifiedBy>
  <cp:revision>161</cp:revision>
  <cp:lastPrinted>2020-01-20T19:09:14Z</cp:lastPrinted>
  <dcterms:created xsi:type="dcterms:W3CDTF">2019-12-16T18:13:53Z</dcterms:created>
  <dcterms:modified xsi:type="dcterms:W3CDTF">2020-01-24T14:23:30Z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0x010100873AB55E0CC5DA459F57F5A42893F46A005A087D358B12CA4E82A8A8BA9B8A8CF200D3544DBFAD4F664AA25DF68E6D1F0A9E00689F2856DFEDCE40890FDCED81A7DFC900B6A64A65EE003249A656539D5FAC0E7C</vt:lpwstr>
  </property>
</Properties>
</file>