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4"/>
    <p:sldMasterId id="2147483681" r:id="rId5"/>
    <p:sldMasterId id="2147483695" r:id="rId6"/>
  </p:sldMasterIdLst>
  <p:notesMasterIdLst>
    <p:notesMasterId r:id="rId21"/>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9" r:id="rId19"/>
    <p:sldId id="270"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4F4F"/>
    <a:srgbClr val="13726A"/>
    <a:srgbClr val="AB0044"/>
    <a:srgbClr val="265A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26" autoAdjust="0"/>
    <p:restoredTop sz="94660"/>
  </p:normalViewPr>
  <p:slideViewPr>
    <p:cSldViewPr>
      <p:cViewPr>
        <p:scale>
          <a:sx n="76" d="100"/>
          <a:sy n="76" d="100"/>
        </p:scale>
        <p:origin x="-120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ECC6B7-5C05-4EFA-97FA-581ADF9B33BE}" type="datetimeFigureOut">
              <a:rPr lang="fr-FR" smtClean="0"/>
              <a:pPr/>
              <a:t>24/01/2020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1A9411-52E5-4A60-A9C1-1D719ABE4E37}" type="slidenum">
              <a:rPr lang="fr-FR" smtClean="0"/>
              <a:pPr/>
              <a:t>‹N°›</a:t>
            </a:fld>
            <a:endParaRPr lang="fr-FR"/>
          </a:p>
        </p:txBody>
      </p:sp>
    </p:spTree>
    <p:extLst>
      <p:ext uri="{BB962C8B-B14F-4D97-AF65-F5344CB8AC3E}">
        <p14:creationId xmlns:p14="http://schemas.microsoft.com/office/powerpoint/2010/main" val="2634813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711A9411-52E5-4A60-A9C1-1D719ABE4E37}"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11" name="Google Shape;111;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fld id="{00000000-1234-1234-1234-123412341234}" type="slidenum">
              <a:rPr lang="fr-FR">
                <a:solidFill>
                  <a:prstClr val="black"/>
                </a:solidFill>
              </a:rPr>
              <a:pPr/>
              <a:t>10</a:t>
            </a:fld>
            <a:endParaRPr>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7c52c7e6c9_0_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8" name="Google Shape;198;g7c52c7e6c9_0_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1000"/>
          </a:p>
        </p:txBody>
      </p:sp>
      <p:sp>
        <p:nvSpPr>
          <p:cNvPr id="199" name="Google Shape;199;g7c52c7e6c9_0_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fld id="{00000000-1234-1234-1234-123412341234}" type="slidenum">
              <a:rPr lang="fr-FR">
                <a:solidFill>
                  <a:prstClr val="black"/>
                </a:solidFill>
              </a:rPr>
              <a:pPr/>
              <a:t>11</a:t>
            </a:fld>
            <a:endParaRPr>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7c67a5a879_2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5" name="Google Shape;235;g7c67a5a879_2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6" name="Google Shape;236;g7c67a5a879_2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a:buClr>
                <a:srgbClr val="000000"/>
              </a:buClr>
              <a:buFont typeface="Arial"/>
              <a:buNone/>
            </a:pPr>
            <a:fld id="{00000000-1234-1234-1234-123412341234}" type="slidenum">
              <a:rPr lang="fr-FR">
                <a:solidFill>
                  <a:prstClr val="black"/>
                </a:solidFill>
              </a:rPr>
              <a:pPr>
                <a:buClr>
                  <a:srgbClr val="000000"/>
                </a:buClr>
                <a:buFont typeface="Arial"/>
                <a:buNone/>
              </a:pPr>
              <a:t>12</a:t>
            </a:fld>
            <a:endParaRPr>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7c67a5a879_2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5" name="Google Shape;235;g7c67a5a879_2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6" name="Google Shape;236;g7c67a5a879_2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a:buClr>
                <a:srgbClr val="000000"/>
              </a:buClr>
              <a:buFont typeface="Arial"/>
              <a:buNone/>
            </a:pPr>
            <a:fld id="{00000000-1234-1234-1234-123412341234}" type="slidenum">
              <a:rPr lang="fr-FR">
                <a:solidFill>
                  <a:prstClr val="black"/>
                </a:solidFill>
              </a:rPr>
              <a:pPr>
                <a:buClr>
                  <a:srgbClr val="000000"/>
                </a:buClr>
                <a:buFont typeface="Arial"/>
                <a:buNone/>
              </a:pPr>
              <a:t>13</a:t>
            </a:fld>
            <a:endParaRPr>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2" name="Google Shape;242;p1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15000"/>
              </a:lnSpc>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800">
              <a:latin typeface="Arial"/>
              <a:ea typeface="Arial"/>
              <a:cs typeface="Arial"/>
              <a:sym typeface="Arial"/>
            </a:endParaRPr>
          </a:p>
          <a:p>
            <a:pPr marL="0" lvl="0" indent="0" algn="l" rtl="0">
              <a:spcBef>
                <a:spcPts val="0"/>
              </a:spcBef>
              <a:spcAft>
                <a:spcPts val="0"/>
              </a:spcAft>
              <a:buNone/>
            </a:pPr>
            <a:endParaRPr/>
          </a:p>
        </p:txBody>
      </p:sp>
      <p:sp>
        <p:nvSpPr>
          <p:cNvPr id="243" name="Google Shape;243;p1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fld id="{00000000-1234-1234-1234-123412341234}" type="slidenum">
              <a:rPr lang="fr-FR">
                <a:solidFill>
                  <a:prstClr val="black"/>
                </a:solidFill>
              </a:rPr>
              <a:pPr/>
              <a:t>14</a:t>
            </a:fld>
            <a:endParaRPr>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fld id="{00000000-1234-1234-1234-123412341234}" type="slidenum">
              <a:rPr lang="fr-FR">
                <a:solidFill>
                  <a:prstClr val="black"/>
                </a:solidFill>
              </a:rPr>
              <a:pPr/>
              <a:t>2</a:t>
            </a:fld>
            <a:endParaRPr>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dirty="0"/>
          </a:p>
        </p:txBody>
      </p:sp>
      <p:sp>
        <p:nvSpPr>
          <p:cNvPr id="97" name="Google Shape;97;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fld id="{00000000-1234-1234-1234-123412341234}" type="slidenum">
              <a:rPr lang="fr-FR">
                <a:solidFill>
                  <a:prstClr val="black"/>
                </a:solidFill>
              </a:rPr>
              <a:pPr/>
              <a:t>3</a:t>
            </a:fld>
            <a:endParaRPr>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5" name="Google Shape;185;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86" name="Google Shape;186;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fld id="{00000000-1234-1234-1234-123412341234}" type="slidenum">
              <a:rPr lang="fr-FR">
                <a:solidFill>
                  <a:prstClr val="black"/>
                </a:solidFill>
              </a:rPr>
              <a:pPr/>
              <a:t>4</a:t>
            </a:fld>
            <a:endParaRPr>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7" name="Google Shape;117;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18" name="Google Shape;118;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fld id="{00000000-1234-1234-1234-123412341234}" type="slidenum">
              <a:rPr lang="fr-FR">
                <a:solidFill>
                  <a:prstClr val="black"/>
                </a:solidFill>
              </a:rPr>
              <a:pPr/>
              <a:t>5</a:t>
            </a:fld>
            <a:endParaRPr>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9" name="Google Shape;129;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fr-FR"/>
              <a:t>changer la diapo et selectionner la compétence “gérer le patrimoine informatique”</a:t>
            </a:r>
            <a:endParaRPr/>
          </a:p>
        </p:txBody>
      </p:sp>
      <p:sp>
        <p:nvSpPr>
          <p:cNvPr id="130" name="Google Shape;130;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fld id="{00000000-1234-1234-1234-123412341234}" type="slidenum">
              <a:rPr lang="fr-FR">
                <a:solidFill>
                  <a:prstClr val="black"/>
                </a:solidFill>
              </a:rPr>
              <a:pPr/>
              <a:t>6</a:t>
            </a:fld>
            <a:endParaRPr>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1" name="Google Shape;141;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42" name="Google Shape;142;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fld id="{00000000-1234-1234-1234-123412341234}" type="slidenum">
              <a:rPr lang="fr-FR">
                <a:solidFill>
                  <a:prstClr val="black"/>
                </a:solidFill>
              </a:rPr>
              <a:pPr/>
              <a:t>7</a:t>
            </a:fld>
            <a:endParaRPr>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5" name="Google Shape;155;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56" name="Google Shape;156;p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fld id="{00000000-1234-1234-1234-123412341234}" type="slidenum">
              <a:rPr lang="fr-FR">
                <a:solidFill>
                  <a:prstClr val="black"/>
                </a:solidFill>
              </a:rPr>
              <a:pPr/>
              <a:t>8</a:t>
            </a:fld>
            <a:endParaRPr>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767d37e9f7_1_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1" name="Google Shape;171;g767d37e9f7_1_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2" name="Google Shape;172;g767d37e9f7_1_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fld id="{00000000-1234-1234-1234-123412341234}" type="slidenum">
              <a:rPr lang="fr-FR">
                <a:solidFill>
                  <a:prstClr val="black"/>
                </a:solidFill>
              </a:rPr>
              <a:pPr/>
              <a:t>9</a:t>
            </a:fld>
            <a:endParaRPr>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dirty="0"/>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6" name="Espace réservé du numéro de diapositive 5"/>
          <p:cNvSpPr>
            <a:spLocks noGrp="1"/>
          </p:cNvSpPr>
          <p:nvPr>
            <p:ph type="sldNum" sz="quarter" idx="12"/>
          </p:nvPr>
        </p:nvSpPr>
        <p:spPr/>
        <p:txBody>
          <a:bodyPr/>
          <a:lstStyle/>
          <a:p>
            <a:fld id="{16A56B90-243C-4B05-BEC4-46E5AC275179}" type="slidenum">
              <a:rPr lang="fr-FR" smtClean="0"/>
              <a:pPr/>
              <a:t>‹N°›</a:t>
            </a:fld>
            <a:endParaRPr lang="fr-FR"/>
          </a:p>
        </p:txBody>
      </p:sp>
    </p:spTree>
    <p:extLst>
      <p:ext uri="{BB962C8B-B14F-4D97-AF65-F5344CB8AC3E}">
        <p14:creationId xmlns:p14="http://schemas.microsoft.com/office/powerpoint/2010/main" val="1168717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numéro de diapositive 5"/>
          <p:cNvSpPr>
            <a:spLocks noGrp="1"/>
          </p:cNvSpPr>
          <p:nvPr>
            <p:ph type="sldNum" sz="quarter" idx="12"/>
          </p:nvPr>
        </p:nvSpPr>
        <p:spPr/>
        <p:txBody>
          <a:bodyPr/>
          <a:lstStyle/>
          <a:p>
            <a:fld id="{16A56B90-243C-4B05-BEC4-46E5AC275179}" type="slidenum">
              <a:rPr lang="fr-FR" smtClean="0"/>
              <a:pPr/>
              <a:t>‹N°›</a:t>
            </a:fld>
            <a:endParaRPr lang="fr-FR"/>
          </a:p>
        </p:txBody>
      </p:sp>
    </p:spTree>
    <p:extLst>
      <p:ext uri="{BB962C8B-B14F-4D97-AF65-F5344CB8AC3E}">
        <p14:creationId xmlns:p14="http://schemas.microsoft.com/office/powerpoint/2010/main" val="129480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83568" y="764705"/>
            <a:ext cx="5793432" cy="5328591"/>
          </a:xfrm>
        </p:spPr>
        <p:txBody>
          <a:bodyPr vert="eaVert"/>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numéro de diapositive 5"/>
          <p:cNvSpPr>
            <a:spLocks noGrp="1"/>
          </p:cNvSpPr>
          <p:nvPr>
            <p:ph type="sldNum" sz="quarter" idx="12"/>
          </p:nvPr>
        </p:nvSpPr>
        <p:spPr/>
        <p:txBody>
          <a:bodyPr/>
          <a:lstStyle>
            <a:lvl1pPr>
              <a:defRPr>
                <a:solidFill>
                  <a:srgbClr val="544F4F"/>
                </a:solidFill>
                <a:latin typeface="Arial" panose="020B0604020202020204" pitchFamily="34" charset="0"/>
                <a:cs typeface="Arial" panose="020B0604020202020204" pitchFamily="34" charset="0"/>
              </a:defRPr>
            </a:lvl1pPr>
          </a:lstStyle>
          <a:p>
            <a:fld id="{16A56B90-243C-4B05-BEC4-46E5AC275179}" type="slidenum">
              <a:rPr lang="fr-FR" smtClean="0"/>
              <a:pPr/>
              <a:t>‹N°›</a:t>
            </a:fld>
            <a:endParaRPr lang="fr-FR" dirty="0"/>
          </a:p>
        </p:txBody>
      </p:sp>
    </p:spTree>
    <p:extLst>
      <p:ext uri="{BB962C8B-B14F-4D97-AF65-F5344CB8AC3E}">
        <p14:creationId xmlns:p14="http://schemas.microsoft.com/office/powerpoint/2010/main" val="39631783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iapositive de titre">
    <p:spTree>
      <p:nvGrpSpPr>
        <p:cNvPr id="1" name=""/>
        <p:cNvGrpSpPr/>
        <p:nvPr/>
      </p:nvGrpSpPr>
      <p:grpSpPr>
        <a:xfrm>
          <a:off x="0" y="0"/>
          <a:ext cx="0" cy="0"/>
          <a:chOff x="0" y="0"/>
          <a:chExt cx="0" cy="0"/>
        </a:xfrm>
      </p:grpSpPr>
      <p:sp>
        <p:nvSpPr>
          <p:cNvPr id="4" name="Rectangle 3"/>
          <p:cNvSpPr/>
          <p:nvPr userDrawn="1"/>
        </p:nvSpPr>
        <p:spPr>
          <a:xfrm>
            <a:off x="0" y="0"/>
            <a:ext cx="360000" cy="6858000"/>
          </a:xfrm>
          <a:prstGeom prst="rect">
            <a:avLst/>
          </a:prstGeom>
          <a:solidFill>
            <a:srgbClr val="AB0044"/>
          </a:solidFill>
          <a:ln w="25400">
            <a:solidFill>
              <a:srgbClr val="AB00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a:extLst>
              <a:ext uri="{FF2B5EF4-FFF2-40B4-BE49-F238E27FC236}">
                <a16:creationId xmlns:a16="http://schemas.microsoft.com/office/drawing/2014/main" xmlns="" id="{13EDC8C7-36EA-41D0-BE09-20660F01102D}"/>
              </a:ext>
            </a:extLst>
          </p:cNvPr>
          <p:cNvSpPr/>
          <p:nvPr userDrawn="1"/>
        </p:nvSpPr>
        <p:spPr>
          <a:xfrm>
            <a:off x="-70887" y="332656"/>
            <a:ext cx="430887" cy="6309321"/>
          </a:xfrm>
          <a:prstGeom prst="rect">
            <a:avLst/>
          </a:prstGeom>
        </p:spPr>
        <p:txBody>
          <a:bodyPr vert="vert270" wrap="square">
            <a:spAutoFit/>
          </a:bodyPr>
          <a:lstStyle/>
          <a:p>
            <a:r>
              <a:rPr lang="fr-FR" sz="1600" b="1" i="0" baseline="0" dirty="0">
                <a:solidFill>
                  <a:schemeClr val="bg1"/>
                </a:solidFill>
              </a:rPr>
              <a:t>BTS SIO – PNF 21 janvier 2020</a:t>
            </a:r>
            <a:endParaRPr lang="fr-FR" sz="1600" b="1" i="0" dirty="0">
              <a:solidFill>
                <a:schemeClr val="bg1"/>
              </a:solidFill>
            </a:endParaRP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11760" y="1124744"/>
            <a:ext cx="4880000" cy="4413334"/>
          </a:xfrm>
          <a:prstGeom prst="rect">
            <a:avLst/>
          </a:prstGeom>
        </p:spPr>
      </p:pic>
    </p:spTree>
    <p:extLst>
      <p:ext uri="{BB962C8B-B14F-4D97-AF65-F5344CB8AC3E}">
        <p14:creationId xmlns:p14="http://schemas.microsoft.com/office/powerpoint/2010/main" val="2983227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4" name="Rectangle 3"/>
          <p:cNvSpPr/>
          <p:nvPr userDrawn="1"/>
        </p:nvSpPr>
        <p:spPr>
          <a:xfrm>
            <a:off x="0" y="0"/>
            <a:ext cx="360000" cy="6858000"/>
          </a:xfrm>
          <a:prstGeom prst="rect">
            <a:avLst/>
          </a:prstGeom>
          <a:solidFill>
            <a:srgbClr val="AB0044"/>
          </a:solidFill>
          <a:ln w="25400">
            <a:solidFill>
              <a:srgbClr val="AB00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userDrawn="1"/>
        </p:nvSpPr>
        <p:spPr>
          <a:xfrm>
            <a:off x="-70887" y="332656"/>
            <a:ext cx="430887" cy="6309321"/>
          </a:xfrm>
          <a:prstGeom prst="rect">
            <a:avLst/>
          </a:prstGeom>
        </p:spPr>
        <p:txBody>
          <a:bodyPr vert="vert270" wrap="square">
            <a:spAutoFit/>
          </a:bodyPr>
          <a:lstStyle/>
          <a:p>
            <a:r>
              <a:rPr lang="fr-FR" sz="1600" b="1" i="0" baseline="0" dirty="0">
                <a:solidFill>
                  <a:schemeClr val="bg1"/>
                </a:solidFill>
              </a:rPr>
              <a:t>BTS SIO – PNF 21 janvier 2020</a:t>
            </a:r>
            <a:endParaRPr lang="fr-FR" sz="1600" b="1" i="0" dirty="0">
              <a:solidFill>
                <a:schemeClr val="bg1"/>
              </a:solidFill>
            </a:endParaRP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9752" y="980728"/>
            <a:ext cx="4880000" cy="4413334"/>
          </a:xfrm>
          <a:prstGeom prst="rect">
            <a:avLst/>
          </a:prstGeom>
        </p:spPr>
      </p:pic>
    </p:spTree>
    <p:extLst>
      <p:ext uri="{BB962C8B-B14F-4D97-AF65-F5344CB8AC3E}">
        <p14:creationId xmlns:p14="http://schemas.microsoft.com/office/powerpoint/2010/main" val="2983227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dirty="0"/>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6" name="Espace réservé du numéro de diapositive 5"/>
          <p:cNvSpPr>
            <a:spLocks noGrp="1"/>
          </p:cNvSpPr>
          <p:nvPr>
            <p:ph type="sldNum" sz="quarter" idx="12"/>
          </p:nvPr>
        </p:nvSpPr>
        <p:spPr/>
        <p:txBody>
          <a:bodyPr/>
          <a:lstStyle/>
          <a:p>
            <a:fld id="{16A56B90-243C-4B05-BEC4-46E5AC275179}" type="slidenum">
              <a:rPr lang="fr-FR" smtClean="0"/>
              <a:pPr/>
              <a:t>‹N°›</a:t>
            </a:fld>
            <a:endParaRPr lang="fr-FR"/>
          </a:p>
        </p:txBody>
      </p:sp>
    </p:spTree>
    <p:extLst>
      <p:ext uri="{BB962C8B-B14F-4D97-AF65-F5344CB8AC3E}">
        <p14:creationId xmlns:p14="http://schemas.microsoft.com/office/powerpoint/2010/main" val="1168717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numéro de diapositive 5"/>
          <p:cNvSpPr>
            <a:spLocks noGrp="1"/>
          </p:cNvSpPr>
          <p:nvPr>
            <p:ph type="sldNum" sz="quarter" idx="12"/>
          </p:nvPr>
        </p:nvSpPr>
        <p:spPr/>
        <p:txBody>
          <a:bodyPr/>
          <a:lstStyle/>
          <a:p>
            <a:fld id="{16A56B90-243C-4B05-BEC4-46E5AC275179}" type="slidenum">
              <a:rPr lang="fr-FR" smtClean="0"/>
              <a:pPr/>
              <a:t>‹N°›</a:t>
            </a:fld>
            <a:endParaRPr lang="fr-FR"/>
          </a:p>
        </p:txBody>
      </p:sp>
    </p:spTree>
    <p:extLst>
      <p:ext uri="{BB962C8B-B14F-4D97-AF65-F5344CB8AC3E}">
        <p14:creationId xmlns:p14="http://schemas.microsoft.com/office/powerpoint/2010/main" val="3556496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6" name="Espace réservé du numéro de diapositive 5"/>
          <p:cNvSpPr>
            <a:spLocks noGrp="1"/>
          </p:cNvSpPr>
          <p:nvPr>
            <p:ph type="sldNum" sz="quarter" idx="12"/>
          </p:nvPr>
        </p:nvSpPr>
        <p:spPr/>
        <p:txBody>
          <a:bodyPr/>
          <a:lstStyle/>
          <a:p>
            <a:fld id="{16A56B90-243C-4B05-BEC4-46E5AC275179}" type="slidenum">
              <a:rPr lang="fr-FR" smtClean="0"/>
              <a:pPr/>
              <a:t>‹N°›</a:t>
            </a:fld>
            <a:endParaRPr lang="fr-FR"/>
          </a:p>
        </p:txBody>
      </p:sp>
    </p:spTree>
    <p:extLst>
      <p:ext uri="{BB962C8B-B14F-4D97-AF65-F5344CB8AC3E}">
        <p14:creationId xmlns:p14="http://schemas.microsoft.com/office/powerpoint/2010/main" val="3096434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755576" y="1628800"/>
            <a:ext cx="3884240" cy="4525963"/>
          </a:xfrm>
        </p:spPr>
        <p:txBody>
          <a:bodyPr/>
          <a:lstStyle>
            <a:lvl1pPr>
              <a:defRPr sz="26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4788024" y="1628800"/>
            <a:ext cx="4038600" cy="4525963"/>
          </a:xfrm>
        </p:spPr>
        <p:txBody>
          <a:bodyPr/>
          <a:lstStyle>
            <a:lvl1pPr>
              <a:defRPr sz="26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u numéro de diapositive 6"/>
          <p:cNvSpPr>
            <a:spLocks noGrp="1"/>
          </p:cNvSpPr>
          <p:nvPr>
            <p:ph type="sldNum" sz="quarter" idx="12"/>
          </p:nvPr>
        </p:nvSpPr>
        <p:spPr/>
        <p:txBody>
          <a:bodyPr/>
          <a:lstStyle/>
          <a:p>
            <a:fld id="{16A56B90-243C-4B05-BEC4-46E5AC275179}" type="slidenum">
              <a:rPr lang="fr-FR" smtClean="0"/>
              <a:pPr/>
              <a:t>‹N°›</a:t>
            </a:fld>
            <a:endParaRPr lang="fr-FR"/>
          </a:p>
        </p:txBody>
      </p:sp>
    </p:spTree>
    <p:extLst>
      <p:ext uri="{BB962C8B-B14F-4D97-AF65-F5344CB8AC3E}">
        <p14:creationId xmlns:p14="http://schemas.microsoft.com/office/powerpoint/2010/main" val="15607770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539552" y="1412776"/>
            <a:ext cx="4040188" cy="76209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Modifiez les styles du texte du masque</a:t>
            </a:r>
          </a:p>
        </p:txBody>
      </p:sp>
      <p:sp>
        <p:nvSpPr>
          <p:cNvPr id="4" name="Espace réservé du contenu 3"/>
          <p:cNvSpPr>
            <a:spLocks noGrp="1"/>
          </p:cNvSpPr>
          <p:nvPr>
            <p:ph sz="half" idx="2"/>
          </p:nvPr>
        </p:nvSpPr>
        <p:spPr>
          <a:xfrm>
            <a:off x="539552" y="2204864"/>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texte 4"/>
          <p:cNvSpPr>
            <a:spLocks noGrp="1"/>
          </p:cNvSpPr>
          <p:nvPr>
            <p:ph type="body" sz="quarter" idx="3"/>
          </p:nvPr>
        </p:nvSpPr>
        <p:spPr>
          <a:xfrm>
            <a:off x="4644008" y="1412776"/>
            <a:ext cx="4041775" cy="7620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Modifiez les styles du texte du masque</a:t>
            </a:r>
          </a:p>
        </p:txBody>
      </p:sp>
      <p:sp>
        <p:nvSpPr>
          <p:cNvPr id="6" name="Espace réservé du contenu 5"/>
          <p:cNvSpPr>
            <a:spLocks noGrp="1"/>
          </p:cNvSpPr>
          <p:nvPr>
            <p:ph sz="quarter" idx="4"/>
          </p:nvPr>
        </p:nvSpPr>
        <p:spPr>
          <a:xfrm>
            <a:off x="4644008" y="2204864"/>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9" name="Espace réservé du numéro de diapositive 8"/>
          <p:cNvSpPr>
            <a:spLocks noGrp="1"/>
          </p:cNvSpPr>
          <p:nvPr>
            <p:ph type="sldNum" sz="quarter" idx="12"/>
          </p:nvPr>
        </p:nvSpPr>
        <p:spPr/>
        <p:txBody>
          <a:bodyPr/>
          <a:lstStyle/>
          <a:p>
            <a:fld id="{16A56B90-243C-4B05-BEC4-46E5AC275179}" type="slidenum">
              <a:rPr lang="fr-FR" smtClean="0"/>
              <a:pPr/>
              <a:t>‹N°›</a:t>
            </a:fld>
            <a:endParaRPr lang="fr-FR"/>
          </a:p>
        </p:txBody>
      </p:sp>
    </p:spTree>
    <p:extLst>
      <p:ext uri="{BB962C8B-B14F-4D97-AF65-F5344CB8AC3E}">
        <p14:creationId xmlns:p14="http://schemas.microsoft.com/office/powerpoint/2010/main" val="32997257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5" name="Espace réservé du numéro de diapositive 4"/>
          <p:cNvSpPr>
            <a:spLocks noGrp="1"/>
          </p:cNvSpPr>
          <p:nvPr>
            <p:ph type="sldNum" sz="quarter" idx="12"/>
          </p:nvPr>
        </p:nvSpPr>
        <p:spPr/>
        <p:txBody>
          <a:bodyPr/>
          <a:lstStyle/>
          <a:p>
            <a:fld id="{16A56B90-243C-4B05-BEC4-46E5AC275179}" type="slidenum">
              <a:rPr lang="fr-FR" smtClean="0"/>
              <a:pPr/>
              <a:t>‹N°›</a:t>
            </a:fld>
            <a:endParaRPr lang="fr-FR"/>
          </a:p>
        </p:txBody>
      </p:sp>
    </p:spTree>
    <p:extLst>
      <p:ext uri="{BB962C8B-B14F-4D97-AF65-F5344CB8AC3E}">
        <p14:creationId xmlns:p14="http://schemas.microsoft.com/office/powerpoint/2010/main" val="1762728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numéro de diapositive 5"/>
          <p:cNvSpPr>
            <a:spLocks noGrp="1"/>
          </p:cNvSpPr>
          <p:nvPr>
            <p:ph type="sldNum" sz="quarter" idx="12"/>
          </p:nvPr>
        </p:nvSpPr>
        <p:spPr/>
        <p:txBody>
          <a:bodyPr/>
          <a:lstStyle/>
          <a:p>
            <a:fld id="{16A56B90-243C-4B05-BEC4-46E5AC275179}" type="slidenum">
              <a:rPr lang="fr-FR" smtClean="0"/>
              <a:pPr/>
              <a:t>‹N°›</a:t>
            </a:fld>
            <a:endParaRPr lang="fr-FR"/>
          </a:p>
        </p:txBody>
      </p:sp>
    </p:spTree>
    <p:extLst>
      <p:ext uri="{BB962C8B-B14F-4D97-AF65-F5344CB8AC3E}">
        <p14:creationId xmlns:p14="http://schemas.microsoft.com/office/powerpoint/2010/main" val="3556496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16A56B90-243C-4B05-BEC4-46E5AC275179}" type="slidenum">
              <a:rPr lang="fr-FR" smtClean="0"/>
              <a:pPr/>
              <a:t>‹N°›</a:t>
            </a:fld>
            <a:endParaRPr lang="fr-FR"/>
          </a:p>
        </p:txBody>
      </p:sp>
    </p:spTree>
    <p:extLst>
      <p:ext uri="{BB962C8B-B14F-4D97-AF65-F5344CB8AC3E}">
        <p14:creationId xmlns:p14="http://schemas.microsoft.com/office/powerpoint/2010/main" val="42264114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11560" y="260648"/>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707904" y="260648"/>
            <a:ext cx="5111750" cy="5853113"/>
          </a:xfrm>
        </p:spPr>
        <p:txBody>
          <a:bodyPr/>
          <a:lstStyle>
            <a:lvl1pPr>
              <a:defRPr sz="2600" b="0" baseline="0"/>
            </a:lvl1pPr>
            <a:lvl2pPr>
              <a:defRPr sz="2400" baseline="0"/>
            </a:lvl2pPr>
            <a:lvl3pPr>
              <a:defRPr sz="2200" baseline="0"/>
            </a:lvl3pPr>
            <a:lvl4pPr>
              <a:defRPr sz="2000"/>
            </a:lvl4pPr>
            <a:lvl5pPr>
              <a:defRPr sz="2000"/>
            </a:lvl5pPr>
            <a:lvl6pPr>
              <a:defRPr sz="2000"/>
            </a:lvl6pPr>
            <a:lvl7pPr>
              <a:defRPr sz="2000"/>
            </a:lvl7pPr>
            <a:lvl8pPr>
              <a:defRPr sz="2000"/>
            </a:lvl8pPr>
            <a:lvl9pPr>
              <a:defRPr sz="20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683568" y="1412776"/>
            <a:ext cx="288031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a:t>Modifiez les styles du texte du masque</a:t>
            </a:r>
          </a:p>
        </p:txBody>
      </p:sp>
      <p:sp>
        <p:nvSpPr>
          <p:cNvPr id="7" name="Espace réservé du numéro de diapositive 6"/>
          <p:cNvSpPr>
            <a:spLocks noGrp="1"/>
          </p:cNvSpPr>
          <p:nvPr>
            <p:ph type="sldNum" sz="quarter" idx="12"/>
          </p:nvPr>
        </p:nvSpPr>
        <p:spPr/>
        <p:txBody>
          <a:bodyPr/>
          <a:lstStyle/>
          <a:p>
            <a:fld id="{16A56B90-243C-4B05-BEC4-46E5AC275179}" type="slidenum">
              <a:rPr lang="fr-FR" smtClean="0"/>
              <a:pPr/>
              <a:t>‹N°›</a:t>
            </a:fld>
            <a:endParaRPr lang="fr-FR"/>
          </a:p>
        </p:txBody>
      </p:sp>
    </p:spTree>
    <p:extLst>
      <p:ext uri="{BB962C8B-B14F-4D97-AF65-F5344CB8AC3E}">
        <p14:creationId xmlns:p14="http://schemas.microsoft.com/office/powerpoint/2010/main" val="18716692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835696" y="764704"/>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Espace réservé du numéro de diapositive 6"/>
          <p:cNvSpPr>
            <a:spLocks noGrp="1"/>
          </p:cNvSpPr>
          <p:nvPr>
            <p:ph type="sldNum" sz="quarter" idx="12"/>
          </p:nvPr>
        </p:nvSpPr>
        <p:spPr/>
        <p:txBody>
          <a:bodyPr/>
          <a:lstStyle/>
          <a:p>
            <a:fld id="{16A56B90-243C-4B05-BEC4-46E5AC275179}" type="slidenum">
              <a:rPr lang="fr-FR" smtClean="0"/>
              <a:pPr/>
              <a:t>‹N°›</a:t>
            </a:fld>
            <a:endParaRPr lang="fr-FR"/>
          </a:p>
        </p:txBody>
      </p:sp>
    </p:spTree>
    <p:extLst>
      <p:ext uri="{BB962C8B-B14F-4D97-AF65-F5344CB8AC3E}">
        <p14:creationId xmlns:p14="http://schemas.microsoft.com/office/powerpoint/2010/main" val="23716632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numéro de diapositive 5"/>
          <p:cNvSpPr>
            <a:spLocks noGrp="1"/>
          </p:cNvSpPr>
          <p:nvPr>
            <p:ph type="sldNum" sz="quarter" idx="12"/>
          </p:nvPr>
        </p:nvSpPr>
        <p:spPr/>
        <p:txBody>
          <a:bodyPr/>
          <a:lstStyle/>
          <a:p>
            <a:fld id="{16A56B90-243C-4B05-BEC4-46E5AC275179}" type="slidenum">
              <a:rPr lang="fr-FR" smtClean="0"/>
              <a:pPr/>
              <a:t>‹N°›</a:t>
            </a:fld>
            <a:endParaRPr lang="fr-FR"/>
          </a:p>
        </p:txBody>
      </p:sp>
    </p:spTree>
    <p:extLst>
      <p:ext uri="{BB962C8B-B14F-4D97-AF65-F5344CB8AC3E}">
        <p14:creationId xmlns:p14="http://schemas.microsoft.com/office/powerpoint/2010/main" val="1294809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83568" y="764705"/>
            <a:ext cx="5793432" cy="5328591"/>
          </a:xfrm>
        </p:spPr>
        <p:txBody>
          <a:bodyPr vert="eaVert"/>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numéro de diapositive 5"/>
          <p:cNvSpPr>
            <a:spLocks noGrp="1"/>
          </p:cNvSpPr>
          <p:nvPr>
            <p:ph type="sldNum" sz="quarter" idx="12"/>
          </p:nvPr>
        </p:nvSpPr>
        <p:spPr/>
        <p:txBody>
          <a:bodyPr/>
          <a:lstStyle>
            <a:lvl1pPr>
              <a:defRPr>
                <a:solidFill>
                  <a:srgbClr val="544F4F"/>
                </a:solidFill>
                <a:latin typeface="Arial" panose="020B0604020202020204" pitchFamily="34" charset="0"/>
                <a:cs typeface="Arial" panose="020B0604020202020204" pitchFamily="34" charset="0"/>
              </a:defRPr>
            </a:lvl1pPr>
          </a:lstStyle>
          <a:p>
            <a:fld id="{16A56B90-243C-4B05-BEC4-46E5AC275179}" type="slidenum">
              <a:rPr lang="fr-FR" smtClean="0"/>
              <a:pPr/>
              <a:t>‹N°›</a:t>
            </a:fld>
            <a:endParaRPr lang="fr-FR" dirty="0"/>
          </a:p>
        </p:txBody>
      </p:sp>
    </p:spTree>
    <p:extLst>
      <p:ext uri="{BB962C8B-B14F-4D97-AF65-F5344CB8AC3E}">
        <p14:creationId xmlns:p14="http://schemas.microsoft.com/office/powerpoint/2010/main" val="39631783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Diapositive de titre">
    <p:spTree>
      <p:nvGrpSpPr>
        <p:cNvPr id="1" name=""/>
        <p:cNvGrpSpPr/>
        <p:nvPr/>
      </p:nvGrpSpPr>
      <p:grpSpPr>
        <a:xfrm>
          <a:off x="0" y="0"/>
          <a:ext cx="0" cy="0"/>
          <a:chOff x="0" y="0"/>
          <a:chExt cx="0" cy="0"/>
        </a:xfrm>
      </p:grpSpPr>
      <p:sp>
        <p:nvSpPr>
          <p:cNvPr id="4" name="Rectangle 3"/>
          <p:cNvSpPr/>
          <p:nvPr userDrawn="1"/>
        </p:nvSpPr>
        <p:spPr>
          <a:xfrm>
            <a:off x="0" y="0"/>
            <a:ext cx="360000" cy="6858000"/>
          </a:xfrm>
          <a:prstGeom prst="rect">
            <a:avLst/>
          </a:prstGeom>
          <a:solidFill>
            <a:srgbClr val="AB0044"/>
          </a:solidFill>
          <a:ln w="25400">
            <a:solidFill>
              <a:srgbClr val="AB00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FFFF"/>
              </a:solidFill>
            </a:endParaRPr>
          </a:p>
        </p:txBody>
      </p:sp>
      <p:pic>
        <p:nvPicPr>
          <p:cNvPr id="10" name="Imag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9752" y="980728"/>
            <a:ext cx="4880000" cy="4413334"/>
          </a:xfrm>
          <a:prstGeom prst="rect">
            <a:avLst/>
          </a:prstGeom>
        </p:spPr>
      </p:pic>
      <p:sp>
        <p:nvSpPr>
          <p:cNvPr id="6" name="Rectangle 5">
            <a:extLst>
              <a:ext uri="{FF2B5EF4-FFF2-40B4-BE49-F238E27FC236}">
                <a16:creationId xmlns:a16="http://schemas.microsoft.com/office/drawing/2014/main" xmlns="" id="{13EDC8C7-36EA-41D0-BE09-20660F01102D}"/>
              </a:ext>
            </a:extLst>
          </p:cNvPr>
          <p:cNvSpPr/>
          <p:nvPr userDrawn="1"/>
        </p:nvSpPr>
        <p:spPr>
          <a:xfrm>
            <a:off x="-70887" y="332656"/>
            <a:ext cx="430887" cy="6309321"/>
          </a:xfrm>
          <a:prstGeom prst="rect">
            <a:avLst/>
          </a:prstGeom>
        </p:spPr>
        <p:txBody>
          <a:bodyPr vert="vert270" wrap="square">
            <a:spAutoFit/>
          </a:bodyPr>
          <a:lstStyle/>
          <a:p>
            <a:r>
              <a:rPr lang="fr-FR" sz="1600" b="1" dirty="0">
                <a:solidFill>
                  <a:srgbClr val="FFFFFF"/>
                </a:solidFill>
              </a:rPr>
              <a:t>BTS SIO – PNF 21 janvier 2020</a:t>
            </a:r>
          </a:p>
        </p:txBody>
      </p:sp>
    </p:spTree>
    <p:extLst>
      <p:ext uri="{BB962C8B-B14F-4D97-AF65-F5344CB8AC3E}">
        <p14:creationId xmlns:p14="http://schemas.microsoft.com/office/powerpoint/2010/main" val="298322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6" name="Espace réservé du numéro de diapositive 5"/>
          <p:cNvSpPr>
            <a:spLocks noGrp="1"/>
          </p:cNvSpPr>
          <p:nvPr>
            <p:ph type="sldNum" sz="quarter" idx="12"/>
          </p:nvPr>
        </p:nvSpPr>
        <p:spPr/>
        <p:txBody>
          <a:bodyPr/>
          <a:lstStyle/>
          <a:p>
            <a:fld id="{16A56B90-243C-4B05-BEC4-46E5AC275179}" type="slidenum">
              <a:rPr lang="fr-FR" smtClean="0"/>
              <a:pPr/>
              <a:t>‹N°›</a:t>
            </a:fld>
            <a:endParaRPr lang="fr-FR"/>
          </a:p>
        </p:txBody>
      </p:sp>
    </p:spTree>
    <p:extLst>
      <p:ext uri="{BB962C8B-B14F-4D97-AF65-F5344CB8AC3E}">
        <p14:creationId xmlns:p14="http://schemas.microsoft.com/office/powerpoint/2010/main" val="3096434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755576" y="1628800"/>
            <a:ext cx="3884240" cy="4525963"/>
          </a:xfrm>
        </p:spPr>
        <p:txBody>
          <a:bodyPr/>
          <a:lstStyle>
            <a:lvl1pPr>
              <a:defRPr sz="26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4788024" y="1628800"/>
            <a:ext cx="4038600" cy="4525963"/>
          </a:xfrm>
        </p:spPr>
        <p:txBody>
          <a:bodyPr/>
          <a:lstStyle>
            <a:lvl1pPr>
              <a:defRPr sz="26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u numéro de diapositive 6"/>
          <p:cNvSpPr>
            <a:spLocks noGrp="1"/>
          </p:cNvSpPr>
          <p:nvPr>
            <p:ph type="sldNum" sz="quarter" idx="12"/>
          </p:nvPr>
        </p:nvSpPr>
        <p:spPr/>
        <p:txBody>
          <a:bodyPr/>
          <a:lstStyle/>
          <a:p>
            <a:fld id="{16A56B90-243C-4B05-BEC4-46E5AC275179}" type="slidenum">
              <a:rPr lang="fr-FR" smtClean="0"/>
              <a:pPr/>
              <a:t>‹N°›</a:t>
            </a:fld>
            <a:endParaRPr lang="fr-FR"/>
          </a:p>
        </p:txBody>
      </p:sp>
    </p:spTree>
    <p:extLst>
      <p:ext uri="{BB962C8B-B14F-4D97-AF65-F5344CB8AC3E}">
        <p14:creationId xmlns:p14="http://schemas.microsoft.com/office/powerpoint/2010/main" val="1560777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539552" y="1412776"/>
            <a:ext cx="4040188" cy="76209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Modifiez les styles du texte du masque</a:t>
            </a:r>
          </a:p>
        </p:txBody>
      </p:sp>
      <p:sp>
        <p:nvSpPr>
          <p:cNvPr id="4" name="Espace réservé du contenu 3"/>
          <p:cNvSpPr>
            <a:spLocks noGrp="1"/>
          </p:cNvSpPr>
          <p:nvPr>
            <p:ph sz="half" idx="2"/>
          </p:nvPr>
        </p:nvSpPr>
        <p:spPr>
          <a:xfrm>
            <a:off x="539552" y="2204864"/>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texte 4"/>
          <p:cNvSpPr>
            <a:spLocks noGrp="1"/>
          </p:cNvSpPr>
          <p:nvPr>
            <p:ph type="body" sz="quarter" idx="3"/>
          </p:nvPr>
        </p:nvSpPr>
        <p:spPr>
          <a:xfrm>
            <a:off x="4644008" y="1412776"/>
            <a:ext cx="4041775" cy="7620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Modifiez les styles du texte du masque</a:t>
            </a:r>
          </a:p>
        </p:txBody>
      </p:sp>
      <p:sp>
        <p:nvSpPr>
          <p:cNvPr id="6" name="Espace réservé du contenu 5"/>
          <p:cNvSpPr>
            <a:spLocks noGrp="1"/>
          </p:cNvSpPr>
          <p:nvPr>
            <p:ph sz="quarter" idx="4"/>
          </p:nvPr>
        </p:nvSpPr>
        <p:spPr>
          <a:xfrm>
            <a:off x="4644008" y="2204864"/>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9" name="Espace réservé du numéro de diapositive 8"/>
          <p:cNvSpPr>
            <a:spLocks noGrp="1"/>
          </p:cNvSpPr>
          <p:nvPr>
            <p:ph type="sldNum" sz="quarter" idx="12"/>
          </p:nvPr>
        </p:nvSpPr>
        <p:spPr/>
        <p:txBody>
          <a:bodyPr/>
          <a:lstStyle/>
          <a:p>
            <a:fld id="{16A56B90-243C-4B05-BEC4-46E5AC275179}" type="slidenum">
              <a:rPr lang="fr-FR" smtClean="0"/>
              <a:pPr/>
              <a:t>‹N°›</a:t>
            </a:fld>
            <a:endParaRPr lang="fr-FR"/>
          </a:p>
        </p:txBody>
      </p:sp>
    </p:spTree>
    <p:extLst>
      <p:ext uri="{BB962C8B-B14F-4D97-AF65-F5344CB8AC3E}">
        <p14:creationId xmlns:p14="http://schemas.microsoft.com/office/powerpoint/2010/main" val="3299725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5" name="Espace réservé du numéro de diapositive 4"/>
          <p:cNvSpPr>
            <a:spLocks noGrp="1"/>
          </p:cNvSpPr>
          <p:nvPr>
            <p:ph type="sldNum" sz="quarter" idx="12"/>
          </p:nvPr>
        </p:nvSpPr>
        <p:spPr/>
        <p:txBody>
          <a:bodyPr/>
          <a:lstStyle/>
          <a:p>
            <a:fld id="{16A56B90-243C-4B05-BEC4-46E5AC275179}" type="slidenum">
              <a:rPr lang="fr-FR" smtClean="0"/>
              <a:pPr/>
              <a:t>‹N°›</a:t>
            </a:fld>
            <a:endParaRPr lang="fr-FR"/>
          </a:p>
        </p:txBody>
      </p:sp>
    </p:spTree>
    <p:extLst>
      <p:ext uri="{BB962C8B-B14F-4D97-AF65-F5344CB8AC3E}">
        <p14:creationId xmlns:p14="http://schemas.microsoft.com/office/powerpoint/2010/main" val="1762728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16A56B90-243C-4B05-BEC4-46E5AC275179}" type="slidenum">
              <a:rPr lang="fr-FR" smtClean="0"/>
              <a:pPr/>
              <a:t>‹N°›</a:t>
            </a:fld>
            <a:endParaRPr lang="fr-FR"/>
          </a:p>
        </p:txBody>
      </p:sp>
    </p:spTree>
    <p:extLst>
      <p:ext uri="{BB962C8B-B14F-4D97-AF65-F5344CB8AC3E}">
        <p14:creationId xmlns:p14="http://schemas.microsoft.com/office/powerpoint/2010/main" val="4226411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11560" y="260648"/>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707904" y="260648"/>
            <a:ext cx="5111750" cy="5853113"/>
          </a:xfrm>
        </p:spPr>
        <p:txBody>
          <a:bodyPr/>
          <a:lstStyle>
            <a:lvl1pPr>
              <a:defRPr sz="2600" b="0" baseline="0"/>
            </a:lvl1pPr>
            <a:lvl2pPr>
              <a:defRPr sz="2400" baseline="0"/>
            </a:lvl2pPr>
            <a:lvl3pPr>
              <a:defRPr sz="2200" baseline="0"/>
            </a:lvl3pPr>
            <a:lvl4pPr>
              <a:defRPr sz="2000"/>
            </a:lvl4pPr>
            <a:lvl5pPr>
              <a:defRPr sz="2000"/>
            </a:lvl5pPr>
            <a:lvl6pPr>
              <a:defRPr sz="2000"/>
            </a:lvl6pPr>
            <a:lvl7pPr>
              <a:defRPr sz="2000"/>
            </a:lvl7pPr>
            <a:lvl8pPr>
              <a:defRPr sz="2000"/>
            </a:lvl8pPr>
            <a:lvl9pPr>
              <a:defRPr sz="20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683568" y="1412776"/>
            <a:ext cx="288031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a:t>Modifiez les styles du texte du masque</a:t>
            </a:r>
          </a:p>
        </p:txBody>
      </p:sp>
      <p:sp>
        <p:nvSpPr>
          <p:cNvPr id="7" name="Espace réservé du numéro de diapositive 6"/>
          <p:cNvSpPr>
            <a:spLocks noGrp="1"/>
          </p:cNvSpPr>
          <p:nvPr>
            <p:ph type="sldNum" sz="quarter" idx="12"/>
          </p:nvPr>
        </p:nvSpPr>
        <p:spPr/>
        <p:txBody>
          <a:bodyPr/>
          <a:lstStyle/>
          <a:p>
            <a:fld id="{16A56B90-243C-4B05-BEC4-46E5AC275179}" type="slidenum">
              <a:rPr lang="fr-FR" smtClean="0"/>
              <a:pPr/>
              <a:t>‹N°›</a:t>
            </a:fld>
            <a:endParaRPr lang="fr-FR"/>
          </a:p>
        </p:txBody>
      </p:sp>
    </p:spTree>
    <p:extLst>
      <p:ext uri="{BB962C8B-B14F-4D97-AF65-F5344CB8AC3E}">
        <p14:creationId xmlns:p14="http://schemas.microsoft.com/office/powerpoint/2010/main" val="1871669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835696" y="764704"/>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Espace réservé du numéro de diapositive 6"/>
          <p:cNvSpPr>
            <a:spLocks noGrp="1"/>
          </p:cNvSpPr>
          <p:nvPr>
            <p:ph type="sldNum" sz="quarter" idx="12"/>
          </p:nvPr>
        </p:nvSpPr>
        <p:spPr/>
        <p:txBody>
          <a:bodyPr/>
          <a:lstStyle/>
          <a:p>
            <a:fld id="{16A56B90-243C-4B05-BEC4-46E5AC275179}" type="slidenum">
              <a:rPr lang="fr-FR" smtClean="0"/>
              <a:pPr/>
              <a:t>‹N°›</a:t>
            </a:fld>
            <a:endParaRPr lang="fr-FR"/>
          </a:p>
        </p:txBody>
      </p:sp>
    </p:spTree>
    <p:extLst>
      <p:ext uri="{BB962C8B-B14F-4D97-AF65-F5344CB8AC3E}">
        <p14:creationId xmlns:p14="http://schemas.microsoft.com/office/powerpoint/2010/main" val="2371663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3.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2.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922392" y="0"/>
            <a:ext cx="8229600" cy="836712"/>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683568" y="1052736"/>
            <a:ext cx="8229600" cy="4985593"/>
          </a:xfrm>
          <a:prstGeom prst="rect">
            <a:avLst/>
          </a:prstGeom>
          <a:ln w="25400">
            <a:solidFill>
              <a:srgbClr val="13726A"/>
            </a:solidFill>
          </a:ln>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544F4F"/>
                </a:solidFill>
                <a:latin typeface="Arial" panose="020B0604020202020204" pitchFamily="34" charset="0"/>
                <a:cs typeface="Arial" panose="020B0604020202020204" pitchFamily="34" charset="0"/>
              </a:defRPr>
            </a:lvl1pPr>
          </a:lstStyle>
          <a:p>
            <a:fld id="{16A56B90-243C-4B05-BEC4-46E5AC275179}" type="slidenum">
              <a:rPr lang="fr-FR" smtClean="0"/>
              <a:pPr/>
              <a:t>‹N°›</a:t>
            </a:fld>
            <a:endParaRPr lang="fr-FR" dirty="0"/>
          </a:p>
        </p:txBody>
      </p:sp>
      <p:sp>
        <p:nvSpPr>
          <p:cNvPr id="7" name="Rectangle 6"/>
          <p:cNvSpPr/>
          <p:nvPr userDrawn="1"/>
        </p:nvSpPr>
        <p:spPr>
          <a:xfrm>
            <a:off x="18808" y="692696"/>
            <a:ext cx="304720" cy="61653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Picture 2" descr="C:\Users\Andre\AppData\Local\Temp\logo-bts-sio-origine.pn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5534" y="-35601"/>
            <a:ext cx="1958999" cy="936104"/>
          </a:xfrm>
          <a:prstGeom prst="rect">
            <a:avLst/>
          </a:prstGeom>
          <a:noFill/>
          <a:extLst>
            <a:ext uri="{909E8E84-426E-40DD-AFC4-6F175D3DCCD1}">
              <a14:hiddenFill xmlns:a14="http://schemas.microsoft.com/office/drawing/2010/main">
                <a:solidFill>
                  <a:srgbClr val="FFFFFF"/>
                </a:solidFill>
              </a14:hiddenFill>
            </a:ext>
          </a:extLst>
        </p:spPr>
      </p:pic>
      <p:pic>
        <p:nvPicPr>
          <p:cNvPr id="9" name="Image 8" descr="logoMENJVA_horiz.png"/>
          <p:cNvPicPr>
            <a:picLocks noChangeAspect="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827584" y="6344052"/>
            <a:ext cx="1259896" cy="513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xmlns="" id="{9C3330F0-C56F-44D1-BA56-8B19974563EE}"/>
              </a:ext>
            </a:extLst>
          </p:cNvPr>
          <p:cNvSpPr/>
          <p:nvPr userDrawn="1"/>
        </p:nvSpPr>
        <p:spPr>
          <a:xfrm>
            <a:off x="-37434" y="315757"/>
            <a:ext cx="430887" cy="6309321"/>
          </a:xfrm>
          <a:prstGeom prst="rect">
            <a:avLst/>
          </a:prstGeom>
        </p:spPr>
        <p:txBody>
          <a:bodyPr vert="vert270" wrap="square">
            <a:spAutoFit/>
          </a:bodyPr>
          <a:lstStyle/>
          <a:p>
            <a:r>
              <a:rPr lang="fr-FR" sz="1600" b="1" i="0" baseline="0" dirty="0">
                <a:solidFill>
                  <a:schemeClr val="bg1"/>
                </a:solidFill>
              </a:rPr>
              <a:t>BTS SIO – PNF 21 janvier 2020</a:t>
            </a:r>
            <a:endParaRPr lang="fr-FR" sz="1600" b="1" i="0" dirty="0">
              <a:solidFill>
                <a:schemeClr val="bg1"/>
              </a:solidFill>
            </a:endParaRPr>
          </a:p>
        </p:txBody>
      </p:sp>
    </p:spTree>
    <p:extLst>
      <p:ext uri="{BB962C8B-B14F-4D97-AF65-F5344CB8AC3E}">
        <p14:creationId xmlns:p14="http://schemas.microsoft.com/office/powerpoint/2010/main" val="922972913"/>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94" r:id="rId12"/>
  </p:sldLayoutIdLst>
  <p:txStyles>
    <p:titleStyle>
      <a:lvl1pPr algn="ctr" defTabSz="914400" rtl="0" eaLnBrk="1" latinLnBrk="0" hangingPunct="1">
        <a:spcBef>
          <a:spcPct val="0"/>
        </a:spcBef>
        <a:buNone/>
        <a:defRPr sz="2800" b="1" i="0" kern="1200" cap="all" baseline="0">
          <a:solidFill>
            <a:schemeClr val="tx2">
              <a:lumMod val="50000"/>
            </a:schemeClr>
          </a:solidFill>
          <a:latin typeface="Arial" panose="020B0604020202020204" pitchFamily="34" charset="0"/>
          <a:ea typeface="+mj-ea"/>
          <a:cs typeface="+mj-cs"/>
        </a:defRPr>
      </a:lvl1pPr>
    </p:titleStyle>
    <p:bodyStyle>
      <a:lvl1pPr marL="457200" indent="-457200" algn="l" defTabSz="914400" rtl="0" eaLnBrk="1" latinLnBrk="0" hangingPunct="1">
        <a:spcBef>
          <a:spcPct val="20000"/>
        </a:spcBef>
        <a:buFont typeface="Wingdings" panose="05000000000000000000" pitchFamily="2" charset="2"/>
        <a:buChar char="Ø"/>
        <a:defRPr sz="2600" kern="1200" baseline="0">
          <a:solidFill>
            <a:srgbClr val="544F4F"/>
          </a:solidFill>
          <a:latin typeface="Arial" panose="020B0604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baseline="0">
          <a:solidFill>
            <a:srgbClr val="544F4F"/>
          </a:solidFill>
          <a:latin typeface="Arial" panose="020B0604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baseline="0">
          <a:solidFill>
            <a:srgbClr val="544F4F"/>
          </a:solidFill>
          <a:latin typeface="Arial" panose="020B0604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baseline="0">
          <a:solidFill>
            <a:srgbClr val="544F4F"/>
          </a:solidFill>
          <a:latin typeface="Arial" panose="020B0604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rgbClr val="544F4F"/>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1" y="0"/>
            <a:ext cx="311973" cy="6858000"/>
          </a:xfrm>
          <a:prstGeom prst="rect">
            <a:avLst/>
          </a:prstGeom>
          <a:solidFill>
            <a:srgbClr val="AB0044"/>
          </a:solidFill>
          <a:ln w="25400">
            <a:solidFill>
              <a:srgbClr val="AB00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Image 7" descr="logoMENJVA_horiz.pn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50938" y="6087078"/>
            <a:ext cx="1889844" cy="770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xmlns="" id="{9ADC8564-BBE7-4F1B-9408-CF1EC3EA601D}"/>
              </a:ext>
            </a:extLst>
          </p:cNvPr>
          <p:cNvSpPr/>
          <p:nvPr userDrawn="1"/>
        </p:nvSpPr>
        <p:spPr>
          <a:xfrm>
            <a:off x="-59459" y="274339"/>
            <a:ext cx="430887" cy="6309321"/>
          </a:xfrm>
          <a:prstGeom prst="rect">
            <a:avLst/>
          </a:prstGeom>
        </p:spPr>
        <p:txBody>
          <a:bodyPr vert="vert270" wrap="square">
            <a:spAutoFit/>
          </a:bodyPr>
          <a:lstStyle/>
          <a:p>
            <a:r>
              <a:rPr lang="fr-FR" sz="1600" b="1" i="0" baseline="0" dirty="0">
                <a:solidFill>
                  <a:schemeClr val="bg1"/>
                </a:solidFill>
              </a:rPr>
              <a:t>BTS SIO – PNF 21 janvier 2020</a:t>
            </a:r>
            <a:endParaRPr lang="fr-FR" sz="1600" b="1" i="0" dirty="0">
              <a:solidFill>
                <a:schemeClr val="bg1"/>
              </a:solidFill>
            </a:endParaRPr>
          </a:p>
        </p:txBody>
      </p:sp>
    </p:spTree>
    <p:extLst>
      <p:ext uri="{BB962C8B-B14F-4D97-AF65-F5344CB8AC3E}">
        <p14:creationId xmlns:p14="http://schemas.microsoft.com/office/powerpoint/2010/main" val="4001292138"/>
      </p:ext>
    </p:extLst>
  </p:cSld>
  <p:clrMap bg1="lt1" tx1="dk1" bg2="lt2" tx2="dk2" accent1="accent1" accent2="accent2" accent3="accent3" accent4="accent4" accent5="accent5" accent6="accent6" hlink="hlink" folHlink="folHlink"/>
  <p:sldLayoutIdLst>
    <p:sldLayoutId id="214748368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922392" y="0"/>
            <a:ext cx="8229600" cy="836712"/>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683568" y="1052736"/>
            <a:ext cx="8229600" cy="4985593"/>
          </a:xfrm>
          <a:prstGeom prst="rect">
            <a:avLst/>
          </a:prstGeom>
          <a:ln w="25400">
            <a:solidFill>
              <a:srgbClr val="13726A"/>
            </a:solidFill>
          </a:ln>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544F4F"/>
                </a:solidFill>
                <a:latin typeface="Arial" panose="020B0604020202020204" pitchFamily="34" charset="0"/>
                <a:cs typeface="Arial" panose="020B0604020202020204" pitchFamily="34" charset="0"/>
              </a:defRPr>
            </a:lvl1pPr>
          </a:lstStyle>
          <a:p>
            <a:fld id="{16A56B90-243C-4B05-BEC4-46E5AC275179}" type="slidenum">
              <a:rPr lang="fr-FR" smtClean="0"/>
              <a:pPr/>
              <a:t>‹N°›</a:t>
            </a:fld>
            <a:endParaRPr lang="fr-FR" dirty="0"/>
          </a:p>
        </p:txBody>
      </p:sp>
      <p:sp>
        <p:nvSpPr>
          <p:cNvPr id="7" name="Rectangle 6"/>
          <p:cNvSpPr/>
          <p:nvPr userDrawn="1"/>
        </p:nvSpPr>
        <p:spPr>
          <a:xfrm>
            <a:off x="18808" y="692696"/>
            <a:ext cx="304720" cy="61653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FFFF"/>
              </a:solidFill>
            </a:endParaRPr>
          </a:p>
        </p:txBody>
      </p:sp>
      <p:pic>
        <p:nvPicPr>
          <p:cNvPr id="8" name="Picture 2" descr="C:\Users\Andre\AppData\Local\Temp\logo-bts-sio-origine.pn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5534" y="-35601"/>
            <a:ext cx="1958999" cy="936104"/>
          </a:xfrm>
          <a:prstGeom prst="rect">
            <a:avLst/>
          </a:prstGeom>
          <a:noFill/>
          <a:extLst>
            <a:ext uri="{909E8E84-426E-40DD-AFC4-6F175D3DCCD1}">
              <a14:hiddenFill xmlns:a14="http://schemas.microsoft.com/office/drawing/2010/main">
                <a:solidFill>
                  <a:srgbClr val="FFFFFF"/>
                </a:solidFill>
              </a14:hiddenFill>
            </a:ext>
          </a:extLst>
        </p:spPr>
      </p:pic>
      <p:pic>
        <p:nvPicPr>
          <p:cNvPr id="9" name="Image 8" descr="logoMENJVA_horiz.png"/>
          <p:cNvPicPr>
            <a:picLocks noChangeAspect="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827584" y="6344052"/>
            <a:ext cx="1259896" cy="513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xmlns="" id="{9C3330F0-C56F-44D1-BA56-8B19974563EE}"/>
              </a:ext>
            </a:extLst>
          </p:cNvPr>
          <p:cNvSpPr/>
          <p:nvPr userDrawn="1"/>
        </p:nvSpPr>
        <p:spPr>
          <a:xfrm>
            <a:off x="-37434" y="315757"/>
            <a:ext cx="430887" cy="6309321"/>
          </a:xfrm>
          <a:prstGeom prst="rect">
            <a:avLst/>
          </a:prstGeom>
        </p:spPr>
        <p:txBody>
          <a:bodyPr vert="vert270" wrap="square">
            <a:spAutoFit/>
          </a:bodyPr>
          <a:lstStyle/>
          <a:p>
            <a:r>
              <a:rPr lang="fr-FR" sz="1600" b="1" dirty="0">
                <a:solidFill>
                  <a:srgbClr val="FFFFFF"/>
                </a:solidFill>
              </a:rPr>
              <a:t>BTS SIO – PNF 21 janvier 2020</a:t>
            </a:r>
          </a:p>
        </p:txBody>
      </p:sp>
    </p:spTree>
    <p:extLst>
      <p:ext uri="{BB962C8B-B14F-4D97-AF65-F5344CB8AC3E}">
        <p14:creationId xmlns:p14="http://schemas.microsoft.com/office/powerpoint/2010/main" val="922972913"/>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Lst>
  <p:txStyles>
    <p:titleStyle>
      <a:lvl1pPr algn="ctr" defTabSz="914400" rtl="0" eaLnBrk="1" latinLnBrk="0" hangingPunct="1">
        <a:spcBef>
          <a:spcPct val="0"/>
        </a:spcBef>
        <a:buNone/>
        <a:defRPr sz="2800" b="1" i="0" kern="1200" cap="all" baseline="0">
          <a:solidFill>
            <a:schemeClr val="tx2">
              <a:lumMod val="50000"/>
            </a:schemeClr>
          </a:solidFill>
          <a:latin typeface="Arial" panose="020B0604020202020204" pitchFamily="34" charset="0"/>
          <a:ea typeface="+mj-ea"/>
          <a:cs typeface="+mj-cs"/>
        </a:defRPr>
      </a:lvl1pPr>
    </p:titleStyle>
    <p:bodyStyle>
      <a:lvl1pPr marL="457200" indent="-457200" algn="l" defTabSz="914400" rtl="0" eaLnBrk="1" latinLnBrk="0" hangingPunct="1">
        <a:spcBef>
          <a:spcPct val="20000"/>
        </a:spcBef>
        <a:buFont typeface="Wingdings" panose="05000000000000000000" pitchFamily="2" charset="2"/>
        <a:buChar char="Ø"/>
        <a:defRPr sz="2600" kern="1200" baseline="0">
          <a:solidFill>
            <a:srgbClr val="544F4F"/>
          </a:solidFill>
          <a:latin typeface="Arial" panose="020B0604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baseline="0">
          <a:solidFill>
            <a:srgbClr val="544F4F"/>
          </a:solidFill>
          <a:latin typeface="Arial" panose="020B0604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baseline="0">
          <a:solidFill>
            <a:srgbClr val="544F4F"/>
          </a:solidFill>
          <a:latin typeface="Arial" panose="020B0604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baseline="0">
          <a:solidFill>
            <a:srgbClr val="544F4F"/>
          </a:solidFill>
          <a:latin typeface="Arial" panose="020B0604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rgbClr val="544F4F"/>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35721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4" name="Google Shape;114;p3"/>
          <p:cNvSpPr txBox="1"/>
          <p:nvPr/>
        </p:nvSpPr>
        <p:spPr>
          <a:xfrm>
            <a:off x="395536" y="1484784"/>
            <a:ext cx="8748464" cy="4536504"/>
          </a:xfrm>
          <a:prstGeom prst="rect">
            <a:avLst/>
          </a:prstGeom>
          <a:noFill/>
          <a:ln>
            <a:noFill/>
          </a:ln>
        </p:spPr>
        <p:txBody>
          <a:bodyPr spcFirstLastPara="1" wrap="square" lIns="91425" tIns="45700" rIns="91425" bIns="45700" anchor="t" anchorCtr="0">
            <a:normAutofit/>
          </a:bodyPr>
          <a:lstStyle/>
          <a:p>
            <a:pPr marL="342900" indent="-342900" algn="ctr">
              <a:lnSpc>
                <a:spcPct val="80000"/>
              </a:lnSpc>
              <a:buClr>
                <a:srgbClr val="4D5B6B"/>
              </a:buClr>
              <a:buSzPts val="2405"/>
            </a:pPr>
            <a:r>
              <a:rPr lang="fr-FR" sz="2000" b="1" u="sng" dirty="0">
                <a:solidFill>
                  <a:srgbClr val="AB0044"/>
                </a:solidFill>
                <a:latin typeface="Arial" panose="020B0604020202020204" pitchFamily="34" charset="0"/>
                <a:cs typeface="Arial" panose="020B0604020202020204" pitchFamily="34" charset="0"/>
              </a:rPr>
              <a:t>Volume horaire</a:t>
            </a:r>
            <a:r>
              <a:rPr lang="fr-FR" sz="3200" dirty="0">
                <a:solidFill>
                  <a:srgbClr val="AB0044"/>
                </a:solidFill>
                <a:latin typeface="Arial" panose="020B0604020202020204" pitchFamily="34" charset="0"/>
                <a:cs typeface="Arial" panose="020B0604020202020204" pitchFamily="34" charset="0"/>
              </a:rPr>
              <a:t> </a:t>
            </a:r>
          </a:p>
          <a:p>
            <a:pPr marL="342900" indent="-342900" algn="ctr">
              <a:lnSpc>
                <a:spcPct val="80000"/>
              </a:lnSpc>
              <a:buClr>
                <a:srgbClr val="4D5B6B"/>
              </a:buClr>
              <a:buSzPts val="2405"/>
            </a:pPr>
            <a:endParaRPr dirty="0">
              <a:solidFill>
                <a:srgbClr val="000000"/>
              </a:solidFill>
              <a:latin typeface="Arial" panose="020B0604020202020204" pitchFamily="34" charset="0"/>
              <a:cs typeface="Arial" panose="020B0604020202020204" pitchFamily="34" charset="0"/>
            </a:endParaRPr>
          </a:p>
          <a:p>
            <a:pPr marL="536575" indent="-344488">
              <a:lnSpc>
                <a:spcPct val="150000"/>
              </a:lnSpc>
              <a:spcBef>
                <a:spcPts val="388"/>
              </a:spcBef>
              <a:buClr>
                <a:srgbClr val="4D5B6B"/>
              </a:buClr>
              <a:buSzPts val="1800"/>
              <a:buFontTx/>
              <a:buChar char="✔"/>
            </a:pPr>
            <a:r>
              <a:rPr lang="fr-FR" sz="1600" b="1" dirty="0" smtClean="0">
                <a:solidFill>
                  <a:srgbClr val="000000"/>
                </a:solidFill>
                <a:latin typeface="Arial" panose="020B0604020202020204" pitchFamily="34" charset="0"/>
                <a:cs typeface="Arial" panose="020B0604020202020204" pitchFamily="34" charset="0"/>
              </a:rPr>
              <a:t>1 heure par semaine par demi-division </a:t>
            </a:r>
            <a:r>
              <a:rPr lang="fr-FR" sz="1600" i="1" dirty="0" smtClean="0">
                <a:solidFill>
                  <a:srgbClr val="000000"/>
                </a:solidFill>
                <a:latin typeface="Arial" panose="020B0604020202020204" pitchFamily="34" charset="0"/>
                <a:cs typeface="Arial" panose="020B0604020202020204" pitchFamily="34" charset="0"/>
              </a:rPr>
              <a:t>soit </a:t>
            </a:r>
            <a:r>
              <a:rPr lang="fr-FR" sz="1600" i="1" dirty="0">
                <a:solidFill>
                  <a:srgbClr val="000000"/>
                </a:solidFill>
                <a:latin typeface="Arial" panose="020B0604020202020204" pitchFamily="34" charset="0"/>
                <a:cs typeface="Arial" panose="020B0604020202020204" pitchFamily="34" charset="0"/>
              </a:rPr>
              <a:t>1 heure étudiant et 2 heures enseignant</a:t>
            </a:r>
          </a:p>
          <a:p>
            <a:pPr marL="538163" indent="-344488">
              <a:lnSpc>
                <a:spcPct val="150000"/>
              </a:lnSpc>
              <a:spcBef>
                <a:spcPts val="388"/>
              </a:spcBef>
              <a:buClr>
                <a:srgbClr val="4D5B6B"/>
              </a:buClr>
              <a:buSzPts val="1800"/>
              <a:buFontTx/>
              <a:buChar char="✔"/>
            </a:pPr>
            <a:r>
              <a:rPr lang="fr-FR" sz="1600" b="1" dirty="0" smtClean="0">
                <a:solidFill>
                  <a:srgbClr val="000000"/>
                </a:solidFill>
                <a:latin typeface="Arial" panose="020B0604020202020204" pitchFamily="34" charset="0"/>
                <a:cs typeface="Arial" panose="020B0604020202020204" pitchFamily="34" charset="0"/>
              </a:rPr>
              <a:t>Même </a:t>
            </a:r>
            <a:r>
              <a:rPr lang="fr-FR" sz="1600" b="1" dirty="0">
                <a:solidFill>
                  <a:srgbClr val="000000"/>
                </a:solidFill>
                <a:latin typeface="Arial" panose="020B0604020202020204" pitchFamily="34" charset="0"/>
                <a:cs typeface="Arial" panose="020B0604020202020204" pitchFamily="34" charset="0"/>
              </a:rPr>
              <a:t>volume horaire hebdomadaire en 1</a:t>
            </a:r>
            <a:r>
              <a:rPr lang="fr-FR" sz="1600" b="1" baseline="30000" dirty="0">
                <a:solidFill>
                  <a:srgbClr val="000000"/>
                </a:solidFill>
                <a:latin typeface="Arial" panose="020B0604020202020204" pitchFamily="34" charset="0"/>
                <a:cs typeface="Arial" panose="020B0604020202020204" pitchFamily="34" charset="0"/>
              </a:rPr>
              <a:t>ère</a:t>
            </a:r>
            <a:r>
              <a:rPr lang="fr-FR" sz="1600" b="1" dirty="0">
                <a:solidFill>
                  <a:srgbClr val="000000"/>
                </a:solidFill>
                <a:latin typeface="Arial" panose="020B0604020202020204" pitchFamily="34" charset="0"/>
                <a:cs typeface="Arial" panose="020B0604020202020204" pitchFamily="34" charset="0"/>
              </a:rPr>
              <a:t> et en 2</a:t>
            </a:r>
            <a:r>
              <a:rPr lang="fr-FR" sz="1600" b="1" baseline="30000" dirty="0">
                <a:solidFill>
                  <a:srgbClr val="000000"/>
                </a:solidFill>
                <a:latin typeface="Arial" panose="020B0604020202020204" pitchFamily="34" charset="0"/>
                <a:cs typeface="Arial" panose="020B0604020202020204" pitchFamily="34" charset="0"/>
              </a:rPr>
              <a:t>nde</a:t>
            </a:r>
            <a:r>
              <a:rPr lang="fr-FR" sz="1600" b="1" dirty="0">
                <a:solidFill>
                  <a:srgbClr val="000000"/>
                </a:solidFill>
                <a:latin typeface="Arial" panose="020B0604020202020204" pitchFamily="34" charset="0"/>
                <a:cs typeface="Arial" panose="020B0604020202020204" pitchFamily="34" charset="0"/>
              </a:rPr>
              <a:t> année </a:t>
            </a:r>
          </a:p>
          <a:p>
            <a:pPr marL="538163" indent="-354013">
              <a:lnSpc>
                <a:spcPct val="150000"/>
              </a:lnSpc>
              <a:spcBef>
                <a:spcPts val="388"/>
              </a:spcBef>
              <a:buClr>
                <a:srgbClr val="4D5B6B"/>
              </a:buClr>
              <a:buSzPts val="1942"/>
              <a:buFontTx/>
              <a:buChar char="✔"/>
            </a:pPr>
            <a:r>
              <a:rPr lang="fr-FR" sz="1600" b="1" u="sng" dirty="0">
                <a:solidFill>
                  <a:srgbClr val="000000"/>
                </a:solidFill>
                <a:latin typeface="Arial" panose="020B0604020202020204" pitchFamily="34" charset="0"/>
                <a:cs typeface="Arial" panose="020B0604020202020204" pitchFamily="34" charset="0"/>
              </a:rPr>
              <a:t>Volume global de 54 heures</a:t>
            </a:r>
            <a:r>
              <a:rPr lang="fr-FR" sz="1600" b="1" dirty="0">
                <a:solidFill>
                  <a:srgbClr val="000000"/>
                </a:solidFill>
                <a:latin typeface="Arial" panose="020B0604020202020204" pitchFamily="34" charset="0"/>
                <a:cs typeface="Arial" panose="020B0604020202020204" pitchFamily="34" charset="0"/>
              </a:rPr>
              <a:t> </a:t>
            </a:r>
            <a:r>
              <a:rPr lang="fr-FR" sz="1600" i="1" dirty="0">
                <a:solidFill>
                  <a:srgbClr val="000000"/>
                </a:solidFill>
              </a:rPr>
              <a:t>: </a:t>
            </a:r>
            <a:r>
              <a:rPr lang="fr-FR" sz="1600" i="1" dirty="0">
                <a:solidFill>
                  <a:srgbClr val="000000"/>
                </a:solidFill>
                <a:latin typeface="Arial" pitchFamily="34" charset="0"/>
                <a:cs typeface="Arial" pitchFamily="34" charset="0"/>
              </a:rPr>
              <a:t>30 h en première année + 24 h en deuxième </a:t>
            </a:r>
            <a:r>
              <a:rPr lang="fr-FR" sz="1600" i="1" dirty="0" smtClean="0">
                <a:solidFill>
                  <a:srgbClr val="000000"/>
                </a:solidFill>
                <a:latin typeface="Arial" pitchFamily="34" charset="0"/>
                <a:cs typeface="Arial" pitchFamily="34" charset="0"/>
              </a:rPr>
              <a:t>année</a:t>
            </a:r>
          </a:p>
          <a:p>
            <a:pPr marL="538163" indent="-354013">
              <a:lnSpc>
                <a:spcPct val="150000"/>
              </a:lnSpc>
              <a:spcBef>
                <a:spcPts val="388"/>
              </a:spcBef>
              <a:buClr>
                <a:srgbClr val="4D5B6B"/>
              </a:buClr>
              <a:buSzPts val="1942"/>
              <a:buFontTx/>
              <a:buChar char="✔"/>
            </a:pPr>
            <a:endParaRPr lang="fr-FR" sz="1600" b="1" dirty="0" smtClean="0">
              <a:solidFill>
                <a:srgbClr val="000000"/>
              </a:solidFill>
              <a:latin typeface="Arial" panose="020B0604020202020204" pitchFamily="34" charset="0"/>
              <a:cs typeface="Arial" panose="020B0604020202020204" pitchFamily="34" charset="0"/>
            </a:endParaRPr>
          </a:p>
          <a:p>
            <a:pPr marL="184150">
              <a:lnSpc>
                <a:spcPct val="150000"/>
              </a:lnSpc>
              <a:spcBef>
                <a:spcPts val="388"/>
              </a:spcBef>
              <a:buClr>
                <a:srgbClr val="4D5B6B"/>
              </a:buClr>
              <a:buSzPts val="1942"/>
            </a:pPr>
            <a:r>
              <a:rPr lang="fr-FR" sz="2000" b="1" u="sng" dirty="0">
                <a:solidFill>
                  <a:srgbClr val="AB0044"/>
                </a:solidFill>
                <a:latin typeface="Arial" panose="020B0604020202020204" pitchFamily="34" charset="0"/>
                <a:cs typeface="Arial" panose="020B0604020202020204" pitchFamily="34" charset="0"/>
              </a:rPr>
              <a:t>Pour contribuer au développement des compétences des blocs professionnels</a:t>
            </a:r>
            <a:endParaRPr sz="2000" b="1" u="sng" dirty="0">
              <a:solidFill>
                <a:srgbClr val="AB0044"/>
              </a:solidFill>
              <a:latin typeface="Arial" panose="020B0604020202020204" pitchFamily="34" charset="0"/>
              <a:cs typeface="Arial" panose="020B0604020202020204" pitchFamily="34" charset="0"/>
            </a:endParaRPr>
          </a:p>
          <a:p>
            <a:pPr marL="342900" indent="-342900">
              <a:lnSpc>
                <a:spcPct val="80000"/>
              </a:lnSpc>
              <a:spcBef>
                <a:spcPts val="351"/>
              </a:spcBef>
            </a:pPr>
            <a:endParaRPr sz="1757" dirty="0">
              <a:solidFill>
                <a:srgbClr val="4D5B6B"/>
              </a:solidFill>
            </a:endParaRPr>
          </a:p>
        </p:txBody>
      </p:sp>
      <p:sp>
        <p:nvSpPr>
          <p:cNvPr id="4" name="Google Shape;188;p10"/>
          <p:cNvSpPr txBox="1">
            <a:spLocks noGrp="1"/>
          </p:cNvSpPr>
          <p:nvPr>
            <p:ph type="title"/>
          </p:nvPr>
        </p:nvSpPr>
        <p:spPr>
          <a:xfrm>
            <a:off x="251520" y="836712"/>
            <a:ext cx="8892480" cy="53634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959"/>
              <a:buFont typeface="Calibri"/>
              <a:buNone/>
            </a:pPr>
            <a:r>
              <a:rPr lang="fr-FR" sz="2600" b="1" dirty="0">
                <a:latin typeface="Arial"/>
                <a:ea typeface="Arial"/>
                <a:cs typeface="Arial"/>
                <a:sym typeface="Arial"/>
              </a:rPr>
              <a:t>MISE EN OEUVRE DE L’ENSEIGNEMENT DE CEJMA</a:t>
            </a:r>
            <a:endParaRPr sz="26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cxnSp>
        <p:nvCxnSpPr>
          <p:cNvPr id="204" name="Google Shape;204;g7c52c7e6c9_0_8"/>
          <p:cNvCxnSpPr/>
          <p:nvPr/>
        </p:nvCxnSpPr>
        <p:spPr>
          <a:xfrm flipH="1">
            <a:off x="1115616" y="5373216"/>
            <a:ext cx="900" cy="360040"/>
          </a:xfrm>
          <a:prstGeom prst="straightConnector1">
            <a:avLst/>
          </a:prstGeom>
          <a:noFill/>
          <a:ln w="57150" cap="flat" cmpd="sng">
            <a:solidFill>
              <a:schemeClr val="dk1"/>
            </a:solidFill>
            <a:prstDash val="solid"/>
            <a:round/>
            <a:headEnd type="none" w="sm" len="sm"/>
            <a:tailEnd type="stealth" w="med" len="med"/>
          </a:ln>
        </p:spPr>
      </p:cxnSp>
      <p:sp>
        <p:nvSpPr>
          <p:cNvPr id="205" name="Google Shape;205;g7c52c7e6c9_0_8"/>
          <p:cNvSpPr txBox="1"/>
          <p:nvPr/>
        </p:nvSpPr>
        <p:spPr>
          <a:xfrm>
            <a:off x="3923928" y="5661248"/>
            <a:ext cx="4948832" cy="648072"/>
          </a:xfrm>
          <a:prstGeom prst="rect">
            <a:avLst/>
          </a:prstGeom>
          <a:noFill/>
          <a:ln>
            <a:noFill/>
          </a:ln>
        </p:spPr>
        <p:txBody>
          <a:bodyPr spcFirstLastPara="1" wrap="square" lIns="91425" tIns="91425" rIns="91425" bIns="91425" anchor="t" anchorCtr="0">
            <a:noAutofit/>
          </a:bodyPr>
          <a:lstStyle/>
          <a:p>
            <a:r>
              <a:rPr lang="fr-FR" sz="1600" b="1" dirty="0">
                <a:solidFill>
                  <a:srgbClr val="AB0044"/>
                </a:solidFill>
                <a:latin typeface="Arial" panose="020B0604020202020204" pitchFamily="34" charset="0"/>
                <a:cs typeface="Arial" panose="020B0604020202020204" pitchFamily="34" charset="0"/>
              </a:rPr>
              <a:t>Adaptation des progressions pédagogiques</a:t>
            </a:r>
            <a:r>
              <a:rPr lang="fr-FR" sz="1600" dirty="0">
                <a:solidFill>
                  <a:srgbClr val="4D5B6B"/>
                </a:solidFill>
                <a:latin typeface="Arial" panose="020B0604020202020204" pitchFamily="34" charset="0"/>
                <a:cs typeface="Arial" panose="020B0604020202020204" pitchFamily="34" charset="0"/>
              </a:rPr>
              <a:t>  </a:t>
            </a:r>
            <a:r>
              <a:rPr lang="fr-FR" sz="1600" dirty="0">
                <a:solidFill>
                  <a:srgbClr val="000000"/>
                </a:solidFill>
                <a:latin typeface="Arial" panose="020B0604020202020204" pitchFamily="34" charset="0"/>
                <a:cs typeface="Arial" panose="020B0604020202020204" pitchFamily="34" charset="0"/>
              </a:rPr>
              <a:t>afin de synchroniser au mieux les divers enseignements</a:t>
            </a:r>
            <a:endParaRPr sz="1600" dirty="0">
              <a:solidFill>
                <a:srgbClr val="000000"/>
              </a:solidFill>
              <a:latin typeface="Arial" panose="020B0604020202020204" pitchFamily="34" charset="0"/>
              <a:cs typeface="Arial" panose="020B0604020202020204" pitchFamily="34" charset="0"/>
            </a:endParaRPr>
          </a:p>
        </p:txBody>
      </p:sp>
      <p:cxnSp>
        <p:nvCxnSpPr>
          <p:cNvPr id="206" name="Google Shape;206;g7c52c7e6c9_0_8"/>
          <p:cNvCxnSpPr/>
          <p:nvPr/>
        </p:nvCxnSpPr>
        <p:spPr>
          <a:xfrm>
            <a:off x="5076056" y="5373216"/>
            <a:ext cx="0" cy="360040"/>
          </a:xfrm>
          <a:prstGeom prst="straightConnector1">
            <a:avLst/>
          </a:prstGeom>
          <a:noFill/>
          <a:ln w="57150" cap="flat" cmpd="sng">
            <a:solidFill>
              <a:schemeClr val="dk1"/>
            </a:solidFill>
            <a:prstDash val="solid"/>
            <a:round/>
            <a:headEnd type="none" w="sm" len="sm"/>
            <a:tailEnd type="stealth" w="med" len="med"/>
          </a:ln>
        </p:spPr>
      </p:cxnSp>
      <p:sp>
        <p:nvSpPr>
          <p:cNvPr id="207" name="Google Shape;207;g7c52c7e6c9_0_8"/>
          <p:cNvSpPr txBox="1"/>
          <p:nvPr/>
        </p:nvSpPr>
        <p:spPr>
          <a:xfrm>
            <a:off x="705225" y="3504250"/>
            <a:ext cx="2868300" cy="666600"/>
          </a:xfrm>
          <a:prstGeom prst="rect">
            <a:avLst/>
          </a:prstGeom>
          <a:noFill/>
          <a:ln>
            <a:noFill/>
          </a:ln>
        </p:spPr>
        <p:txBody>
          <a:bodyPr spcFirstLastPara="1" wrap="square" lIns="91425" tIns="91425" rIns="91425" bIns="91425" anchor="t" anchorCtr="0">
            <a:noAutofit/>
          </a:bodyPr>
          <a:lstStyle/>
          <a:p>
            <a:endParaRPr>
              <a:solidFill>
                <a:srgbClr val="4D5B6B"/>
              </a:solidFill>
              <a:ea typeface="Calibri"/>
              <a:cs typeface="Calibri"/>
              <a:sym typeface="Calibri"/>
            </a:endParaRPr>
          </a:p>
        </p:txBody>
      </p:sp>
      <p:sp>
        <p:nvSpPr>
          <p:cNvPr id="208" name="Google Shape;208;g7c52c7e6c9_0_8"/>
          <p:cNvSpPr txBox="1"/>
          <p:nvPr/>
        </p:nvSpPr>
        <p:spPr>
          <a:xfrm>
            <a:off x="539552" y="5661248"/>
            <a:ext cx="3433321" cy="648072"/>
          </a:xfrm>
          <a:prstGeom prst="rect">
            <a:avLst/>
          </a:prstGeom>
          <a:noFill/>
          <a:ln>
            <a:noFill/>
          </a:ln>
        </p:spPr>
        <p:txBody>
          <a:bodyPr spcFirstLastPara="1" wrap="square" lIns="91425" tIns="91425" rIns="91425" bIns="91425" anchor="t" anchorCtr="0">
            <a:noAutofit/>
          </a:bodyPr>
          <a:lstStyle/>
          <a:p>
            <a:pPr algn="ctr">
              <a:buClr>
                <a:srgbClr val="4D5B6B"/>
              </a:buClr>
              <a:buFont typeface="Arial"/>
              <a:buNone/>
            </a:pPr>
            <a:r>
              <a:rPr lang="fr-FR" sz="1600" b="1" dirty="0">
                <a:solidFill>
                  <a:srgbClr val="AB0044"/>
                </a:solidFill>
                <a:latin typeface="Arial" panose="020B0604020202020204" pitchFamily="34" charset="0"/>
                <a:cs typeface="Arial" panose="020B0604020202020204" pitchFamily="34" charset="0"/>
              </a:rPr>
              <a:t>Collaboration /concertation</a:t>
            </a:r>
            <a:r>
              <a:rPr lang="fr-FR" sz="1600" dirty="0">
                <a:solidFill>
                  <a:srgbClr val="AB0044"/>
                </a:solidFill>
                <a:latin typeface="Arial" panose="020B0604020202020204" pitchFamily="34" charset="0"/>
                <a:cs typeface="Arial" panose="020B0604020202020204" pitchFamily="34" charset="0"/>
              </a:rPr>
              <a:t> </a:t>
            </a:r>
            <a:endParaRPr sz="1600" dirty="0">
              <a:solidFill>
                <a:srgbClr val="AB0044"/>
              </a:solidFill>
              <a:latin typeface="Arial" panose="020B0604020202020204" pitchFamily="34" charset="0"/>
              <a:cs typeface="Arial" panose="020B0604020202020204" pitchFamily="34" charset="0"/>
            </a:endParaRPr>
          </a:p>
          <a:p>
            <a:pPr algn="ctr">
              <a:buClr>
                <a:srgbClr val="4D5B6B"/>
              </a:buClr>
              <a:buFont typeface="Arial"/>
              <a:buNone/>
            </a:pPr>
            <a:r>
              <a:rPr lang="fr-FR" sz="1600" dirty="0">
                <a:solidFill>
                  <a:srgbClr val="000000"/>
                </a:solidFill>
                <a:latin typeface="Arial" panose="020B0604020202020204" pitchFamily="34" charset="0"/>
                <a:cs typeface="Arial" panose="020B0604020202020204" pitchFamily="34" charset="0"/>
              </a:rPr>
              <a:t>au sein de l’équipe pédagogique</a:t>
            </a:r>
            <a:endParaRPr sz="1600" dirty="0">
              <a:solidFill>
                <a:srgbClr val="000000"/>
              </a:solidFill>
              <a:latin typeface="Arial" panose="020B0604020202020204" pitchFamily="34" charset="0"/>
              <a:cs typeface="Arial" panose="020B0604020202020204" pitchFamily="34" charset="0"/>
            </a:endParaRPr>
          </a:p>
        </p:txBody>
      </p:sp>
      <p:cxnSp>
        <p:nvCxnSpPr>
          <p:cNvPr id="211" name="Google Shape;211;g7c52c7e6c9_0_8"/>
          <p:cNvCxnSpPr/>
          <p:nvPr/>
        </p:nvCxnSpPr>
        <p:spPr>
          <a:xfrm>
            <a:off x="1547664" y="3501008"/>
            <a:ext cx="0" cy="1872208"/>
          </a:xfrm>
          <a:prstGeom prst="straightConnector1">
            <a:avLst/>
          </a:prstGeom>
          <a:noFill/>
          <a:ln w="28575" cap="flat" cmpd="sng">
            <a:solidFill>
              <a:schemeClr val="dk1"/>
            </a:solidFill>
            <a:prstDash val="dash"/>
            <a:round/>
            <a:headEnd type="oval" w="sm" len="sm"/>
            <a:tailEnd type="none" w="med" len="med"/>
          </a:ln>
        </p:spPr>
      </p:cxnSp>
      <p:cxnSp>
        <p:nvCxnSpPr>
          <p:cNvPr id="212" name="Google Shape;212;g7c52c7e6c9_0_8"/>
          <p:cNvCxnSpPr/>
          <p:nvPr/>
        </p:nvCxnSpPr>
        <p:spPr>
          <a:xfrm>
            <a:off x="1115616" y="5373216"/>
            <a:ext cx="3960440" cy="0"/>
          </a:xfrm>
          <a:prstGeom prst="straightConnector1">
            <a:avLst/>
          </a:prstGeom>
          <a:noFill/>
          <a:ln w="28575" cap="flat" cmpd="sng">
            <a:solidFill>
              <a:schemeClr val="dk1"/>
            </a:solidFill>
            <a:prstDash val="dash"/>
            <a:round/>
            <a:headEnd type="oval" w="sm" len="sm"/>
            <a:tailEnd type="oval" w="med" len="med"/>
          </a:ln>
        </p:spPr>
      </p:cxnSp>
      <p:sp>
        <p:nvSpPr>
          <p:cNvPr id="14" name="Google Shape;104;p2"/>
          <p:cNvSpPr/>
          <p:nvPr/>
        </p:nvSpPr>
        <p:spPr>
          <a:xfrm>
            <a:off x="2123728" y="3573016"/>
            <a:ext cx="5040560" cy="710659"/>
          </a:xfrm>
          <a:prstGeom prst="ellipse">
            <a:avLst/>
          </a:prstGeom>
          <a:solidFill>
            <a:srgbClr val="13726A"/>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457200" indent="-342900" algn="ctr">
              <a:buClr>
                <a:srgbClr val="4D5B6B"/>
              </a:buClr>
              <a:buSzPts val="1800"/>
            </a:pPr>
            <a:r>
              <a:rPr lang="fr-FR" b="1" dirty="0">
                <a:solidFill>
                  <a:srgbClr val="FFFFFF"/>
                </a:solidFill>
                <a:latin typeface="Arial" panose="020B0604020202020204" pitchFamily="34" charset="0"/>
                <a:cs typeface="Arial" panose="020B0604020202020204" pitchFamily="34" charset="0"/>
              </a:rPr>
              <a:t>CEJMA / enseignements professionnels</a:t>
            </a:r>
          </a:p>
        </p:txBody>
      </p:sp>
      <p:sp>
        <p:nvSpPr>
          <p:cNvPr id="16" name="Google Shape;104;p2"/>
          <p:cNvSpPr/>
          <p:nvPr/>
        </p:nvSpPr>
        <p:spPr>
          <a:xfrm>
            <a:off x="2123728" y="4437112"/>
            <a:ext cx="5040560" cy="710659"/>
          </a:xfrm>
          <a:prstGeom prst="ellipse">
            <a:avLst/>
          </a:prstGeom>
          <a:solidFill>
            <a:srgbClr val="13726A"/>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457200" indent="-342900" algn="ctr">
              <a:buClr>
                <a:srgbClr val="4D5B6B"/>
              </a:buClr>
              <a:buSzPts val="1800"/>
            </a:pPr>
            <a:r>
              <a:rPr lang="fr-FR" b="1" dirty="0">
                <a:solidFill>
                  <a:srgbClr val="FFFFFF"/>
                </a:solidFill>
                <a:latin typeface="Arial" panose="020B0604020202020204" pitchFamily="34" charset="0"/>
                <a:cs typeface="Arial" panose="020B0604020202020204" pitchFamily="34" charset="0"/>
              </a:rPr>
              <a:t>CEJMA / CEJM</a:t>
            </a:r>
          </a:p>
        </p:txBody>
      </p:sp>
      <p:sp>
        <p:nvSpPr>
          <p:cNvPr id="15" name="Google Shape;113;p3"/>
          <p:cNvSpPr txBox="1"/>
          <p:nvPr/>
        </p:nvSpPr>
        <p:spPr>
          <a:xfrm>
            <a:off x="827584" y="2204864"/>
            <a:ext cx="8316416" cy="720080"/>
          </a:xfrm>
          <a:prstGeom prst="rect">
            <a:avLst/>
          </a:prstGeom>
          <a:noFill/>
          <a:ln>
            <a:noFill/>
          </a:ln>
        </p:spPr>
        <p:txBody>
          <a:bodyPr spcFirstLastPara="1" wrap="square" lIns="91425" tIns="45700" rIns="91425" bIns="45700" anchor="t" anchorCtr="0">
            <a:normAutofit/>
          </a:bodyPr>
          <a:lstStyle/>
          <a:p>
            <a:pPr marL="806450" indent="-342900">
              <a:spcBef>
                <a:spcPts val="360"/>
              </a:spcBef>
              <a:buClr>
                <a:srgbClr val="4D5B6B"/>
              </a:buClr>
              <a:buSzPts val="1800"/>
            </a:pPr>
            <a:r>
              <a:rPr lang="fr-FR" dirty="0">
                <a:solidFill>
                  <a:srgbClr val="000000"/>
                </a:solidFill>
                <a:latin typeface="Arial" panose="020B0604020202020204" pitchFamily="34" charset="0"/>
                <a:cs typeface="Arial" panose="020B0604020202020204" pitchFamily="34" charset="0"/>
              </a:rPr>
              <a:t>- </a:t>
            </a:r>
            <a:r>
              <a:rPr lang="fr-FR" sz="1600" dirty="0">
                <a:solidFill>
                  <a:srgbClr val="000000"/>
                </a:solidFill>
                <a:latin typeface="Arial" panose="020B0604020202020204" pitchFamily="34" charset="0"/>
                <a:cs typeface="Arial" panose="020B0604020202020204" pitchFamily="34" charset="0"/>
              </a:rPr>
              <a:t>soit par le professeur assurant l’enseignement du bloc CEJM </a:t>
            </a:r>
            <a:r>
              <a:rPr lang="fr-FR" sz="1600" u="sng" dirty="0">
                <a:solidFill>
                  <a:srgbClr val="000000"/>
                </a:solidFill>
                <a:latin typeface="Arial" panose="020B0604020202020204" pitchFamily="34" charset="0"/>
                <a:cs typeface="Arial" panose="020B0604020202020204" pitchFamily="34" charset="0"/>
              </a:rPr>
              <a:t>en STS SIO</a:t>
            </a:r>
            <a:endParaRPr sz="1600" u="sng" dirty="0">
              <a:solidFill>
                <a:srgbClr val="000000"/>
              </a:solidFill>
              <a:latin typeface="Arial" panose="020B0604020202020204" pitchFamily="34" charset="0"/>
              <a:cs typeface="Arial" panose="020B0604020202020204" pitchFamily="34" charset="0"/>
            </a:endParaRPr>
          </a:p>
          <a:p>
            <a:pPr marL="806450" indent="-342900">
              <a:spcBef>
                <a:spcPts val="360"/>
              </a:spcBef>
              <a:buClr>
                <a:srgbClr val="4D5B6B"/>
              </a:buClr>
              <a:buSzPts val="1800"/>
            </a:pPr>
            <a:r>
              <a:rPr lang="fr-FR" sz="1600" dirty="0">
                <a:solidFill>
                  <a:srgbClr val="000000"/>
                </a:solidFill>
                <a:latin typeface="Arial" panose="020B0604020202020204" pitchFamily="34" charset="0"/>
                <a:cs typeface="Arial" panose="020B0604020202020204" pitchFamily="34" charset="0"/>
              </a:rPr>
              <a:t>- soit par un professeur assurant l’enseignement d’un bloc professionnel en STS SIO</a:t>
            </a:r>
            <a:endParaRPr sz="1600" dirty="0">
              <a:solidFill>
                <a:srgbClr val="000000"/>
              </a:solidFill>
              <a:latin typeface="Arial" panose="020B0604020202020204" pitchFamily="34" charset="0"/>
              <a:cs typeface="Arial" panose="020B0604020202020204" pitchFamily="34" charset="0"/>
            </a:endParaRPr>
          </a:p>
        </p:txBody>
      </p:sp>
      <p:sp>
        <p:nvSpPr>
          <p:cNvPr id="18" name="Google Shape;188;p10"/>
          <p:cNvSpPr txBox="1">
            <a:spLocks noGrp="1"/>
          </p:cNvSpPr>
          <p:nvPr>
            <p:ph type="title"/>
          </p:nvPr>
        </p:nvSpPr>
        <p:spPr>
          <a:xfrm>
            <a:off x="467544" y="764704"/>
            <a:ext cx="8676456" cy="53634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959"/>
              <a:buFont typeface="Calibri"/>
              <a:buNone/>
            </a:pPr>
            <a:r>
              <a:rPr lang="fr-FR" sz="2600" b="1" dirty="0">
                <a:latin typeface="Arial"/>
                <a:ea typeface="Arial"/>
                <a:cs typeface="Arial"/>
                <a:sym typeface="Arial"/>
              </a:rPr>
              <a:t>MISE EN OEUVRE DE L’ENSEIGNEMENT DE CEJMA</a:t>
            </a:r>
            <a:endParaRPr sz="2600" b="1" dirty="0"/>
          </a:p>
        </p:txBody>
      </p:sp>
      <p:sp>
        <p:nvSpPr>
          <p:cNvPr id="19" name="ZoneTexte 18"/>
          <p:cNvSpPr txBox="1"/>
          <p:nvPr/>
        </p:nvSpPr>
        <p:spPr>
          <a:xfrm>
            <a:off x="2555776" y="1484784"/>
            <a:ext cx="4104456" cy="400110"/>
          </a:xfrm>
          <a:prstGeom prst="rect">
            <a:avLst/>
          </a:prstGeom>
          <a:noFill/>
        </p:spPr>
        <p:txBody>
          <a:bodyPr wrap="square" rtlCol="0">
            <a:spAutoFit/>
          </a:bodyPr>
          <a:lstStyle/>
          <a:p>
            <a:r>
              <a:rPr lang="fr-FR" sz="2000" b="1" u="sng" dirty="0">
                <a:solidFill>
                  <a:srgbClr val="AB0044"/>
                </a:solidFill>
                <a:latin typeface="Arial" panose="020B0604020202020204" pitchFamily="34" charset="0"/>
                <a:cs typeface="Arial" panose="020B0604020202020204" pitchFamily="34" charset="0"/>
              </a:rPr>
              <a:t>Organisation de l’enseignement </a:t>
            </a:r>
            <a:r>
              <a:rPr lang="fr-FR" dirty="0">
                <a:solidFill>
                  <a:srgbClr val="4D5B6B"/>
                </a:solidFill>
              </a:rPr>
              <a:t> </a:t>
            </a:r>
          </a:p>
        </p:txBody>
      </p:sp>
      <p:sp>
        <p:nvSpPr>
          <p:cNvPr id="17" name="Rectangle 16"/>
          <p:cNvSpPr/>
          <p:nvPr/>
        </p:nvSpPr>
        <p:spPr>
          <a:xfrm>
            <a:off x="323528" y="1988840"/>
            <a:ext cx="8172400" cy="338554"/>
          </a:xfrm>
          <a:prstGeom prst="rect">
            <a:avLst/>
          </a:prstGeom>
        </p:spPr>
        <p:txBody>
          <a:bodyPr wrap="square">
            <a:spAutoFit/>
          </a:bodyPr>
          <a:lstStyle/>
          <a:p>
            <a:pPr marL="538163" indent="-344488">
              <a:buClr>
                <a:srgbClr val="4D5B6B"/>
              </a:buClr>
              <a:buSzPts val="1800"/>
              <a:buFontTx/>
              <a:buChar char="✔"/>
            </a:pPr>
            <a:r>
              <a:rPr lang="fr-FR" sz="1600" b="1" dirty="0">
                <a:solidFill>
                  <a:srgbClr val="000000"/>
                </a:solidFill>
                <a:latin typeface="Arial" panose="020B0604020202020204" pitchFamily="34" charset="0"/>
                <a:cs typeface="Arial" panose="020B0604020202020204" pitchFamily="34" charset="0"/>
              </a:rPr>
              <a:t>Prise en charge de l’enseignement de CEJMA : </a:t>
            </a:r>
          </a:p>
        </p:txBody>
      </p:sp>
      <p:sp>
        <p:nvSpPr>
          <p:cNvPr id="20" name="Rectangle 19"/>
          <p:cNvSpPr/>
          <p:nvPr/>
        </p:nvSpPr>
        <p:spPr>
          <a:xfrm>
            <a:off x="323528" y="3140968"/>
            <a:ext cx="8028384" cy="338554"/>
          </a:xfrm>
          <a:prstGeom prst="rect">
            <a:avLst/>
          </a:prstGeom>
        </p:spPr>
        <p:txBody>
          <a:bodyPr wrap="square">
            <a:spAutoFit/>
          </a:bodyPr>
          <a:lstStyle/>
          <a:p>
            <a:pPr marL="538163" indent="-344488">
              <a:buClr>
                <a:srgbClr val="4D5B6B"/>
              </a:buClr>
              <a:buSzPts val="1800"/>
              <a:buFontTx/>
              <a:buChar char="✔"/>
            </a:pPr>
            <a:r>
              <a:rPr lang="fr-FR" sz="1600" b="1" dirty="0">
                <a:solidFill>
                  <a:srgbClr val="000000"/>
                </a:solidFill>
                <a:latin typeface="Arial" panose="020B0604020202020204" pitchFamily="34" charset="0"/>
                <a:cs typeface="Arial" panose="020B0604020202020204" pitchFamily="34" charset="0"/>
              </a:rPr>
              <a:t>Articulation nécessaire entre les divers enseignements :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g7c67a5a879_2_0"/>
          <p:cNvSpPr txBox="1">
            <a:spLocks noGrp="1"/>
          </p:cNvSpPr>
          <p:nvPr>
            <p:ph type="title"/>
          </p:nvPr>
        </p:nvSpPr>
        <p:spPr>
          <a:xfrm>
            <a:off x="467544" y="1412776"/>
            <a:ext cx="8352928" cy="648072"/>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fr-FR" sz="2800" b="1" dirty="0">
                <a:latin typeface="Arial"/>
                <a:ea typeface="Arial"/>
                <a:cs typeface="Arial"/>
                <a:sym typeface="Arial"/>
              </a:rPr>
              <a:t/>
            </a:r>
            <a:br>
              <a:rPr lang="fr-FR" sz="2800" b="1" dirty="0">
                <a:latin typeface="Arial"/>
                <a:ea typeface="Arial"/>
                <a:cs typeface="Arial"/>
                <a:sym typeface="Arial"/>
              </a:rPr>
            </a:br>
            <a:endParaRPr sz="1800" b="1" dirty="0"/>
          </a:p>
        </p:txBody>
      </p:sp>
      <p:sp>
        <p:nvSpPr>
          <p:cNvPr id="4" name="Google Shape;188;p10"/>
          <p:cNvSpPr txBox="1">
            <a:spLocks/>
          </p:cNvSpPr>
          <p:nvPr/>
        </p:nvSpPr>
        <p:spPr>
          <a:xfrm>
            <a:off x="467544" y="692696"/>
            <a:ext cx="8892480" cy="536340"/>
          </a:xfrm>
          <a:prstGeom prst="rect">
            <a:avLst/>
          </a:prstGeom>
          <a:noFill/>
          <a:ln>
            <a:noFill/>
          </a:ln>
        </p:spPr>
        <p:txBody>
          <a:bodyPr spcFirstLastPara="1" vert="horz" wrap="square" lIns="91425" tIns="45700" rIns="91425" bIns="45700" rtlCol="0" anchor="ctr" anchorCtr="0">
            <a:noAutofit/>
          </a:bodyPr>
          <a:lstStyle/>
          <a:p>
            <a:pPr algn="ctr">
              <a:buClr>
                <a:srgbClr val="4D5B6B"/>
              </a:buClr>
              <a:buSzPts val="3959"/>
              <a:buFont typeface="Calibri"/>
              <a:buNone/>
              <a:defRPr/>
            </a:pPr>
            <a:r>
              <a:rPr lang="fr-FR" sz="2600" b="1" cap="all" dirty="0">
                <a:solidFill>
                  <a:srgbClr val="675D59">
                    <a:lumMod val="50000"/>
                  </a:srgbClr>
                </a:solidFill>
                <a:latin typeface="Arial"/>
                <a:ea typeface="Arial"/>
                <a:cs typeface="Arial"/>
                <a:sym typeface="Arial"/>
              </a:rPr>
              <a:t>MISE EN OEUVRE DE L’ENSEIGNEMENT DE CEJMA</a:t>
            </a:r>
            <a:endParaRPr lang="fr-FR" sz="2600" b="1" cap="all" dirty="0">
              <a:solidFill>
                <a:srgbClr val="675D59">
                  <a:lumMod val="50000"/>
                </a:srgbClr>
              </a:solidFill>
              <a:latin typeface="Arial" panose="020B0604020202020204" pitchFamily="34" charset="0"/>
            </a:endParaRPr>
          </a:p>
        </p:txBody>
      </p:sp>
      <p:sp>
        <p:nvSpPr>
          <p:cNvPr id="5" name="ZoneTexte 4"/>
          <p:cNvSpPr txBox="1"/>
          <p:nvPr/>
        </p:nvSpPr>
        <p:spPr>
          <a:xfrm>
            <a:off x="467544" y="1340768"/>
            <a:ext cx="8676456" cy="692497"/>
          </a:xfrm>
          <a:prstGeom prst="rect">
            <a:avLst/>
          </a:prstGeom>
          <a:noFill/>
        </p:spPr>
        <p:txBody>
          <a:bodyPr wrap="square" rtlCol="0">
            <a:spAutoFit/>
          </a:bodyPr>
          <a:lstStyle/>
          <a:p>
            <a:pPr algn="ctr">
              <a:buClr>
                <a:srgbClr val="4D5B6B"/>
              </a:buClr>
            </a:pPr>
            <a:r>
              <a:rPr lang="fr-FR" b="1" dirty="0">
                <a:solidFill>
                  <a:srgbClr val="4D5B6B"/>
                </a:solidFill>
                <a:latin typeface="Arial"/>
                <a:ea typeface="Arial"/>
                <a:cs typeface="Arial"/>
                <a:sym typeface="Arial"/>
              </a:rPr>
              <a:t>   </a:t>
            </a:r>
            <a:r>
              <a:rPr lang="fr-FR" sz="2000" b="1" u="sng" dirty="0">
                <a:solidFill>
                  <a:srgbClr val="AB0044"/>
                </a:solidFill>
                <a:latin typeface="Arial" panose="020B0604020202020204" pitchFamily="34" charset="0"/>
                <a:cs typeface="Arial" panose="020B0604020202020204" pitchFamily="34" charset="0"/>
                <a:sym typeface="Arial"/>
              </a:rPr>
              <a:t>Proposition de progression pédagogique en CEJMA</a:t>
            </a:r>
          </a:p>
          <a:p>
            <a:pPr>
              <a:buClr>
                <a:srgbClr val="4D5B6B"/>
              </a:buClr>
            </a:pPr>
            <a:r>
              <a:rPr lang="fr-FR" sz="1900" i="1" dirty="0">
                <a:solidFill>
                  <a:srgbClr val="000000"/>
                </a:solidFill>
                <a:latin typeface="Arial"/>
                <a:ea typeface="Arial"/>
                <a:cs typeface="Arial"/>
                <a:sym typeface="Arial"/>
              </a:rPr>
              <a:t>          </a:t>
            </a:r>
            <a:r>
              <a:rPr lang="fr-FR" sz="1600" i="1" dirty="0">
                <a:solidFill>
                  <a:srgbClr val="000000"/>
                </a:solidFill>
                <a:latin typeface="Arial"/>
                <a:ea typeface="Arial"/>
                <a:cs typeface="Arial"/>
                <a:sym typeface="Arial"/>
              </a:rPr>
              <a:t>                               annexée au document d’accompagnement</a:t>
            </a:r>
            <a:endParaRPr lang="fr-FR" sz="1900" dirty="0">
              <a:solidFill>
                <a:srgbClr val="000000"/>
              </a:solidFill>
            </a:endParaRPr>
          </a:p>
        </p:txBody>
      </p:sp>
      <p:graphicFrame>
        <p:nvGraphicFramePr>
          <p:cNvPr id="7" name="Tableau 6"/>
          <p:cNvGraphicFramePr>
            <a:graphicFrameLocks noGrp="1"/>
          </p:cNvGraphicFramePr>
          <p:nvPr/>
        </p:nvGraphicFramePr>
        <p:xfrm>
          <a:off x="755576" y="2060848"/>
          <a:ext cx="8136904" cy="3566160"/>
        </p:xfrm>
        <a:graphic>
          <a:graphicData uri="http://schemas.openxmlformats.org/drawingml/2006/table">
            <a:tbl>
              <a:tblPr firstRow="1" bandRow="1">
                <a:tableStyleId>{5940675A-B579-460E-94D1-54222C63F5DA}</a:tableStyleId>
              </a:tblPr>
              <a:tblGrid>
                <a:gridCol w="4104456">
                  <a:extLst>
                    <a:ext uri="{9D8B030D-6E8A-4147-A177-3AD203B41FA5}">
                      <a16:colId xmlns:a16="http://schemas.microsoft.com/office/drawing/2014/main" xmlns="" val="20000"/>
                    </a:ext>
                  </a:extLst>
                </a:gridCol>
                <a:gridCol w="1440160">
                  <a:extLst>
                    <a:ext uri="{9D8B030D-6E8A-4147-A177-3AD203B41FA5}">
                      <a16:colId xmlns:a16="http://schemas.microsoft.com/office/drawing/2014/main" xmlns="" val="20001"/>
                    </a:ext>
                  </a:extLst>
                </a:gridCol>
                <a:gridCol w="1512168">
                  <a:extLst>
                    <a:ext uri="{9D8B030D-6E8A-4147-A177-3AD203B41FA5}">
                      <a16:colId xmlns:a16="http://schemas.microsoft.com/office/drawing/2014/main" xmlns="" val="20002"/>
                    </a:ext>
                  </a:extLst>
                </a:gridCol>
                <a:gridCol w="1080120">
                  <a:extLst>
                    <a:ext uri="{9D8B030D-6E8A-4147-A177-3AD203B41FA5}">
                      <a16:colId xmlns:a16="http://schemas.microsoft.com/office/drawing/2014/main" xmlns="" val="20003"/>
                    </a:ext>
                  </a:extLst>
                </a:gridCol>
              </a:tblGrid>
              <a:tr h="360040">
                <a:tc>
                  <a:txBody>
                    <a:bodyPr/>
                    <a:lstStyle/>
                    <a:p>
                      <a:r>
                        <a:rPr lang="fr-FR" sz="1400" b="1" kern="1200" dirty="0">
                          <a:solidFill>
                            <a:srgbClr val="000000"/>
                          </a:solidFill>
                          <a:latin typeface="Arial" pitchFamily="34" charset="0"/>
                          <a:ea typeface="+mn-ea"/>
                          <a:cs typeface="Arial" pitchFamily="34" charset="0"/>
                        </a:rPr>
                        <a:t>Contributions  CEJMA</a:t>
                      </a:r>
                      <a:endParaRPr lang="fr-FR" sz="1400" dirty="0">
                        <a:solidFill>
                          <a:srgbClr val="00000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200" b="1" kern="1200" dirty="0">
                          <a:solidFill>
                            <a:srgbClr val="000000"/>
                          </a:solidFill>
                          <a:latin typeface="Arial" pitchFamily="34" charset="0"/>
                          <a:ea typeface="+mn-ea"/>
                          <a:cs typeface="Arial" pitchFamily="34" charset="0"/>
                        </a:rPr>
                        <a:t>Bloc de compétences</a:t>
                      </a:r>
                      <a:endParaRPr lang="fr-FR" sz="1200" dirty="0">
                        <a:solidFill>
                          <a:srgbClr val="00000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fr-FR" sz="1200" b="1" kern="1200" dirty="0">
                          <a:solidFill>
                            <a:srgbClr val="000000"/>
                          </a:solidFill>
                          <a:latin typeface="Arial" pitchFamily="34" charset="0"/>
                          <a:ea typeface="+mn-ea"/>
                          <a:cs typeface="Arial" pitchFamily="34" charset="0"/>
                        </a:rPr>
                        <a:t>Prolongements CEJM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200" b="1" kern="1200" dirty="0">
                          <a:solidFill>
                            <a:srgbClr val="000000"/>
                          </a:solidFill>
                          <a:latin typeface="Arial" pitchFamily="34" charset="0"/>
                          <a:ea typeface="+mn-ea"/>
                          <a:cs typeface="Arial" pitchFamily="34" charset="0"/>
                        </a:rPr>
                        <a:t>Nouveaux savoirs à apporter</a:t>
                      </a:r>
                      <a:endParaRPr lang="fr-FR" sz="1200" dirty="0">
                        <a:solidFill>
                          <a:srgbClr val="00000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23042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kern="1200" dirty="0">
                          <a:solidFill>
                            <a:srgbClr val="000000"/>
                          </a:solidFill>
                          <a:latin typeface="Arial" pitchFamily="34" charset="0"/>
                          <a:ea typeface="+mn-ea"/>
                          <a:cs typeface="Arial" pitchFamily="34" charset="0"/>
                        </a:rPr>
                        <a:t>Gestion du patrimoine informatique</a:t>
                      </a:r>
                      <a:endParaRPr lang="fr-FR" sz="1200" kern="1200" dirty="0">
                        <a:solidFill>
                          <a:srgbClr val="000000"/>
                        </a:solidFill>
                        <a:latin typeface="Arial" pitchFamily="34" charset="0"/>
                        <a:ea typeface="+mn-ea"/>
                        <a:cs typeface="Arial" pitchFamily="34" charset="0"/>
                      </a:endParaRPr>
                    </a:p>
                    <a:p>
                      <a:pPr marL="273050" lvl="0" indent="-95250">
                        <a:buFont typeface="Arial" pitchFamily="34" charset="0"/>
                        <a:buChar char="•"/>
                      </a:pPr>
                      <a:r>
                        <a:rPr lang="fr-FR" sz="1200" u="none" strike="noStrike" kern="1200" dirty="0">
                          <a:solidFill>
                            <a:srgbClr val="000000"/>
                          </a:solidFill>
                          <a:latin typeface="Arial" pitchFamily="34" charset="0"/>
                          <a:ea typeface="+mn-ea"/>
                          <a:cs typeface="Arial" pitchFamily="34" charset="0"/>
                        </a:rPr>
                        <a:t>Les acteurs de l’industrie informatique</a:t>
                      </a:r>
                    </a:p>
                    <a:p>
                      <a:pPr marL="273050" lvl="0" indent="-95250">
                        <a:buFont typeface="Arial" pitchFamily="34" charset="0"/>
                        <a:buChar char="•"/>
                      </a:pPr>
                      <a:r>
                        <a:rPr lang="fr-FR" sz="1200" u="none" strike="noStrike" kern="1200" dirty="0">
                          <a:solidFill>
                            <a:srgbClr val="000000"/>
                          </a:solidFill>
                          <a:latin typeface="Arial" pitchFamily="34" charset="0"/>
                          <a:ea typeface="+mn-ea"/>
                          <a:cs typeface="Arial" pitchFamily="34" charset="0"/>
                        </a:rPr>
                        <a:t>Les enjeux liés à la gestion des actifs informatiques </a:t>
                      </a:r>
                    </a:p>
                    <a:p>
                      <a:pPr marL="273050" lvl="0" indent="-95250">
                        <a:buFont typeface="Arial" pitchFamily="34" charset="0"/>
                        <a:buChar char="•"/>
                      </a:pPr>
                      <a:r>
                        <a:rPr lang="fr-FR" sz="1200" u="none" strike="noStrike" kern="1200" dirty="0">
                          <a:solidFill>
                            <a:srgbClr val="000000"/>
                          </a:solidFill>
                          <a:latin typeface="Arial" pitchFamily="34" charset="0"/>
                          <a:ea typeface="+mn-ea"/>
                          <a:cs typeface="Arial" pitchFamily="34" charset="0"/>
                        </a:rPr>
                        <a:t>Les clauses des contrats liés à la gestion du patrimoine informatique</a:t>
                      </a:r>
                    </a:p>
                    <a:p>
                      <a:pPr marL="273050" lvl="0" indent="-95250">
                        <a:buFont typeface="Arial" pitchFamily="34" charset="0"/>
                        <a:buChar char="•"/>
                      </a:pPr>
                      <a:r>
                        <a:rPr lang="fr-FR" sz="1200" u="none" strike="noStrike" kern="1200" dirty="0">
                          <a:solidFill>
                            <a:srgbClr val="000000"/>
                          </a:solidFill>
                          <a:latin typeface="Arial" pitchFamily="34" charset="0"/>
                          <a:ea typeface="+mn-ea"/>
                          <a:cs typeface="Arial" pitchFamily="34" charset="0"/>
                        </a:rPr>
                        <a:t>Le contrat de niveau de service et contrat d’assistance  (SLA)</a:t>
                      </a:r>
                    </a:p>
                    <a:p>
                      <a:pPr marL="273050" lvl="0" indent="-95250">
                        <a:buFont typeface="Arial" pitchFamily="34" charset="0"/>
                        <a:buChar char="•"/>
                      </a:pPr>
                      <a:r>
                        <a:rPr lang="fr-FR" sz="1200" u="none" strike="noStrike" kern="1200" dirty="0">
                          <a:solidFill>
                            <a:srgbClr val="000000"/>
                          </a:solidFill>
                          <a:latin typeface="Arial" pitchFamily="34" charset="0"/>
                          <a:ea typeface="+mn-ea"/>
                          <a:cs typeface="Arial" pitchFamily="34" charset="0"/>
                        </a:rPr>
                        <a:t>Licences logicielles (distinction libre/propriétaire) et modalités de tarification</a:t>
                      </a:r>
                    </a:p>
                    <a:p>
                      <a:pPr marL="273050" lvl="0" indent="-95250">
                        <a:buFont typeface="Arial" pitchFamily="34" charset="0"/>
                        <a:buChar char="•"/>
                      </a:pPr>
                      <a:r>
                        <a:rPr lang="fr-FR" sz="1200" u="none" strike="noStrike" kern="1200" dirty="0">
                          <a:solidFill>
                            <a:srgbClr val="000000"/>
                          </a:solidFill>
                          <a:latin typeface="Arial" pitchFamily="34" charset="0"/>
                          <a:ea typeface="+mn-ea"/>
                          <a:cs typeface="Arial" pitchFamily="34" charset="0"/>
                        </a:rPr>
                        <a:t>Les enjeux techniques et économiques des normes</a:t>
                      </a:r>
                    </a:p>
                    <a:p>
                      <a:pPr marL="273050" lvl="0" indent="-95250">
                        <a:buFont typeface="Arial" pitchFamily="34" charset="0"/>
                        <a:buNone/>
                      </a:pPr>
                      <a:r>
                        <a:rPr lang="fr-FR" sz="1200" u="none" strike="noStrike" kern="1200" dirty="0">
                          <a:solidFill>
                            <a:srgbClr val="000000"/>
                          </a:solidFill>
                          <a:latin typeface="Arial" pitchFamily="34" charset="0"/>
                          <a:ea typeface="+mn-ea"/>
                          <a:cs typeface="Arial" pitchFamily="34" charset="0"/>
                        </a:rPr>
                        <a:t> et standards </a:t>
                      </a:r>
                    </a:p>
                    <a:p>
                      <a:pPr marL="273050" lvl="0" indent="-95250">
                        <a:buFont typeface="Arial" pitchFamily="34" charset="0"/>
                        <a:buChar char="•"/>
                      </a:pPr>
                      <a:endParaRPr lang="fr-FR" sz="1200" u="none" strike="noStrike" kern="1200" dirty="0">
                        <a:solidFill>
                          <a:srgbClr val="000000"/>
                        </a:solidFill>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fr-FR" sz="1200" b="1" kern="1200" dirty="0">
                          <a:solidFill>
                            <a:srgbClr val="000000"/>
                          </a:solidFill>
                          <a:latin typeface="Arial" pitchFamily="34" charset="0"/>
                          <a:ea typeface="+mn-ea"/>
                          <a:cs typeface="Arial" pitchFamily="34" charset="0"/>
                        </a:rPr>
                        <a:t>La réglementation relative à la protection des données à caractère personnel </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fr-FR"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73050" marR="0" lvl="0" indent="-95250" algn="l" defTabSz="914400" rtl="0" eaLnBrk="1" fontAlgn="auto" latinLnBrk="0" hangingPunct="1">
                        <a:lnSpc>
                          <a:spcPct val="100000"/>
                        </a:lnSpc>
                        <a:spcBef>
                          <a:spcPts val="0"/>
                        </a:spcBef>
                        <a:spcAft>
                          <a:spcPts val="0"/>
                        </a:spcAft>
                        <a:buClrTx/>
                        <a:buSzTx/>
                        <a:buFont typeface="Arial" pitchFamily="34" charset="0"/>
                        <a:buNone/>
                        <a:tabLst/>
                        <a:defRPr/>
                      </a:pPr>
                      <a:endParaRPr lang="fr-FR" sz="1200" b="1" kern="1200" dirty="0">
                        <a:solidFill>
                          <a:srgbClr val="000000"/>
                        </a:solidFill>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fr-FR" sz="1200" b="1" kern="1200" dirty="0">
                          <a:solidFill>
                            <a:srgbClr val="000000"/>
                          </a:solidFill>
                          <a:latin typeface="Arial" pitchFamily="34" charset="0"/>
                          <a:ea typeface="+mn-ea"/>
                          <a:cs typeface="Arial" pitchFamily="34" charset="0"/>
                        </a:rPr>
                        <a:t>bloc 1</a:t>
                      </a:r>
                    </a:p>
                    <a:p>
                      <a:pPr algn="l" defTabSz="914400" rtl="0" eaLnBrk="1" latinLnBrk="0" hangingPunct="1"/>
                      <a:r>
                        <a:rPr lang="fr-FR" sz="1200" b="1" kern="1200" dirty="0">
                          <a:solidFill>
                            <a:srgbClr val="000000"/>
                          </a:solidFill>
                          <a:latin typeface="Arial" pitchFamily="34" charset="0"/>
                          <a:ea typeface="+mn-ea"/>
                          <a:cs typeface="Arial" pitchFamily="34" charset="0"/>
                        </a:rPr>
                        <a:t>bloc 1</a:t>
                      </a:r>
                    </a:p>
                    <a:p>
                      <a:pPr algn="l" defTabSz="914400" rtl="0" eaLnBrk="1" latinLnBrk="0" hangingPunct="1"/>
                      <a:r>
                        <a:rPr lang="fr-FR" sz="1200" b="1" kern="1200" dirty="0">
                          <a:solidFill>
                            <a:srgbClr val="000000"/>
                          </a:solidFill>
                          <a:latin typeface="Arial" pitchFamily="34" charset="0"/>
                          <a:ea typeface="+mn-ea"/>
                          <a:cs typeface="Arial" pitchFamily="34" charset="0"/>
                        </a:rPr>
                        <a:t>bloc 1</a:t>
                      </a:r>
                    </a:p>
                    <a:p>
                      <a:pPr algn="l" defTabSz="914400" rtl="0" eaLnBrk="1" latinLnBrk="0" hangingPunct="1"/>
                      <a:r>
                        <a:rPr lang="fr-FR" sz="1200" b="1" kern="1200" dirty="0">
                          <a:solidFill>
                            <a:srgbClr val="000000"/>
                          </a:solidFill>
                          <a:latin typeface="Arial" pitchFamily="34" charset="0"/>
                          <a:ea typeface="+mn-ea"/>
                          <a:cs typeface="Arial" pitchFamily="34" charset="0"/>
                        </a:rPr>
                        <a:t> </a:t>
                      </a:r>
                    </a:p>
                    <a:p>
                      <a:pPr algn="l" defTabSz="914400" rtl="0" eaLnBrk="1" latinLnBrk="0" hangingPunct="1"/>
                      <a:r>
                        <a:rPr lang="fr-FR" sz="1200" b="1" kern="1200" dirty="0">
                          <a:solidFill>
                            <a:srgbClr val="000000"/>
                          </a:solidFill>
                          <a:latin typeface="Arial" pitchFamily="34" charset="0"/>
                          <a:ea typeface="+mn-ea"/>
                          <a:cs typeface="Arial" pitchFamily="34" charset="0"/>
                        </a:rPr>
                        <a:t>blocs 1 et 2</a:t>
                      </a:r>
                    </a:p>
                    <a:p>
                      <a:pPr algn="l" defTabSz="914400" rtl="0" eaLnBrk="1" latinLnBrk="0" hangingPunct="1"/>
                      <a:r>
                        <a:rPr lang="fr-FR" sz="1200" b="1" kern="1200" dirty="0">
                          <a:solidFill>
                            <a:srgbClr val="000000"/>
                          </a:solidFill>
                          <a:latin typeface="Arial" pitchFamily="34" charset="0"/>
                          <a:ea typeface="+mn-ea"/>
                          <a:cs typeface="Arial" pitchFamily="34" charset="0"/>
                        </a:rPr>
                        <a:t> </a:t>
                      </a:r>
                    </a:p>
                    <a:p>
                      <a:pPr algn="l" defTabSz="914400" rtl="0" eaLnBrk="1" latinLnBrk="0" hangingPunct="1"/>
                      <a:r>
                        <a:rPr lang="fr-FR" sz="1200" b="1" kern="1200" dirty="0">
                          <a:solidFill>
                            <a:srgbClr val="000000"/>
                          </a:solidFill>
                          <a:latin typeface="Arial" pitchFamily="34" charset="0"/>
                          <a:ea typeface="+mn-ea"/>
                          <a:cs typeface="Arial" pitchFamily="34" charset="0"/>
                        </a:rPr>
                        <a:t>bloc 1 </a:t>
                      </a:r>
                    </a:p>
                    <a:p>
                      <a:pPr algn="l" defTabSz="914400" rtl="0" eaLnBrk="1" latinLnBrk="0" hangingPunct="1"/>
                      <a:r>
                        <a:rPr lang="fr-FR" sz="1200" b="1" kern="1200" dirty="0">
                          <a:solidFill>
                            <a:srgbClr val="000000"/>
                          </a:solidFill>
                          <a:latin typeface="Arial" pitchFamily="34" charset="0"/>
                          <a:ea typeface="+mn-ea"/>
                          <a:cs typeface="Arial" pitchFamily="34" charset="0"/>
                        </a:rPr>
                        <a:t>  </a:t>
                      </a:r>
                    </a:p>
                    <a:p>
                      <a:pPr algn="l" defTabSz="914400" rtl="0" eaLnBrk="1" latinLnBrk="0" hangingPunct="1"/>
                      <a:endParaRPr lang="fr-FR" sz="1200" b="1" kern="1200" dirty="0">
                        <a:solidFill>
                          <a:srgbClr val="000000"/>
                        </a:solidFill>
                        <a:latin typeface="Arial" pitchFamily="34" charset="0"/>
                        <a:ea typeface="+mn-ea"/>
                        <a:cs typeface="Arial" pitchFamily="34" charset="0"/>
                      </a:endParaRPr>
                    </a:p>
                    <a:p>
                      <a:pPr algn="l" defTabSz="914400" rtl="0" eaLnBrk="1" latinLnBrk="0" hangingPunct="1"/>
                      <a:r>
                        <a:rPr lang="fr-FR" sz="1200" b="1" kern="1200" dirty="0">
                          <a:solidFill>
                            <a:srgbClr val="000000"/>
                          </a:solidFill>
                          <a:latin typeface="Arial" pitchFamily="34" charset="0"/>
                          <a:ea typeface="+mn-ea"/>
                          <a:cs typeface="Arial" pitchFamily="34" charset="0"/>
                        </a:rPr>
                        <a:t>bloc 1</a:t>
                      </a:r>
                    </a:p>
                    <a:p>
                      <a:pPr algn="l" defTabSz="914400" rtl="0" eaLnBrk="1" latinLnBrk="0" hangingPunct="1"/>
                      <a:r>
                        <a:rPr lang="fr-FR" sz="1200" b="1" kern="1200" dirty="0">
                          <a:solidFill>
                            <a:srgbClr val="000000"/>
                          </a:solidFill>
                          <a:latin typeface="Arial" pitchFamily="34" charset="0"/>
                          <a:ea typeface="+mn-ea"/>
                          <a:cs typeface="Arial" pitchFamily="34" charset="0"/>
                        </a:rPr>
                        <a:t> </a:t>
                      </a:r>
                    </a:p>
                    <a:p>
                      <a:pPr algn="l" defTabSz="914400" rtl="0" eaLnBrk="1" latinLnBrk="0" hangingPunct="1"/>
                      <a:endParaRPr lang="fr-FR" sz="1200" b="1" kern="1200" dirty="0">
                        <a:solidFill>
                          <a:srgbClr val="000000"/>
                        </a:solidFill>
                        <a:latin typeface="Arial" pitchFamily="34" charset="0"/>
                        <a:ea typeface="+mn-ea"/>
                        <a:cs typeface="Arial" pitchFamily="34" charset="0"/>
                      </a:endParaRPr>
                    </a:p>
                    <a:p>
                      <a:pPr algn="l" defTabSz="914400" rtl="0" eaLnBrk="1" latinLnBrk="0" hangingPunct="1"/>
                      <a:r>
                        <a:rPr lang="fr-FR" sz="1200" b="1" kern="1200" dirty="0">
                          <a:solidFill>
                            <a:srgbClr val="000000"/>
                          </a:solidFill>
                          <a:latin typeface="Arial" pitchFamily="34" charset="0"/>
                          <a:ea typeface="+mn-ea"/>
                          <a:cs typeface="Arial" pitchFamily="34" charset="0"/>
                        </a:rPr>
                        <a:t>blocs 1, 2,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FR" sz="1200" b="1" kern="1200" dirty="0">
                        <a:solidFill>
                          <a:srgbClr val="000000"/>
                        </a:solidFill>
                        <a:latin typeface="Arial" pitchFamily="34" charset="0"/>
                        <a:ea typeface="+mn-ea"/>
                        <a:cs typeface="Arial" pitchFamily="34" charset="0"/>
                      </a:endParaRPr>
                    </a:p>
                    <a:p>
                      <a:r>
                        <a:rPr lang="fr-FR" sz="1200" b="1" kern="1200" dirty="0">
                          <a:solidFill>
                            <a:srgbClr val="000000"/>
                          </a:solidFill>
                          <a:latin typeface="Arial" pitchFamily="34" charset="0"/>
                          <a:ea typeface="+mn-ea"/>
                          <a:cs typeface="Arial" pitchFamily="34" charset="0"/>
                        </a:rPr>
                        <a:t>Question 1.1</a:t>
                      </a:r>
                    </a:p>
                    <a:p>
                      <a:endParaRPr lang="fr-FR" sz="1200" kern="1200" dirty="0">
                        <a:solidFill>
                          <a:srgbClr val="000000"/>
                        </a:solidFill>
                        <a:latin typeface="Arial" pitchFamily="34" charset="0"/>
                        <a:ea typeface="+mn-ea"/>
                        <a:cs typeface="Arial" pitchFamily="34" charset="0"/>
                      </a:endParaRPr>
                    </a:p>
                    <a:p>
                      <a:r>
                        <a:rPr lang="fr-FR" sz="1200" b="1" kern="1200" dirty="0">
                          <a:solidFill>
                            <a:srgbClr val="000000"/>
                          </a:solidFill>
                          <a:latin typeface="Arial" pitchFamily="34" charset="0"/>
                          <a:ea typeface="+mn-ea"/>
                          <a:cs typeface="Arial" pitchFamily="34" charset="0"/>
                        </a:rPr>
                        <a:t>Question 1.2 </a:t>
                      </a:r>
                      <a:endParaRPr lang="fr-FR" sz="1200" kern="1200" dirty="0">
                        <a:solidFill>
                          <a:srgbClr val="000000"/>
                        </a:solidFill>
                        <a:latin typeface="Arial" pitchFamily="34" charset="0"/>
                        <a:ea typeface="+mn-ea"/>
                        <a:cs typeface="Arial" pitchFamily="34" charset="0"/>
                      </a:endParaRPr>
                    </a:p>
                    <a:p>
                      <a:r>
                        <a:rPr lang="fr-FR" sz="1200" b="1" kern="1200" dirty="0">
                          <a:solidFill>
                            <a:srgbClr val="000000"/>
                          </a:solidFill>
                          <a:latin typeface="Arial" pitchFamily="34" charset="0"/>
                          <a:ea typeface="+mn-ea"/>
                          <a:cs typeface="Arial" pitchFamily="34" charset="0"/>
                        </a:rPr>
                        <a:t>Question 4.2</a:t>
                      </a:r>
                      <a:endParaRPr lang="fr-FR" sz="1200" kern="1200" dirty="0">
                        <a:solidFill>
                          <a:srgbClr val="000000"/>
                        </a:solidFill>
                        <a:latin typeface="Arial" pitchFamily="34" charset="0"/>
                        <a:ea typeface="+mn-ea"/>
                        <a:cs typeface="Arial" pitchFamily="34" charset="0"/>
                      </a:endParaRPr>
                    </a:p>
                    <a:p>
                      <a:r>
                        <a:rPr lang="fr-FR" sz="1200" b="1" kern="1200" dirty="0">
                          <a:solidFill>
                            <a:srgbClr val="000000"/>
                          </a:solidFill>
                          <a:latin typeface="Arial" pitchFamily="34" charset="0"/>
                          <a:ea typeface="+mn-ea"/>
                          <a:cs typeface="Arial" pitchFamily="34" charset="0"/>
                        </a:rPr>
                        <a:t> </a:t>
                      </a:r>
                    </a:p>
                    <a:p>
                      <a:endParaRPr lang="fr-FR" sz="1200" b="1" kern="1200" dirty="0">
                        <a:solidFill>
                          <a:srgbClr val="000000"/>
                        </a:solidFill>
                        <a:latin typeface="Arial" pitchFamily="34" charset="0"/>
                        <a:ea typeface="+mn-ea"/>
                        <a:cs typeface="Arial" pitchFamily="34" charset="0"/>
                      </a:endParaRPr>
                    </a:p>
                    <a:p>
                      <a:r>
                        <a:rPr lang="fr-FR" sz="1200" b="1" kern="1200" dirty="0">
                          <a:solidFill>
                            <a:srgbClr val="000000"/>
                          </a:solidFill>
                          <a:latin typeface="Arial" pitchFamily="34" charset="0"/>
                          <a:ea typeface="+mn-ea"/>
                          <a:cs typeface="Arial" pitchFamily="34" charset="0"/>
                        </a:rPr>
                        <a:t>Question 4.1</a:t>
                      </a:r>
                      <a:endParaRPr lang="fr-FR" sz="1200" kern="1200" dirty="0">
                        <a:solidFill>
                          <a:srgbClr val="000000"/>
                        </a:solidFill>
                        <a:latin typeface="Arial" pitchFamily="34" charset="0"/>
                        <a:ea typeface="+mn-ea"/>
                        <a:cs typeface="Arial" pitchFamily="34" charset="0"/>
                      </a:endParaRPr>
                    </a:p>
                    <a:p>
                      <a:r>
                        <a:rPr lang="fr-FR" sz="1200" b="1" kern="1200" dirty="0">
                          <a:solidFill>
                            <a:srgbClr val="000000"/>
                          </a:solidFill>
                          <a:latin typeface="Arial" pitchFamily="34" charset="0"/>
                          <a:ea typeface="+mn-ea"/>
                          <a:cs typeface="Arial" pitchFamily="34" charset="0"/>
                        </a:rPr>
                        <a:t>Question 4.2</a:t>
                      </a:r>
                    </a:p>
                    <a:p>
                      <a:endParaRPr lang="fr-FR" sz="1200" b="1" kern="1200" dirty="0">
                        <a:solidFill>
                          <a:srgbClr val="000000"/>
                        </a:solidFill>
                        <a:latin typeface="Arial" pitchFamily="34" charset="0"/>
                        <a:ea typeface="+mn-ea"/>
                        <a:cs typeface="Arial" pitchFamily="34" charset="0"/>
                      </a:endParaRPr>
                    </a:p>
                    <a:p>
                      <a:r>
                        <a:rPr lang="fr-FR" sz="1200" b="1" kern="1200" dirty="0">
                          <a:solidFill>
                            <a:srgbClr val="000000"/>
                          </a:solidFill>
                          <a:latin typeface="Arial" pitchFamily="34" charset="0"/>
                          <a:ea typeface="+mn-ea"/>
                          <a:cs typeface="Arial" pitchFamily="34" charset="0"/>
                        </a:rPr>
                        <a:t>Question 4.1</a:t>
                      </a:r>
                      <a:endParaRPr lang="fr-FR" sz="1200" kern="1200" dirty="0">
                        <a:solidFill>
                          <a:srgbClr val="000000"/>
                        </a:solidFill>
                        <a:latin typeface="Arial" pitchFamily="34" charset="0"/>
                        <a:ea typeface="+mn-ea"/>
                        <a:cs typeface="Arial" pitchFamily="34" charset="0"/>
                      </a:endParaRPr>
                    </a:p>
                    <a:p>
                      <a:r>
                        <a:rPr lang="fr-FR" sz="1200" b="1" kern="1200" dirty="0">
                          <a:solidFill>
                            <a:srgbClr val="000000"/>
                          </a:solidFill>
                          <a:latin typeface="Arial" pitchFamily="34" charset="0"/>
                          <a:ea typeface="+mn-ea"/>
                          <a:cs typeface="Arial" pitchFamily="34" charset="0"/>
                        </a:rPr>
                        <a:t> </a:t>
                      </a:r>
                      <a:endParaRPr lang="fr-FR" sz="1200" kern="1200" dirty="0">
                        <a:solidFill>
                          <a:srgbClr val="000000"/>
                        </a:solidFill>
                        <a:latin typeface="Arial" pitchFamily="34" charset="0"/>
                        <a:ea typeface="+mn-ea"/>
                        <a:cs typeface="Arial" pitchFamily="34" charset="0"/>
                      </a:endParaRPr>
                    </a:p>
                    <a:p>
                      <a:r>
                        <a:rPr lang="fr-FR" sz="1200" b="1" kern="1200" dirty="0">
                          <a:solidFill>
                            <a:srgbClr val="000000"/>
                          </a:solidFill>
                          <a:latin typeface="Arial" pitchFamily="34" charset="0"/>
                          <a:ea typeface="+mn-ea"/>
                          <a:cs typeface="Arial" pitchFamily="34" charset="0"/>
                        </a:rPr>
                        <a:t>  </a:t>
                      </a:r>
                      <a:endParaRPr lang="fr-FR" sz="1200" kern="1200" dirty="0">
                        <a:solidFill>
                          <a:srgbClr val="000000"/>
                        </a:solidFill>
                        <a:latin typeface="Arial" pitchFamily="34" charset="0"/>
                        <a:ea typeface="+mn-ea"/>
                        <a:cs typeface="Arial" pitchFamily="34" charset="0"/>
                      </a:endParaRPr>
                    </a:p>
                    <a:p>
                      <a:r>
                        <a:rPr lang="fr-FR" sz="1200" b="1" kern="1200" dirty="0">
                          <a:solidFill>
                            <a:srgbClr val="000000"/>
                          </a:solidFill>
                          <a:latin typeface="Arial" pitchFamily="34" charset="0"/>
                          <a:ea typeface="+mn-ea"/>
                          <a:cs typeface="Arial" pitchFamily="34" charset="0"/>
                        </a:rPr>
                        <a:t> Question 4.2 </a:t>
                      </a:r>
                      <a:endParaRPr lang="fr-FR" sz="1200" kern="1200" dirty="0">
                        <a:solidFill>
                          <a:srgbClr val="000000"/>
                        </a:solidFill>
                        <a:latin typeface="Arial" pitchFamily="34" charset="0"/>
                        <a:ea typeface="+mn-ea"/>
                        <a:cs typeface="Arial" pitchFamily="34" charset="0"/>
                      </a:endParaRPr>
                    </a:p>
                    <a:p>
                      <a:endParaRPr lang="fr-FR"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200" b="1" i="1" kern="1200" dirty="0">
                          <a:solidFill>
                            <a:srgbClr val="000000"/>
                          </a:solidFill>
                          <a:latin typeface="Arial" pitchFamily="34" charset="0"/>
                          <a:ea typeface="+mn-ea"/>
                          <a:cs typeface="Arial" pitchFamily="34" charset="0"/>
                        </a:rPr>
                        <a:t>  </a:t>
                      </a:r>
                      <a:endParaRPr lang="fr-FR" sz="1200" i="1" kern="1200" dirty="0">
                        <a:solidFill>
                          <a:srgbClr val="000000"/>
                        </a:solidFill>
                        <a:latin typeface="Arial" pitchFamily="34" charset="0"/>
                        <a:ea typeface="+mn-ea"/>
                        <a:cs typeface="Arial" pitchFamily="34" charset="0"/>
                      </a:endParaRPr>
                    </a:p>
                    <a:p>
                      <a:pPr algn="ctr"/>
                      <a:r>
                        <a:rPr lang="fr-FR" sz="1200" b="1" i="1" kern="1200" dirty="0">
                          <a:solidFill>
                            <a:srgbClr val="000000"/>
                          </a:solidFill>
                          <a:latin typeface="Arial" pitchFamily="34" charset="0"/>
                          <a:ea typeface="+mn-ea"/>
                          <a:cs typeface="Arial" pitchFamily="34" charset="0"/>
                        </a:rPr>
                        <a:t> </a:t>
                      </a:r>
                      <a:endParaRPr lang="fr-FR" sz="1200" i="1" kern="1200" dirty="0">
                        <a:solidFill>
                          <a:srgbClr val="000000"/>
                        </a:solidFill>
                        <a:latin typeface="Arial" pitchFamily="34" charset="0"/>
                        <a:ea typeface="+mn-ea"/>
                        <a:cs typeface="Arial" pitchFamily="34" charset="0"/>
                      </a:endParaRPr>
                    </a:p>
                    <a:p>
                      <a:pPr algn="ctr"/>
                      <a:r>
                        <a:rPr lang="fr-FR" sz="1200" b="1" i="1" kern="1200" dirty="0">
                          <a:solidFill>
                            <a:srgbClr val="000000"/>
                          </a:solidFill>
                          <a:latin typeface="Arial" pitchFamily="34" charset="0"/>
                          <a:ea typeface="+mn-ea"/>
                          <a:cs typeface="Arial" pitchFamily="34" charset="0"/>
                        </a:rPr>
                        <a:t>X</a:t>
                      </a:r>
                      <a:endParaRPr lang="fr-FR" sz="1200" i="1" kern="1200" dirty="0">
                        <a:solidFill>
                          <a:srgbClr val="000000"/>
                        </a:solidFill>
                        <a:latin typeface="Arial" pitchFamily="34" charset="0"/>
                        <a:ea typeface="+mn-ea"/>
                        <a:cs typeface="Arial" pitchFamily="34" charset="0"/>
                      </a:endParaRPr>
                    </a:p>
                    <a:p>
                      <a:pPr algn="ctr"/>
                      <a:r>
                        <a:rPr lang="fr-FR" sz="1200" b="1" i="1" kern="1200" dirty="0">
                          <a:solidFill>
                            <a:srgbClr val="000000"/>
                          </a:solidFill>
                          <a:latin typeface="Arial" pitchFamily="34" charset="0"/>
                          <a:ea typeface="+mn-ea"/>
                          <a:cs typeface="Arial" pitchFamily="34" charset="0"/>
                        </a:rPr>
                        <a:t> </a:t>
                      </a:r>
                      <a:endParaRPr lang="fr-FR" sz="1200" i="1" kern="1200" dirty="0">
                        <a:solidFill>
                          <a:srgbClr val="000000"/>
                        </a:solidFill>
                        <a:latin typeface="Arial" pitchFamily="34" charset="0"/>
                        <a:ea typeface="+mn-ea"/>
                        <a:cs typeface="Arial" pitchFamily="34" charset="0"/>
                      </a:endParaRPr>
                    </a:p>
                    <a:p>
                      <a:pPr algn="ctr"/>
                      <a:r>
                        <a:rPr lang="fr-FR" sz="1200" b="1" i="1" kern="1200" dirty="0">
                          <a:solidFill>
                            <a:srgbClr val="000000"/>
                          </a:solidFill>
                          <a:latin typeface="Arial" pitchFamily="34" charset="0"/>
                          <a:ea typeface="+mn-ea"/>
                          <a:cs typeface="Arial" pitchFamily="34" charset="0"/>
                        </a:rPr>
                        <a:t>  </a:t>
                      </a:r>
                      <a:endParaRPr lang="fr-FR" sz="1200" i="1" kern="1200" dirty="0">
                        <a:solidFill>
                          <a:srgbClr val="000000"/>
                        </a:solidFill>
                        <a:latin typeface="Arial" pitchFamily="34" charset="0"/>
                        <a:ea typeface="+mn-ea"/>
                        <a:cs typeface="Arial" pitchFamily="34" charset="0"/>
                      </a:endParaRPr>
                    </a:p>
                    <a:p>
                      <a:pPr algn="ctr"/>
                      <a:r>
                        <a:rPr lang="fr-FR" sz="1200" b="1" i="1" kern="1200" dirty="0">
                          <a:solidFill>
                            <a:srgbClr val="000000"/>
                          </a:solidFill>
                          <a:latin typeface="Arial" pitchFamily="34" charset="0"/>
                          <a:ea typeface="+mn-ea"/>
                          <a:cs typeface="Arial" pitchFamily="34" charset="0"/>
                        </a:rPr>
                        <a:t>X</a:t>
                      </a:r>
                      <a:endParaRPr lang="fr-FR" sz="1200" i="1" kern="1200" dirty="0">
                        <a:solidFill>
                          <a:srgbClr val="000000"/>
                        </a:solidFill>
                        <a:latin typeface="Arial" pitchFamily="34" charset="0"/>
                        <a:ea typeface="+mn-ea"/>
                        <a:cs typeface="Arial" pitchFamily="34" charset="0"/>
                      </a:endParaRPr>
                    </a:p>
                    <a:p>
                      <a:pPr algn="ctr"/>
                      <a:r>
                        <a:rPr lang="fr-FR" sz="1200" b="1" i="1" kern="1200" dirty="0">
                          <a:solidFill>
                            <a:srgbClr val="000000"/>
                          </a:solidFill>
                          <a:latin typeface="Arial" pitchFamily="34" charset="0"/>
                          <a:ea typeface="+mn-ea"/>
                          <a:cs typeface="Arial" pitchFamily="34" charset="0"/>
                        </a:rPr>
                        <a:t> </a:t>
                      </a:r>
                      <a:endParaRPr lang="fr-FR" sz="1200" i="1" kern="1200" dirty="0">
                        <a:solidFill>
                          <a:srgbClr val="000000"/>
                        </a:solidFill>
                        <a:latin typeface="Arial" pitchFamily="34" charset="0"/>
                        <a:ea typeface="+mn-ea"/>
                        <a:cs typeface="Arial" pitchFamily="34" charset="0"/>
                      </a:endParaRPr>
                    </a:p>
                    <a:p>
                      <a:pPr algn="ctr"/>
                      <a:r>
                        <a:rPr lang="fr-FR" sz="1200" b="1" i="1" kern="1200" dirty="0">
                          <a:solidFill>
                            <a:srgbClr val="000000"/>
                          </a:solidFill>
                          <a:latin typeface="Arial" pitchFamily="34" charset="0"/>
                          <a:ea typeface="+mn-ea"/>
                          <a:cs typeface="Arial" pitchFamily="34" charset="0"/>
                        </a:rPr>
                        <a:t> </a:t>
                      </a:r>
                      <a:endParaRPr lang="fr-FR" sz="1200" i="1" kern="1200" dirty="0">
                        <a:solidFill>
                          <a:srgbClr val="000000"/>
                        </a:solidFill>
                        <a:latin typeface="Arial" pitchFamily="34" charset="0"/>
                        <a:ea typeface="+mn-ea"/>
                        <a:cs typeface="Arial" pitchFamily="34" charset="0"/>
                      </a:endParaRPr>
                    </a:p>
                    <a:p>
                      <a:pPr algn="ctr"/>
                      <a:r>
                        <a:rPr lang="fr-FR" sz="1200" b="1" i="1" kern="1200" dirty="0">
                          <a:solidFill>
                            <a:srgbClr val="000000"/>
                          </a:solidFill>
                          <a:latin typeface="Arial" pitchFamily="34" charset="0"/>
                          <a:ea typeface="+mn-ea"/>
                          <a:cs typeface="Arial" pitchFamily="34" charset="0"/>
                        </a:rPr>
                        <a:t> </a:t>
                      </a:r>
                      <a:endParaRPr lang="fr-FR" sz="1200" i="1" kern="1200" dirty="0">
                        <a:solidFill>
                          <a:srgbClr val="000000"/>
                        </a:solidFill>
                        <a:latin typeface="Arial" pitchFamily="34" charset="0"/>
                        <a:ea typeface="+mn-ea"/>
                        <a:cs typeface="Arial" pitchFamily="34" charset="0"/>
                      </a:endParaRPr>
                    </a:p>
                    <a:p>
                      <a:pPr algn="ctr"/>
                      <a:r>
                        <a:rPr lang="fr-FR" sz="1200" b="1" i="1" kern="1200" dirty="0">
                          <a:solidFill>
                            <a:srgbClr val="000000"/>
                          </a:solidFill>
                          <a:latin typeface="Arial" pitchFamily="34" charset="0"/>
                          <a:ea typeface="+mn-ea"/>
                          <a:cs typeface="Arial" pitchFamily="34" charset="0"/>
                        </a:rPr>
                        <a:t> </a:t>
                      </a:r>
                      <a:endParaRPr lang="fr-FR" sz="1200" i="1" kern="1200" dirty="0">
                        <a:solidFill>
                          <a:srgbClr val="000000"/>
                        </a:solidFill>
                        <a:latin typeface="Arial" pitchFamily="34" charset="0"/>
                        <a:ea typeface="+mn-ea"/>
                        <a:cs typeface="Arial" pitchFamily="34" charset="0"/>
                      </a:endParaRPr>
                    </a:p>
                    <a:p>
                      <a:pPr algn="ctr"/>
                      <a:r>
                        <a:rPr lang="fr-FR" sz="1200" b="1" i="1" kern="1200" dirty="0">
                          <a:solidFill>
                            <a:srgbClr val="000000"/>
                          </a:solidFill>
                          <a:latin typeface="Arial" pitchFamily="34" charset="0"/>
                          <a:ea typeface="+mn-ea"/>
                          <a:cs typeface="Arial" pitchFamily="34" charset="0"/>
                        </a:rPr>
                        <a:t>  </a:t>
                      </a:r>
                      <a:endParaRPr lang="fr-FR" sz="1200" i="1" kern="1200" dirty="0">
                        <a:solidFill>
                          <a:srgbClr val="000000"/>
                        </a:solidFill>
                        <a:latin typeface="Arial" pitchFamily="34" charset="0"/>
                        <a:ea typeface="+mn-ea"/>
                        <a:cs typeface="Arial" pitchFamily="34" charset="0"/>
                      </a:endParaRPr>
                    </a:p>
                    <a:p>
                      <a:pPr algn="ctr"/>
                      <a:r>
                        <a:rPr lang="fr-FR" sz="1200" b="1" i="1" kern="1200" dirty="0">
                          <a:solidFill>
                            <a:srgbClr val="000000"/>
                          </a:solidFill>
                          <a:latin typeface="Arial" pitchFamily="34" charset="0"/>
                          <a:ea typeface="+mn-ea"/>
                          <a:cs typeface="Arial" pitchFamily="34" charset="0"/>
                        </a:rPr>
                        <a:t> </a:t>
                      </a:r>
                      <a:endParaRPr lang="fr-FR" sz="1200" i="1" kern="1200" dirty="0">
                        <a:solidFill>
                          <a:srgbClr val="000000"/>
                        </a:solidFill>
                        <a:latin typeface="Arial" pitchFamily="34" charset="0"/>
                        <a:ea typeface="+mn-ea"/>
                        <a:cs typeface="Arial" pitchFamily="34" charset="0"/>
                      </a:endParaRPr>
                    </a:p>
                    <a:p>
                      <a:pPr algn="ctr"/>
                      <a:r>
                        <a:rPr lang="fr-FR" sz="1200" b="1" i="1" kern="1200" dirty="0">
                          <a:solidFill>
                            <a:srgbClr val="000000"/>
                          </a:solidFill>
                          <a:latin typeface="Arial" pitchFamily="34" charset="0"/>
                          <a:ea typeface="+mn-ea"/>
                          <a:cs typeface="Arial" pitchFamily="34" charset="0"/>
                        </a:rPr>
                        <a:t> </a:t>
                      </a:r>
                      <a:endParaRPr lang="fr-FR" sz="1200" i="1" kern="1200" dirty="0">
                        <a:solidFill>
                          <a:srgbClr val="000000"/>
                        </a:solidFill>
                        <a:latin typeface="Arial" pitchFamily="34" charset="0"/>
                        <a:ea typeface="+mn-ea"/>
                        <a:cs typeface="Arial" pitchFamily="34" charset="0"/>
                      </a:endParaRPr>
                    </a:p>
                    <a:p>
                      <a:pPr algn="ctr"/>
                      <a:r>
                        <a:rPr lang="fr-FR" sz="1200" b="1" i="1" kern="1200" dirty="0">
                          <a:solidFill>
                            <a:srgbClr val="000000"/>
                          </a:solidFill>
                          <a:latin typeface="Arial" pitchFamily="34" charset="0"/>
                          <a:ea typeface="+mn-ea"/>
                          <a:cs typeface="Arial" pitchFamily="34" charset="0"/>
                        </a:rPr>
                        <a:t>X</a:t>
                      </a:r>
                      <a:endParaRPr lang="fr-FR" sz="1200" i="1" dirty="0">
                        <a:solidFill>
                          <a:srgbClr val="00000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sp>
        <p:nvSpPr>
          <p:cNvPr id="10" name="Ellipse 9"/>
          <p:cNvSpPr/>
          <p:nvPr/>
        </p:nvSpPr>
        <p:spPr>
          <a:xfrm>
            <a:off x="4788024" y="4941168"/>
            <a:ext cx="1296144" cy="576064"/>
          </a:xfrm>
          <a:prstGeom prst="ellipse">
            <a:avLst/>
          </a:prstGeom>
          <a:noFill/>
          <a:ln>
            <a:solidFill>
              <a:srgbClr val="AB00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FFFF"/>
              </a:solidFill>
            </a:endParaRPr>
          </a:p>
        </p:txBody>
      </p:sp>
      <p:sp>
        <p:nvSpPr>
          <p:cNvPr id="11" name="Ellipse 10"/>
          <p:cNvSpPr/>
          <p:nvPr/>
        </p:nvSpPr>
        <p:spPr>
          <a:xfrm>
            <a:off x="6300192" y="4941168"/>
            <a:ext cx="1368152" cy="504056"/>
          </a:xfrm>
          <a:prstGeom prst="ellipse">
            <a:avLst/>
          </a:prstGeom>
          <a:noFill/>
          <a:ln>
            <a:solidFill>
              <a:srgbClr val="1372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FFFF"/>
              </a:solidFill>
            </a:endParaRPr>
          </a:p>
        </p:txBody>
      </p:sp>
      <p:sp>
        <p:nvSpPr>
          <p:cNvPr id="12" name="Ellipse 11"/>
          <p:cNvSpPr/>
          <p:nvPr/>
        </p:nvSpPr>
        <p:spPr>
          <a:xfrm>
            <a:off x="7812360" y="4941168"/>
            <a:ext cx="1008112" cy="504056"/>
          </a:xfrm>
          <a:prstGeom prst="ellipse">
            <a:avLst/>
          </a:prstGeom>
          <a:noFill/>
          <a:ln>
            <a:solidFill>
              <a:srgbClr val="544F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FFFF"/>
              </a:solidFill>
            </a:endParaRPr>
          </a:p>
        </p:txBody>
      </p:sp>
      <p:cxnSp>
        <p:nvCxnSpPr>
          <p:cNvPr id="13" name="Google Shape;138;p5"/>
          <p:cNvCxnSpPr/>
          <p:nvPr/>
        </p:nvCxnSpPr>
        <p:spPr>
          <a:xfrm flipH="1">
            <a:off x="4355976" y="5373216"/>
            <a:ext cx="360040" cy="360040"/>
          </a:xfrm>
          <a:prstGeom prst="straightConnector1">
            <a:avLst/>
          </a:prstGeom>
          <a:noFill/>
          <a:ln w="38100" cap="flat" cmpd="sng">
            <a:solidFill>
              <a:srgbClr val="AB0044"/>
            </a:solidFill>
            <a:prstDash val="solid"/>
            <a:round/>
            <a:headEnd type="arrow" w="med" len="med"/>
            <a:tailEnd type="none" w="med" len="med"/>
          </a:ln>
        </p:spPr>
      </p:cxnSp>
      <p:sp>
        <p:nvSpPr>
          <p:cNvPr id="15" name="ZoneTexte 14"/>
          <p:cNvSpPr txBox="1"/>
          <p:nvPr/>
        </p:nvSpPr>
        <p:spPr>
          <a:xfrm>
            <a:off x="539552" y="5661248"/>
            <a:ext cx="3960440" cy="523220"/>
          </a:xfrm>
          <a:prstGeom prst="rect">
            <a:avLst/>
          </a:prstGeom>
          <a:noFill/>
        </p:spPr>
        <p:txBody>
          <a:bodyPr wrap="square" rtlCol="0">
            <a:spAutoFit/>
          </a:bodyPr>
          <a:lstStyle/>
          <a:p>
            <a:pPr algn="ctr"/>
            <a:r>
              <a:rPr lang="fr-FR" sz="1400" b="1" dirty="0">
                <a:solidFill>
                  <a:srgbClr val="AB0044"/>
                </a:solidFill>
                <a:latin typeface="Arial" pitchFamily="34" charset="0"/>
                <a:cs typeface="Arial" pitchFamily="34" charset="0"/>
              </a:rPr>
              <a:t>Référence aux blocs professionnels </a:t>
            </a:r>
          </a:p>
          <a:p>
            <a:pPr algn="ctr"/>
            <a:r>
              <a:rPr lang="fr-FR" sz="1400" b="1" dirty="0">
                <a:solidFill>
                  <a:srgbClr val="AB0044"/>
                </a:solidFill>
                <a:latin typeface="Arial" pitchFamily="34" charset="0"/>
                <a:cs typeface="Arial" pitchFamily="34" charset="0"/>
              </a:rPr>
              <a:t>auxquels sont rattachés les savoirs CEJMA</a:t>
            </a:r>
            <a:endParaRPr lang="fr-FR" sz="1200" b="1" dirty="0">
              <a:solidFill>
                <a:srgbClr val="AB0044"/>
              </a:solidFill>
              <a:latin typeface="Arial" pitchFamily="34" charset="0"/>
              <a:cs typeface="Arial" pitchFamily="34" charset="0"/>
            </a:endParaRPr>
          </a:p>
        </p:txBody>
      </p:sp>
      <p:cxnSp>
        <p:nvCxnSpPr>
          <p:cNvPr id="16" name="Google Shape;138;p5"/>
          <p:cNvCxnSpPr/>
          <p:nvPr/>
        </p:nvCxnSpPr>
        <p:spPr>
          <a:xfrm flipH="1">
            <a:off x="5868144" y="5517232"/>
            <a:ext cx="504056" cy="648072"/>
          </a:xfrm>
          <a:prstGeom prst="straightConnector1">
            <a:avLst/>
          </a:prstGeom>
          <a:noFill/>
          <a:ln w="38100" cap="flat" cmpd="sng">
            <a:solidFill>
              <a:srgbClr val="13726A"/>
            </a:solidFill>
            <a:prstDash val="solid"/>
            <a:round/>
            <a:headEnd type="arrow" w="med" len="med"/>
            <a:tailEnd type="none" w="med" len="med"/>
          </a:ln>
        </p:spPr>
      </p:cxnSp>
      <p:sp>
        <p:nvSpPr>
          <p:cNvPr id="17" name="ZoneTexte 16"/>
          <p:cNvSpPr txBox="1"/>
          <p:nvPr/>
        </p:nvSpPr>
        <p:spPr>
          <a:xfrm>
            <a:off x="3347864" y="6165304"/>
            <a:ext cx="3312368" cy="523220"/>
          </a:xfrm>
          <a:prstGeom prst="rect">
            <a:avLst/>
          </a:prstGeom>
          <a:noFill/>
        </p:spPr>
        <p:txBody>
          <a:bodyPr wrap="square" rtlCol="0">
            <a:spAutoFit/>
          </a:bodyPr>
          <a:lstStyle/>
          <a:p>
            <a:r>
              <a:rPr lang="fr-FR" sz="1400" b="1" dirty="0">
                <a:solidFill>
                  <a:srgbClr val="13726A"/>
                </a:solidFill>
                <a:latin typeface="Arial" pitchFamily="34" charset="0"/>
                <a:cs typeface="Arial" pitchFamily="34" charset="0"/>
              </a:rPr>
              <a:t>Référence au programme de CEJM</a:t>
            </a:r>
          </a:p>
          <a:p>
            <a:r>
              <a:rPr lang="fr-FR" sz="1400" b="1" i="1" dirty="0">
                <a:solidFill>
                  <a:srgbClr val="13726A"/>
                </a:solidFill>
                <a:latin typeface="Arial" pitchFamily="34" charset="0"/>
                <a:cs typeface="Arial" pitchFamily="34" charset="0"/>
              </a:rPr>
              <a:t>Ici, question 2 du thème 4</a:t>
            </a:r>
          </a:p>
        </p:txBody>
      </p:sp>
      <p:cxnSp>
        <p:nvCxnSpPr>
          <p:cNvPr id="19" name="Google Shape;138;p5"/>
          <p:cNvCxnSpPr/>
          <p:nvPr/>
        </p:nvCxnSpPr>
        <p:spPr>
          <a:xfrm flipH="1">
            <a:off x="7524328" y="5661248"/>
            <a:ext cx="432048" cy="648072"/>
          </a:xfrm>
          <a:prstGeom prst="straightConnector1">
            <a:avLst/>
          </a:prstGeom>
          <a:noFill/>
          <a:ln w="38100" cap="flat" cmpd="sng">
            <a:solidFill>
              <a:srgbClr val="544F4F"/>
            </a:solidFill>
            <a:prstDash val="solid"/>
            <a:round/>
            <a:headEnd type="arrow" w="med" len="med"/>
            <a:tailEnd type="none" w="med" len="med"/>
          </a:ln>
        </p:spPr>
      </p:cxnSp>
      <p:sp>
        <p:nvSpPr>
          <p:cNvPr id="28" name="ZoneTexte 27"/>
          <p:cNvSpPr txBox="1"/>
          <p:nvPr/>
        </p:nvSpPr>
        <p:spPr>
          <a:xfrm>
            <a:off x="6372200" y="6381328"/>
            <a:ext cx="2771800" cy="307777"/>
          </a:xfrm>
          <a:prstGeom prst="rect">
            <a:avLst/>
          </a:prstGeom>
          <a:noFill/>
        </p:spPr>
        <p:txBody>
          <a:bodyPr wrap="square" rtlCol="0">
            <a:spAutoFit/>
          </a:bodyPr>
          <a:lstStyle/>
          <a:p>
            <a:r>
              <a:rPr lang="fr-FR" sz="1400" b="1" dirty="0">
                <a:solidFill>
                  <a:srgbClr val="544F4F"/>
                </a:solidFill>
                <a:latin typeface="Arial" pitchFamily="34" charset="0"/>
                <a:cs typeface="Arial" pitchFamily="34" charset="0"/>
              </a:rPr>
              <a:t>Savoirs non abordés en CEJM</a:t>
            </a:r>
            <a:endParaRPr lang="fr-FR" sz="1400" b="1" i="1" dirty="0">
              <a:solidFill>
                <a:srgbClr val="544F4F"/>
              </a:solidFill>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9" name="Google Shape;239;g7c67a5a879_2_0"/>
          <p:cNvSpPr txBox="1">
            <a:spLocks noGrp="1"/>
          </p:cNvSpPr>
          <p:nvPr>
            <p:ph type="body" idx="1"/>
          </p:nvPr>
        </p:nvSpPr>
        <p:spPr>
          <a:xfrm>
            <a:off x="1115616" y="2492896"/>
            <a:ext cx="7704856" cy="288032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fr-FR" sz="1800" b="1" dirty="0">
                <a:solidFill>
                  <a:srgbClr val="000000"/>
                </a:solidFill>
                <a:latin typeface="Arial"/>
                <a:ea typeface="Arial"/>
                <a:cs typeface="Arial"/>
                <a:sym typeface="Arial"/>
              </a:rPr>
              <a:t>1ère année</a:t>
            </a:r>
            <a:endParaRPr sz="1800" b="1" dirty="0">
              <a:solidFill>
                <a:srgbClr val="000000"/>
              </a:solidFill>
              <a:latin typeface="Arial"/>
              <a:ea typeface="Arial"/>
              <a:cs typeface="Arial"/>
              <a:sym typeface="Arial"/>
            </a:endParaRPr>
          </a:p>
          <a:p>
            <a:pPr marL="540000" lvl="0" indent="0" algn="l" rtl="0">
              <a:lnSpc>
                <a:spcPct val="115000"/>
              </a:lnSpc>
              <a:spcBef>
                <a:spcPts val="0"/>
              </a:spcBef>
              <a:spcAft>
                <a:spcPts val="0"/>
              </a:spcAft>
              <a:buClr>
                <a:schemeClr val="dk1"/>
              </a:buClr>
              <a:buSzPts val="1100"/>
              <a:buFont typeface="Arial"/>
              <a:buNone/>
            </a:pPr>
            <a:r>
              <a:rPr lang="fr-FR" sz="1600" dirty="0">
                <a:solidFill>
                  <a:srgbClr val="000000"/>
                </a:solidFill>
                <a:latin typeface="Arial"/>
                <a:ea typeface="Arial"/>
                <a:cs typeface="Arial"/>
                <a:sym typeface="Arial"/>
              </a:rPr>
              <a:t>Thème 1 : </a:t>
            </a:r>
            <a:r>
              <a:rPr lang="fr-FR" sz="1400" dirty="0">
                <a:solidFill>
                  <a:srgbClr val="000000"/>
                </a:solidFill>
                <a:latin typeface="Arial"/>
                <a:ea typeface="Arial"/>
                <a:cs typeface="Arial"/>
                <a:sym typeface="Arial"/>
              </a:rPr>
              <a:t>L’INTÉGRATION DE L’ENTREPRISE DANS SON ENVIRONNEMENT  </a:t>
            </a:r>
            <a:endParaRPr sz="1600" dirty="0">
              <a:solidFill>
                <a:srgbClr val="000000"/>
              </a:solidFill>
              <a:latin typeface="Arial"/>
              <a:ea typeface="Arial"/>
              <a:cs typeface="Arial"/>
              <a:sym typeface="Arial"/>
            </a:endParaRPr>
          </a:p>
          <a:p>
            <a:pPr marL="540000" lvl="0" indent="0" algn="l" rtl="0">
              <a:lnSpc>
                <a:spcPct val="115000"/>
              </a:lnSpc>
              <a:spcBef>
                <a:spcPts val="0"/>
              </a:spcBef>
              <a:spcAft>
                <a:spcPts val="0"/>
              </a:spcAft>
              <a:buNone/>
            </a:pPr>
            <a:r>
              <a:rPr lang="fr-FR" sz="1600" u="sng" dirty="0">
                <a:solidFill>
                  <a:srgbClr val="000000"/>
                </a:solidFill>
                <a:latin typeface="Arial"/>
                <a:ea typeface="Arial"/>
                <a:cs typeface="Arial"/>
                <a:sym typeface="Arial"/>
              </a:rPr>
              <a:t>Thème 4 : </a:t>
            </a:r>
            <a:r>
              <a:rPr lang="fr-FR" sz="1400" u="sng" dirty="0">
                <a:solidFill>
                  <a:srgbClr val="000000"/>
                </a:solidFill>
                <a:latin typeface="Arial"/>
                <a:ea typeface="Arial"/>
                <a:cs typeface="Arial"/>
                <a:sym typeface="Arial"/>
              </a:rPr>
              <a:t>L’IMPACT DU NUMÉRIQUE SUR LA VIE DE L’ENTREPRISE</a:t>
            </a:r>
            <a:endParaRPr sz="1600" u="sng" dirty="0">
              <a:solidFill>
                <a:srgbClr val="000000"/>
              </a:solidFill>
              <a:latin typeface="Arial"/>
              <a:ea typeface="Arial"/>
              <a:cs typeface="Arial"/>
              <a:sym typeface="Arial"/>
            </a:endParaRPr>
          </a:p>
          <a:p>
            <a:pPr marL="540000" lvl="0" indent="0" algn="l" rtl="0">
              <a:lnSpc>
                <a:spcPct val="115000"/>
              </a:lnSpc>
              <a:spcBef>
                <a:spcPts val="0"/>
              </a:spcBef>
              <a:spcAft>
                <a:spcPts val="0"/>
              </a:spcAft>
              <a:buClr>
                <a:schemeClr val="dk1"/>
              </a:buClr>
              <a:buSzPts val="1100"/>
              <a:buFont typeface="Arial"/>
              <a:buNone/>
            </a:pPr>
            <a:r>
              <a:rPr lang="fr-FR" sz="1600" dirty="0">
                <a:solidFill>
                  <a:srgbClr val="000000"/>
                </a:solidFill>
                <a:latin typeface="Arial"/>
                <a:ea typeface="Arial"/>
                <a:cs typeface="Arial"/>
                <a:sym typeface="Arial"/>
              </a:rPr>
              <a:t>Thème 5 : </a:t>
            </a:r>
            <a:r>
              <a:rPr lang="fr-FR" sz="1400" dirty="0">
                <a:solidFill>
                  <a:srgbClr val="000000"/>
                </a:solidFill>
                <a:latin typeface="Arial"/>
                <a:ea typeface="Arial"/>
                <a:cs typeface="Arial"/>
                <a:sym typeface="Arial"/>
              </a:rPr>
              <a:t>LES MUTATIONS DU TRAVAIL</a:t>
            </a:r>
            <a:endParaRPr sz="1600" dirty="0">
              <a:solidFill>
                <a:srgbClr val="000000"/>
              </a:solidFill>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400" dirty="0">
              <a:solidFill>
                <a:srgbClr val="000000"/>
              </a:solidFill>
              <a:latin typeface="Arial"/>
              <a:ea typeface="Arial"/>
              <a:cs typeface="Arial"/>
              <a:sym typeface="Arial"/>
            </a:endParaRPr>
          </a:p>
          <a:p>
            <a:pPr marL="0" lvl="0" indent="0" algn="l" rtl="0">
              <a:lnSpc>
                <a:spcPct val="115000"/>
              </a:lnSpc>
              <a:spcBef>
                <a:spcPts val="0"/>
              </a:spcBef>
              <a:spcAft>
                <a:spcPts val="0"/>
              </a:spcAft>
              <a:buNone/>
            </a:pPr>
            <a:r>
              <a:rPr lang="fr-FR" sz="1800" b="1" dirty="0">
                <a:solidFill>
                  <a:srgbClr val="000000"/>
                </a:solidFill>
                <a:latin typeface="Arial"/>
                <a:ea typeface="Arial"/>
                <a:cs typeface="Arial"/>
                <a:sym typeface="Arial"/>
              </a:rPr>
              <a:t>2ème année </a:t>
            </a:r>
            <a:endParaRPr sz="1800" b="1" dirty="0">
              <a:solidFill>
                <a:srgbClr val="000000"/>
              </a:solidFill>
              <a:latin typeface="Arial"/>
              <a:ea typeface="Arial"/>
              <a:cs typeface="Arial"/>
              <a:sym typeface="Arial"/>
            </a:endParaRPr>
          </a:p>
          <a:p>
            <a:pPr marL="540000" lvl="0" indent="0" algn="l" rtl="0">
              <a:lnSpc>
                <a:spcPct val="115000"/>
              </a:lnSpc>
              <a:spcBef>
                <a:spcPts val="0"/>
              </a:spcBef>
              <a:spcAft>
                <a:spcPts val="0"/>
              </a:spcAft>
              <a:buNone/>
            </a:pPr>
            <a:r>
              <a:rPr lang="fr-FR" sz="1400" dirty="0">
                <a:solidFill>
                  <a:srgbClr val="000000"/>
                </a:solidFill>
                <a:latin typeface="Arial"/>
                <a:ea typeface="Arial"/>
                <a:cs typeface="Arial"/>
                <a:sym typeface="Arial"/>
              </a:rPr>
              <a:t>T</a:t>
            </a:r>
            <a:r>
              <a:rPr lang="fr-FR" sz="1600" dirty="0">
                <a:solidFill>
                  <a:srgbClr val="000000"/>
                </a:solidFill>
                <a:latin typeface="Arial"/>
                <a:ea typeface="Arial"/>
                <a:cs typeface="Arial"/>
                <a:sym typeface="Arial"/>
              </a:rPr>
              <a:t>hème 3 : </a:t>
            </a:r>
            <a:r>
              <a:rPr lang="fr-FR" sz="1400" dirty="0">
                <a:solidFill>
                  <a:srgbClr val="000000"/>
                </a:solidFill>
                <a:latin typeface="Arial"/>
                <a:ea typeface="Arial"/>
                <a:cs typeface="Arial"/>
                <a:sym typeface="Arial"/>
              </a:rPr>
              <a:t>L’ORGANISATION DE L’ACTIVITÉ DE L’ENTREPRISE</a:t>
            </a:r>
            <a:endParaRPr sz="1600" dirty="0">
              <a:solidFill>
                <a:srgbClr val="000000"/>
              </a:solidFill>
              <a:latin typeface="Arial"/>
              <a:ea typeface="Arial"/>
              <a:cs typeface="Arial"/>
              <a:sym typeface="Arial"/>
            </a:endParaRPr>
          </a:p>
          <a:p>
            <a:pPr marL="540000" lvl="0" indent="0" algn="l" rtl="0">
              <a:lnSpc>
                <a:spcPct val="115000"/>
              </a:lnSpc>
              <a:spcBef>
                <a:spcPts val="0"/>
              </a:spcBef>
              <a:spcAft>
                <a:spcPts val="0"/>
              </a:spcAft>
              <a:buClr>
                <a:schemeClr val="dk1"/>
              </a:buClr>
              <a:buSzPts val="1100"/>
              <a:buFont typeface="Arial"/>
              <a:buNone/>
            </a:pPr>
            <a:r>
              <a:rPr lang="fr-FR" sz="1600" dirty="0">
                <a:solidFill>
                  <a:srgbClr val="000000"/>
                </a:solidFill>
                <a:latin typeface="Arial"/>
                <a:ea typeface="Arial"/>
                <a:cs typeface="Arial"/>
                <a:sym typeface="Arial"/>
              </a:rPr>
              <a:t>Thème 2 : </a:t>
            </a:r>
            <a:r>
              <a:rPr lang="fr-FR" sz="1400" dirty="0">
                <a:solidFill>
                  <a:srgbClr val="000000"/>
                </a:solidFill>
                <a:latin typeface="Arial"/>
                <a:ea typeface="Arial"/>
                <a:cs typeface="Arial"/>
                <a:sym typeface="Arial"/>
              </a:rPr>
              <a:t>LA RÉGULATION DE L’ACTIVITÉ ÉCONOMIQUE</a:t>
            </a:r>
            <a:endParaRPr sz="1600" dirty="0">
              <a:solidFill>
                <a:srgbClr val="000000"/>
              </a:solidFill>
              <a:latin typeface="Arial"/>
              <a:ea typeface="Arial"/>
              <a:cs typeface="Arial"/>
              <a:sym typeface="Arial"/>
            </a:endParaRPr>
          </a:p>
          <a:p>
            <a:pPr marL="540000" lvl="0" indent="0" algn="l" rtl="0">
              <a:lnSpc>
                <a:spcPct val="115000"/>
              </a:lnSpc>
              <a:spcBef>
                <a:spcPts val="0"/>
              </a:spcBef>
              <a:spcAft>
                <a:spcPts val="0"/>
              </a:spcAft>
              <a:buClr>
                <a:schemeClr val="dk1"/>
              </a:buClr>
              <a:buSzPts val="1100"/>
              <a:buFont typeface="Arial"/>
              <a:buNone/>
            </a:pPr>
            <a:r>
              <a:rPr lang="fr-FR" sz="1600" dirty="0">
                <a:solidFill>
                  <a:srgbClr val="000000"/>
                </a:solidFill>
                <a:latin typeface="Arial"/>
                <a:ea typeface="Arial"/>
                <a:cs typeface="Arial"/>
                <a:sym typeface="Arial"/>
              </a:rPr>
              <a:t>Thème 6 : </a:t>
            </a:r>
            <a:r>
              <a:rPr lang="fr-FR" sz="1400" dirty="0">
                <a:solidFill>
                  <a:srgbClr val="000000"/>
                </a:solidFill>
                <a:latin typeface="Arial"/>
                <a:ea typeface="Arial"/>
                <a:cs typeface="Arial"/>
                <a:sym typeface="Arial"/>
              </a:rPr>
              <a:t>LES CHOIX STRATÉGIQUES DE L’ENTREPRISE </a:t>
            </a:r>
            <a:endParaRPr dirty="0"/>
          </a:p>
        </p:txBody>
      </p:sp>
      <p:sp>
        <p:nvSpPr>
          <p:cNvPr id="6" name="Google Shape;188;p10"/>
          <p:cNvSpPr txBox="1">
            <a:spLocks/>
          </p:cNvSpPr>
          <p:nvPr/>
        </p:nvSpPr>
        <p:spPr>
          <a:xfrm>
            <a:off x="467544" y="764704"/>
            <a:ext cx="8892480" cy="536340"/>
          </a:xfrm>
          <a:prstGeom prst="rect">
            <a:avLst/>
          </a:prstGeom>
          <a:noFill/>
          <a:ln>
            <a:noFill/>
          </a:ln>
        </p:spPr>
        <p:txBody>
          <a:bodyPr spcFirstLastPara="1" vert="horz" wrap="square" lIns="91425" tIns="45700" rIns="91425" bIns="45700" rtlCol="0" anchor="ctr" anchorCtr="0">
            <a:noAutofit/>
          </a:bodyPr>
          <a:lstStyle/>
          <a:p>
            <a:pPr algn="ctr">
              <a:buClr>
                <a:srgbClr val="4D5B6B"/>
              </a:buClr>
              <a:buSzPts val="3959"/>
              <a:buFont typeface="Calibri"/>
              <a:buNone/>
              <a:defRPr/>
            </a:pPr>
            <a:r>
              <a:rPr lang="fr-FR" sz="2600" b="1" cap="all" dirty="0">
                <a:solidFill>
                  <a:srgbClr val="675D59">
                    <a:lumMod val="50000"/>
                  </a:srgbClr>
                </a:solidFill>
                <a:latin typeface="Arial"/>
                <a:ea typeface="Arial"/>
                <a:cs typeface="Arial"/>
                <a:sym typeface="Arial"/>
              </a:rPr>
              <a:t>MISE EN OEUVRE DE L’ENSEIGNEMENT DE CEJMA</a:t>
            </a:r>
            <a:endParaRPr lang="fr-FR" sz="2600" b="1" cap="all" dirty="0">
              <a:solidFill>
                <a:srgbClr val="675D59">
                  <a:lumMod val="50000"/>
                </a:srgbClr>
              </a:solidFill>
              <a:latin typeface="Arial" panose="020B0604020202020204" pitchFamily="34" charset="0"/>
            </a:endParaRPr>
          </a:p>
        </p:txBody>
      </p:sp>
      <p:sp>
        <p:nvSpPr>
          <p:cNvPr id="7" name="ZoneTexte 6"/>
          <p:cNvSpPr txBox="1"/>
          <p:nvPr/>
        </p:nvSpPr>
        <p:spPr>
          <a:xfrm>
            <a:off x="216024" y="1556792"/>
            <a:ext cx="8927976" cy="707886"/>
          </a:xfrm>
          <a:prstGeom prst="rect">
            <a:avLst/>
          </a:prstGeom>
          <a:noFill/>
        </p:spPr>
        <p:txBody>
          <a:bodyPr wrap="square" rtlCol="0">
            <a:spAutoFit/>
          </a:bodyPr>
          <a:lstStyle/>
          <a:p>
            <a:pPr algn="ctr">
              <a:buClr>
                <a:srgbClr val="4D5B6B"/>
              </a:buClr>
            </a:pPr>
            <a:r>
              <a:rPr lang="fr-FR" b="1" dirty="0">
                <a:solidFill>
                  <a:srgbClr val="4D5B6B"/>
                </a:solidFill>
                <a:latin typeface="Arial"/>
                <a:ea typeface="Arial"/>
                <a:cs typeface="Arial"/>
                <a:sym typeface="Arial"/>
              </a:rPr>
              <a:t>   </a:t>
            </a:r>
            <a:r>
              <a:rPr lang="fr-FR" sz="2000" b="1" u="sng" dirty="0">
                <a:solidFill>
                  <a:srgbClr val="AB0044"/>
                </a:solidFill>
                <a:latin typeface="Arial" panose="020B0604020202020204" pitchFamily="34" charset="0"/>
                <a:cs typeface="Arial" panose="020B0604020202020204" pitchFamily="34" charset="0"/>
                <a:sym typeface="Arial"/>
              </a:rPr>
              <a:t>Proposition de progression pédagogique en CEJM pour l’informatique</a:t>
            </a:r>
          </a:p>
          <a:p>
            <a:pPr algn="ctr">
              <a:buClr>
                <a:srgbClr val="4D5B6B"/>
              </a:buClr>
            </a:pPr>
            <a:r>
              <a:rPr lang="fr-FR" sz="2000" i="1" dirty="0">
                <a:solidFill>
                  <a:srgbClr val="544F4F"/>
                </a:solidFill>
                <a:latin typeface="Arial" panose="020B0604020202020204" pitchFamily="34" charset="0"/>
                <a:ea typeface="Arial"/>
                <a:cs typeface="Arial" panose="020B0604020202020204" pitchFamily="34" charset="0"/>
                <a:sym typeface="Arial"/>
              </a:rPr>
              <a:t>afin d’articuler les enseignements CEJM -CEJMA</a:t>
            </a:r>
            <a:r>
              <a:rPr lang="fr-FR" sz="1900" i="1" dirty="0">
                <a:solidFill>
                  <a:srgbClr val="544F4F"/>
                </a:solidFill>
                <a:latin typeface="Arial"/>
                <a:ea typeface="Arial"/>
                <a:cs typeface="Arial"/>
                <a:sym typeface="Arial"/>
              </a:rPr>
              <a:t>          </a:t>
            </a:r>
            <a:r>
              <a:rPr lang="fr-FR" sz="1600" i="1" dirty="0">
                <a:solidFill>
                  <a:srgbClr val="544F4F"/>
                </a:solidFill>
                <a:latin typeface="Arial"/>
                <a:ea typeface="Arial"/>
                <a:cs typeface="Arial"/>
                <a:sym typeface="Arial"/>
              </a:rPr>
              <a:t>                            </a:t>
            </a:r>
            <a:endParaRPr lang="fr-FR" sz="1900" dirty="0">
              <a:solidFill>
                <a:srgbClr val="544F4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13"/>
          <p:cNvSpPr txBox="1">
            <a:spLocks noGrp="1"/>
          </p:cNvSpPr>
          <p:nvPr>
            <p:ph type="title"/>
          </p:nvPr>
        </p:nvSpPr>
        <p:spPr>
          <a:xfrm>
            <a:off x="467544" y="620688"/>
            <a:ext cx="8229600" cy="792088"/>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fr-FR" sz="2800" b="1" dirty="0">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textRoundtripDataId="11"/>
                  </a:ext>
                </a:extLst>
              </a:rPr>
              <a:t>É</a:t>
            </a:r>
            <a:r>
              <a:rPr lang="fr-FR" sz="2800" b="1" dirty="0">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textRoundtripDataId="12"/>
                  </a:ext>
                </a:extLst>
              </a:rPr>
              <a:t>VALUATION </a:t>
            </a:r>
            <a:r>
              <a:rPr lang="fr-FR" sz="2800" b="1" dirty="0">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textRoundtripDataId="12"/>
                  </a:ext>
                </a:extLst>
              </a:rPr>
              <a:t>DES </a:t>
            </a:r>
            <a:r>
              <a:rPr lang="fr-FR" sz="2800" b="1" dirty="0">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textRoundtripDataId="12"/>
                  </a:ext>
                </a:extLst>
              </a:rPr>
              <a:t>ENSEIGNEMENTS</a:t>
            </a:r>
            <a:endParaRPr sz="2800" b="1" dirty="0">
              <a:latin typeface="Arial"/>
              <a:ea typeface="Arial"/>
              <a:cs typeface="Arial"/>
              <a:sym typeface="Arial"/>
            </a:endParaRPr>
          </a:p>
        </p:txBody>
      </p:sp>
      <p:sp>
        <p:nvSpPr>
          <p:cNvPr id="246" name="Google Shape;246;p13"/>
          <p:cNvSpPr txBox="1"/>
          <p:nvPr/>
        </p:nvSpPr>
        <p:spPr>
          <a:xfrm>
            <a:off x="395536" y="2708920"/>
            <a:ext cx="4392488" cy="2769949"/>
          </a:xfrm>
          <a:prstGeom prst="rect">
            <a:avLst/>
          </a:prstGeom>
          <a:noFill/>
          <a:ln w="38100">
            <a:solidFill>
              <a:srgbClr val="13726A"/>
            </a:solidFill>
          </a:ln>
        </p:spPr>
        <p:txBody>
          <a:bodyPr spcFirstLastPara="1" wrap="square" lIns="91425" tIns="45700" rIns="91425" bIns="45700" anchor="t" anchorCtr="0">
            <a:spAutoFit/>
          </a:bodyPr>
          <a:lstStyle/>
          <a:p>
            <a:pPr marL="457200" indent="-342900">
              <a:buClr>
                <a:srgbClr val="4D5B6B"/>
              </a:buClr>
              <a:buSzPts val="1800"/>
              <a:buFont typeface="Wingdings" pitchFamily="2" charset="2"/>
              <a:buChar char="ü"/>
            </a:pPr>
            <a:endParaRPr lang="fr-FR" sz="1600" dirty="0">
              <a:solidFill>
                <a:srgbClr val="000000"/>
              </a:solidFill>
              <a:latin typeface="Arial" panose="020B0604020202020204" pitchFamily="34" charset="0"/>
              <a:cs typeface="Arial" panose="020B0604020202020204" pitchFamily="34" charset="0"/>
            </a:endParaRPr>
          </a:p>
          <a:p>
            <a:pPr marL="457200" indent="-342900">
              <a:buClr>
                <a:srgbClr val="4D5B6B"/>
              </a:buClr>
              <a:buSzPts val="1800"/>
              <a:buFont typeface="Wingdings" pitchFamily="2" charset="2"/>
              <a:buChar char="ü"/>
            </a:pPr>
            <a:r>
              <a:rPr lang="fr-FR" sz="1400" b="1" u="sng" dirty="0">
                <a:solidFill>
                  <a:srgbClr val="000000"/>
                </a:solidFill>
                <a:latin typeface="Arial" panose="020B0604020202020204" pitchFamily="34" charset="0"/>
                <a:cs typeface="Arial" panose="020B0604020202020204" pitchFamily="34" charset="0"/>
              </a:rPr>
              <a:t>Pas d’épreuve spécifique </a:t>
            </a:r>
          </a:p>
          <a:p>
            <a:pPr marL="457200" indent="-342900">
              <a:buClr>
                <a:srgbClr val="4D5B6B"/>
              </a:buClr>
              <a:buSzPts val="1800"/>
            </a:pPr>
            <a:endParaRPr sz="1400" b="1" dirty="0">
              <a:solidFill>
                <a:srgbClr val="000000"/>
              </a:solidFill>
              <a:latin typeface="Arial" panose="020B0604020202020204" pitchFamily="34" charset="0"/>
              <a:cs typeface="Arial" panose="020B0604020202020204" pitchFamily="34" charset="0"/>
            </a:endParaRPr>
          </a:p>
          <a:p>
            <a:pPr marL="457200" indent="-342900">
              <a:buClr>
                <a:srgbClr val="4D5B6B"/>
              </a:buClr>
              <a:buSzPts val="1800"/>
              <a:buFont typeface="Wingdings" pitchFamily="2" charset="2"/>
              <a:buChar char="ü"/>
            </a:pPr>
            <a:r>
              <a:rPr lang="fr-FR" sz="1400" b="1" dirty="0">
                <a:solidFill>
                  <a:srgbClr val="000000"/>
                </a:solidFill>
                <a:latin typeface="Arial" panose="020B0604020202020204" pitchFamily="34" charset="0"/>
                <a:cs typeface="Arial" panose="020B0604020202020204" pitchFamily="34" charset="0"/>
              </a:rPr>
              <a:t>Evaluation  dans le cadre des épreuves </a:t>
            </a:r>
          </a:p>
          <a:p>
            <a:pPr marL="457200" indent="-342900">
              <a:buClr>
                <a:srgbClr val="4D5B6B"/>
              </a:buClr>
              <a:buSzPts val="1800"/>
            </a:pPr>
            <a:r>
              <a:rPr lang="fr-FR" sz="1400" b="1" dirty="0">
                <a:solidFill>
                  <a:srgbClr val="000000"/>
                </a:solidFill>
                <a:latin typeface="Arial" panose="020B0604020202020204" pitchFamily="34" charset="0"/>
                <a:cs typeface="Arial" panose="020B0604020202020204" pitchFamily="34" charset="0"/>
              </a:rPr>
              <a:t>                              E4, E5, E6 </a:t>
            </a:r>
          </a:p>
          <a:p>
            <a:pPr marL="457200"/>
            <a:endParaRPr sz="1600" dirty="0">
              <a:solidFill>
                <a:srgbClr val="000000"/>
              </a:solidFill>
              <a:latin typeface="Arial" panose="020B0604020202020204" pitchFamily="34" charset="0"/>
              <a:cs typeface="Arial" panose="020B0604020202020204" pitchFamily="34" charset="0"/>
            </a:endParaRPr>
          </a:p>
          <a:p>
            <a:pPr>
              <a:buClr>
                <a:srgbClr val="4D5B6B"/>
              </a:buClr>
              <a:buFont typeface="Arial"/>
              <a:buNone/>
            </a:pPr>
            <a:r>
              <a:rPr lang="fr-FR" sz="1400" u="sng" dirty="0">
                <a:solidFill>
                  <a:srgbClr val="000000"/>
                </a:solidFill>
                <a:latin typeface="Arial" panose="020B0604020202020204" pitchFamily="34" charset="0"/>
                <a:cs typeface="Arial" panose="020B0604020202020204" pitchFamily="34" charset="0"/>
              </a:rPr>
              <a:t>Remarque</a:t>
            </a:r>
            <a:r>
              <a:rPr lang="fr-FR" sz="1400" dirty="0">
                <a:solidFill>
                  <a:srgbClr val="000000"/>
                </a:solidFill>
                <a:latin typeface="Arial" panose="020B0604020202020204" pitchFamily="34" charset="0"/>
                <a:cs typeface="Arial" panose="020B0604020202020204" pitchFamily="34" charset="0"/>
              </a:rPr>
              <a:t> </a:t>
            </a:r>
            <a:r>
              <a:rPr lang="fr-FR" sz="1600" dirty="0">
                <a:solidFill>
                  <a:srgbClr val="000000"/>
                </a:solidFill>
                <a:latin typeface="Arial" panose="020B0604020202020204" pitchFamily="34" charset="0"/>
                <a:cs typeface="Arial" panose="020B0604020202020204" pitchFamily="34" charset="0"/>
              </a:rPr>
              <a:t>: </a:t>
            </a:r>
            <a:endParaRPr sz="1600" dirty="0">
              <a:solidFill>
                <a:srgbClr val="000000"/>
              </a:solidFill>
              <a:latin typeface="Arial" panose="020B0604020202020204" pitchFamily="34" charset="0"/>
              <a:cs typeface="Arial" panose="020B0604020202020204" pitchFamily="34" charset="0"/>
            </a:endParaRPr>
          </a:p>
          <a:p>
            <a:pPr algn="just">
              <a:buClr>
                <a:srgbClr val="4D5B6B"/>
              </a:buClr>
              <a:buFont typeface="Arial"/>
              <a:buNone/>
            </a:pPr>
            <a:r>
              <a:rPr lang="fr-FR" sz="1400" dirty="0">
                <a:solidFill>
                  <a:srgbClr val="000000"/>
                </a:solidFill>
                <a:latin typeface="Arial" panose="020B0604020202020204" pitchFamily="34" charset="0"/>
                <a:cs typeface="Arial" panose="020B0604020202020204" pitchFamily="34" charset="0"/>
              </a:rPr>
              <a:t>CEJMA est évalué dans les épreuves associées aux blocs professionnels, les professeurs examinateurs et correcteurs devront être à même d'assurer cette évaluation</a:t>
            </a:r>
            <a:r>
              <a:rPr lang="fr-FR" sz="1200" dirty="0">
                <a:solidFill>
                  <a:srgbClr val="000000"/>
                </a:solidFill>
                <a:latin typeface="Arial" panose="020B0604020202020204" pitchFamily="34" charset="0"/>
                <a:cs typeface="Arial" panose="020B0604020202020204" pitchFamily="34" charset="0"/>
              </a:rPr>
              <a:t>.</a:t>
            </a:r>
          </a:p>
          <a:p>
            <a:pPr algn="just">
              <a:buClr>
                <a:srgbClr val="4D5B6B"/>
              </a:buClr>
              <a:buFont typeface="Arial"/>
              <a:buNone/>
            </a:pPr>
            <a:endParaRPr sz="1400" dirty="0">
              <a:solidFill>
                <a:srgbClr val="000000"/>
              </a:solidFill>
              <a:ea typeface="Calibri"/>
              <a:cs typeface="Calibri"/>
              <a:sym typeface="Calibri"/>
            </a:endParaRPr>
          </a:p>
        </p:txBody>
      </p:sp>
      <p:sp>
        <p:nvSpPr>
          <p:cNvPr id="4" name="ZoneTexte 3"/>
          <p:cNvSpPr txBox="1"/>
          <p:nvPr/>
        </p:nvSpPr>
        <p:spPr>
          <a:xfrm>
            <a:off x="4932040" y="2708920"/>
            <a:ext cx="4032448" cy="2823850"/>
          </a:xfrm>
          <a:prstGeom prst="rect">
            <a:avLst/>
          </a:prstGeom>
          <a:ln w="38100">
            <a:solidFill>
              <a:srgbClr val="13726A"/>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15000"/>
              </a:lnSpc>
              <a:buSzPts val="1100"/>
            </a:pPr>
            <a:endParaRPr lang="fr-FR" sz="1600" dirty="0">
              <a:solidFill>
                <a:srgbClr val="000000"/>
              </a:solidFill>
              <a:latin typeface="Arial" panose="020B0604020202020204" pitchFamily="34" charset="0"/>
              <a:cs typeface="Arial" panose="020B0604020202020204" pitchFamily="34" charset="0"/>
            </a:endParaRPr>
          </a:p>
          <a:p>
            <a:pPr marL="457200" indent="-342900" algn="ctr">
              <a:buClr>
                <a:srgbClr val="4D5B6B"/>
              </a:buClr>
              <a:buSzPts val="1800"/>
            </a:pPr>
            <a:r>
              <a:rPr lang="fr-FR" sz="1400" b="1" u="sng" dirty="0">
                <a:solidFill>
                  <a:srgbClr val="000000"/>
                </a:solidFill>
                <a:latin typeface="Arial" panose="020B0604020202020204" pitchFamily="34" charset="0"/>
                <a:cs typeface="Arial" panose="020B0604020202020204" pitchFamily="34" charset="0"/>
              </a:rPr>
              <a:t>Sujet spécifique pour le BTS SIO</a:t>
            </a:r>
          </a:p>
          <a:p>
            <a:pPr marL="457200" indent="-342900">
              <a:buClr>
                <a:srgbClr val="4D5B6B"/>
              </a:buClr>
              <a:buSzPts val="1800"/>
            </a:pPr>
            <a:r>
              <a:rPr lang="fr-FR" sz="1400" b="1" i="1" dirty="0">
                <a:solidFill>
                  <a:srgbClr val="000000"/>
                </a:solidFill>
                <a:latin typeface="Arial" panose="020B0604020202020204" pitchFamily="34" charset="0"/>
                <a:cs typeface="Arial" panose="020B0604020202020204" pitchFamily="34" charset="0"/>
              </a:rPr>
              <a:t>  Epreuve E3 – écrite – 4 heures – </a:t>
            </a:r>
            <a:r>
              <a:rPr lang="fr-FR" sz="1400" b="1" i="1" dirty="0" err="1">
                <a:solidFill>
                  <a:srgbClr val="000000"/>
                </a:solidFill>
                <a:latin typeface="Arial" panose="020B0604020202020204" pitchFamily="34" charset="0"/>
                <a:cs typeface="Arial" panose="020B0604020202020204" pitchFamily="34" charset="0"/>
              </a:rPr>
              <a:t>coeff</a:t>
            </a:r>
            <a:r>
              <a:rPr lang="fr-FR" sz="1400" b="1" i="1" dirty="0">
                <a:solidFill>
                  <a:srgbClr val="000000"/>
                </a:solidFill>
                <a:latin typeface="Arial" panose="020B0604020202020204" pitchFamily="34" charset="0"/>
                <a:cs typeface="Arial" panose="020B0604020202020204" pitchFamily="34" charset="0"/>
              </a:rPr>
              <a:t>. 3</a:t>
            </a:r>
          </a:p>
          <a:p>
            <a:pPr>
              <a:lnSpc>
                <a:spcPct val="115000"/>
              </a:lnSpc>
            </a:pPr>
            <a:endParaRPr lang="fr-FR" sz="1600" dirty="0">
              <a:solidFill>
                <a:srgbClr val="000000"/>
              </a:solidFill>
              <a:latin typeface="Arial" panose="020B0604020202020204" pitchFamily="34" charset="0"/>
              <a:cs typeface="Arial" panose="020B0604020202020204" pitchFamily="34" charset="0"/>
            </a:endParaRPr>
          </a:p>
          <a:p>
            <a:pPr>
              <a:lnSpc>
                <a:spcPct val="115000"/>
              </a:lnSpc>
            </a:pPr>
            <a:r>
              <a:rPr lang="fr-FR" sz="1400" dirty="0">
                <a:solidFill>
                  <a:srgbClr val="000000"/>
                </a:solidFill>
                <a:latin typeface="Arial" panose="020B0604020202020204" pitchFamily="34" charset="0"/>
                <a:cs typeface="Arial" panose="020B0604020202020204" pitchFamily="34" charset="0"/>
              </a:rPr>
              <a:t>Objet d’étude différent  </a:t>
            </a:r>
          </a:p>
          <a:p>
            <a:pPr algn="just">
              <a:lnSpc>
                <a:spcPct val="115000"/>
              </a:lnSpc>
            </a:pPr>
            <a:r>
              <a:rPr lang="fr-FR" sz="1400" dirty="0">
                <a:solidFill>
                  <a:srgbClr val="000000"/>
                </a:solidFill>
                <a:latin typeface="Arial" panose="020B0604020202020204" pitchFamily="34" charset="0"/>
                <a:cs typeface="Arial" panose="020B0604020202020204" pitchFamily="34" charset="0"/>
              </a:rPr>
              <a:t>Questionnement économique, juridique et managérial construit autour d’un acteur du secteur du numérique, de l’évolution du système d’information d’une organisation, ou d’un produit technologique</a:t>
            </a:r>
          </a:p>
          <a:p>
            <a:pPr algn="just">
              <a:lnSpc>
                <a:spcPct val="115000"/>
              </a:lnSpc>
            </a:pPr>
            <a:endParaRPr lang="fr-FR" sz="1400" dirty="0">
              <a:solidFill>
                <a:srgbClr val="000000"/>
              </a:solidFill>
              <a:latin typeface="Arial" panose="020B0604020202020204" pitchFamily="34" charset="0"/>
              <a:cs typeface="Arial" panose="020B0604020202020204" pitchFamily="34" charset="0"/>
            </a:endParaRPr>
          </a:p>
        </p:txBody>
      </p:sp>
      <p:sp>
        <p:nvSpPr>
          <p:cNvPr id="5" name="Google Shape;104;p2"/>
          <p:cNvSpPr/>
          <p:nvPr/>
        </p:nvSpPr>
        <p:spPr>
          <a:xfrm>
            <a:off x="1115616" y="1484784"/>
            <a:ext cx="3168352" cy="936104"/>
          </a:xfrm>
          <a:prstGeom prst="ellipse">
            <a:avLst/>
          </a:prstGeom>
          <a:solidFill>
            <a:srgbClr val="13726A"/>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r>
              <a:rPr lang="fr-FR" sz="2000" b="1" dirty="0">
                <a:solidFill>
                  <a:srgbClr val="FFFFFF"/>
                </a:solidFill>
                <a:latin typeface="Arial" panose="020B0604020202020204" pitchFamily="34" charset="0"/>
                <a:cs typeface="Arial" panose="020B0604020202020204" pitchFamily="34" charset="0"/>
              </a:rPr>
              <a:t>CEJMA</a:t>
            </a:r>
            <a:endParaRPr sz="2000" b="1" dirty="0">
              <a:solidFill>
                <a:srgbClr val="FFFFFF"/>
              </a:solidFill>
              <a:latin typeface="Arial" panose="020B0604020202020204" pitchFamily="34" charset="0"/>
              <a:cs typeface="Arial" panose="020B0604020202020204" pitchFamily="34" charset="0"/>
            </a:endParaRPr>
          </a:p>
        </p:txBody>
      </p:sp>
      <p:sp>
        <p:nvSpPr>
          <p:cNvPr id="6" name="Google Shape;104;p2"/>
          <p:cNvSpPr/>
          <p:nvPr/>
        </p:nvSpPr>
        <p:spPr>
          <a:xfrm>
            <a:off x="5076056" y="1484784"/>
            <a:ext cx="3888432" cy="936104"/>
          </a:xfrm>
          <a:prstGeom prst="ellipse">
            <a:avLst/>
          </a:prstGeom>
          <a:solidFill>
            <a:srgbClr val="13726A"/>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r>
              <a:rPr lang="fr-FR" sz="2000" b="1" dirty="0">
                <a:solidFill>
                  <a:srgbClr val="FFFFFF"/>
                </a:solidFill>
                <a:latin typeface="Arial" panose="020B0604020202020204" pitchFamily="34" charset="0"/>
                <a:cs typeface="Arial" panose="020B0604020202020204" pitchFamily="34" charset="0"/>
              </a:rPr>
              <a:t>CEJM </a:t>
            </a:r>
          </a:p>
          <a:p>
            <a:pPr algn="ctr"/>
            <a:r>
              <a:rPr lang="fr-FR" sz="2000" b="1" dirty="0">
                <a:solidFill>
                  <a:srgbClr val="FFFFFF"/>
                </a:solidFill>
                <a:latin typeface="Arial" panose="020B0604020202020204" pitchFamily="34" charset="0"/>
                <a:cs typeface="Arial" panose="020B0604020202020204" pitchFamily="34" charset="0"/>
              </a:rPr>
              <a:t>pour l’informatique</a:t>
            </a:r>
            <a:endParaRPr sz="2000" b="1" dirty="0">
              <a:solidFill>
                <a:srgbClr val="FFFFFF"/>
              </a:solidFill>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p:nvPr/>
        </p:nvSpPr>
        <p:spPr>
          <a:xfrm>
            <a:off x="1403648" y="1772816"/>
            <a:ext cx="3096344" cy="4247276"/>
          </a:xfrm>
          <a:prstGeom prst="rect">
            <a:avLst/>
          </a:prstGeom>
          <a:noFill/>
          <a:ln w="28575">
            <a:solidFill>
              <a:schemeClr val="tx1"/>
            </a:solidFill>
          </a:ln>
        </p:spPr>
        <p:txBody>
          <a:bodyPr spcFirstLastPara="1" wrap="square" lIns="91425" tIns="45700" rIns="91425" bIns="45700" anchor="t" anchorCtr="0">
            <a:spAutoFit/>
          </a:bodyPr>
          <a:lstStyle/>
          <a:p>
            <a:pPr>
              <a:lnSpc>
                <a:spcPct val="150000"/>
              </a:lnSpc>
            </a:pPr>
            <a:r>
              <a:rPr lang="fr-FR" sz="3600" b="1" dirty="0">
                <a:solidFill>
                  <a:srgbClr val="000000"/>
                </a:solidFill>
                <a:latin typeface="Arial" panose="020B0604020202020204" pitchFamily="34" charset="0"/>
                <a:cs typeface="Arial" panose="020B0604020202020204" pitchFamily="34" charset="0"/>
              </a:rPr>
              <a:t>Culture</a:t>
            </a:r>
          </a:p>
          <a:p>
            <a:pPr>
              <a:lnSpc>
                <a:spcPct val="150000"/>
              </a:lnSpc>
            </a:pPr>
            <a:r>
              <a:rPr lang="fr-FR" sz="3600" b="1" dirty="0">
                <a:solidFill>
                  <a:srgbClr val="000000"/>
                </a:solidFill>
                <a:latin typeface="Arial" panose="020B0604020202020204" pitchFamily="34" charset="0"/>
                <a:cs typeface="Arial" panose="020B0604020202020204" pitchFamily="34" charset="0"/>
              </a:rPr>
              <a:t>Économique</a:t>
            </a:r>
          </a:p>
          <a:p>
            <a:pPr>
              <a:lnSpc>
                <a:spcPct val="150000"/>
              </a:lnSpc>
            </a:pPr>
            <a:r>
              <a:rPr lang="fr-FR" sz="3600" b="1" dirty="0">
                <a:solidFill>
                  <a:srgbClr val="000000"/>
                </a:solidFill>
                <a:latin typeface="Arial" panose="020B0604020202020204" pitchFamily="34" charset="0"/>
                <a:cs typeface="Arial" panose="020B0604020202020204" pitchFamily="34" charset="0"/>
              </a:rPr>
              <a:t>Juridique</a:t>
            </a:r>
          </a:p>
          <a:p>
            <a:pPr>
              <a:lnSpc>
                <a:spcPct val="150000"/>
              </a:lnSpc>
            </a:pPr>
            <a:r>
              <a:rPr lang="fr-FR" sz="3600" b="1" dirty="0">
                <a:solidFill>
                  <a:srgbClr val="000000"/>
                </a:solidFill>
                <a:latin typeface="Arial" panose="020B0604020202020204" pitchFamily="34" charset="0"/>
                <a:cs typeface="Arial" panose="020B0604020202020204" pitchFamily="34" charset="0"/>
              </a:rPr>
              <a:t>Managériale</a:t>
            </a:r>
          </a:p>
          <a:p>
            <a:pPr>
              <a:lnSpc>
                <a:spcPct val="150000"/>
              </a:lnSpc>
            </a:pPr>
            <a:r>
              <a:rPr lang="fr-FR" sz="3600" b="1" u="sng" dirty="0">
                <a:solidFill>
                  <a:srgbClr val="000000"/>
                </a:solidFill>
                <a:latin typeface="Arial" panose="020B0604020202020204" pitchFamily="34" charset="0"/>
                <a:cs typeface="Arial" panose="020B0604020202020204" pitchFamily="34" charset="0"/>
              </a:rPr>
              <a:t>Appliquée</a:t>
            </a:r>
          </a:p>
        </p:txBody>
      </p:sp>
      <p:sp>
        <p:nvSpPr>
          <p:cNvPr id="7" name="Google Shape;99;p2"/>
          <p:cNvSpPr txBox="1">
            <a:spLocks/>
          </p:cNvSpPr>
          <p:nvPr/>
        </p:nvSpPr>
        <p:spPr>
          <a:xfrm>
            <a:off x="1331640" y="764704"/>
            <a:ext cx="7653536" cy="648072"/>
          </a:xfrm>
          <a:prstGeom prst="rect">
            <a:avLst/>
          </a:prstGeom>
          <a:noFill/>
          <a:ln>
            <a:noFill/>
          </a:ln>
        </p:spPr>
        <p:txBody>
          <a:bodyPr spcFirstLastPara="1" vert="horz" wrap="square" lIns="91425" tIns="45700" rIns="91425" bIns="45700" rtlCol="0" anchor="ctr" anchorCtr="0">
            <a:normAutofit fontScale="77500" lnSpcReduction="20000"/>
          </a:bodyPr>
          <a:lstStyle/>
          <a:p>
            <a:pPr algn="ctr">
              <a:buClr>
                <a:srgbClr val="4D5B6B"/>
              </a:buClr>
              <a:buSzPts val="3959"/>
              <a:buFont typeface="Calibri"/>
              <a:buNone/>
              <a:defRPr/>
            </a:pPr>
            <a:r>
              <a:rPr lang="fr-FR" sz="2800" b="1" cap="all" dirty="0">
                <a:solidFill>
                  <a:srgbClr val="000000"/>
                </a:solidFill>
                <a:latin typeface="Arial"/>
                <a:ea typeface="Arial"/>
                <a:cs typeface="Arial"/>
                <a:sym typeface="Arial"/>
              </a:rPr>
              <a:t>CEJMA, UN ENSEIGNEMENT SPÉCIFIQUE intégré aux bloc professionnels</a:t>
            </a:r>
          </a:p>
        </p:txBody>
      </p:sp>
      <p:sp>
        <p:nvSpPr>
          <p:cNvPr id="9" name="Rectangle à coins arrondis 8"/>
          <p:cNvSpPr/>
          <p:nvPr/>
        </p:nvSpPr>
        <p:spPr>
          <a:xfrm>
            <a:off x="5076056" y="1916832"/>
            <a:ext cx="3384376" cy="792088"/>
          </a:xfrm>
          <a:prstGeom prst="roundRect">
            <a:avLst/>
          </a:prstGeom>
          <a:solidFill>
            <a:srgbClr val="AB004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rgbClr val="FFFFFF"/>
                </a:solidFill>
                <a:latin typeface="Arial" pitchFamily="34" charset="0"/>
                <a:cs typeface="Arial" pitchFamily="34" charset="0"/>
              </a:rPr>
              <a:t>SON OBJECTIF</a:t>
            </a:r>
          </a:p>
        </p:txBody>
      </p:sp>
      <p:sp>
        <p:nvSpPr>
          <p:cNvPr id="10" name="Rectangle à coins arrondis 9"/>
          <p:cNvSpPr/>
          <p:nvPr/>
        </p:nvSpPr>
        <p:spPr>
          <a:xfrm>
            <a:off x="5076056" y="2924944"/>
            <a:ext cx="3384376" cy="792088"/>
          </a:xfrm>
          <a:prstGeom prst="roundRect">
            <a:avLst/>
          </a:prstGeom>
          <a:solidFill>
            <a:srgbClr val="AB004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rgbClr val="FFFFFF"/>
                </a:solidFill>
                <a:latin typeface="Arial" pitchFamily="34" charset="0"/>
                <a:cs typeface="Arial" pitchFamily="34" charset="0"/>
              </a:rPr>
              <a:t>SON CONTENU</a:t>
            </a:r>
          </a:p>
        </p:txBody>
      </p:sp>
      <p:sp>
        <p:nvSpPr>
          <p:cNvPr id="11" name="Rectangle à coins arrondis 10"/>
          <p:cNvSpPr/>
          <p:nvPr/>
        </p:nvSpPr>
        <p:spPr>
          <a:xfrm>
            <a:off x="5076056" y="3933056"/>
            <a:ext cx="3384376" cy="792088"/>
          </a:xfrm>
          <a:prstGeom prst="roundRect">
            <a:avLst/>
          </a:prstGeom>
          <a:solidFill>
            <a:srgbClr val="AB004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rgbClr val="FFFFFF"/>
                </a:solidFill>
                <a:latin typeface="Arial" pitchFamily="34" charset="0"/>
                <a:cs typeface="Arial" pitchFamily="34" charset="0"/>
              </a:rPr>
              <a:t>SA MISE EN OEUVRE</a:t>
            </a:r>
          </a:p>
        </p:txBody>
      </p:sp>
      <p:sp>
        <p:nvSpPr>
          <p:cNvPr id="12" name="Rectangle à coins arrondis 11"/>
          <p:cNvSpPr/>
          <p:nvPr/>
        </p:nvSpPr>
        <p:spPr>
          <a:xfrm>
            <a:off x="5076056" y="4941168"/>
            <a:ext cx="3384376" cy="792088"/>
          </a:xfrm>
          <a:prstGeom prst="roundRect">
            <a:avLst/>
          </a:prstGeom>
          <a:solidFill>
            <a:srgbClr val="AB004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rgbClr val="FFFFFF"/>
                </a:solidFill>
                <a:latin typeface="Arial" pitchFamily="34" charset="0"/>
                <a:cs typeface="Arial" pitchFamily="34" charset="0"/>
              </a:rPr>
              <a:t>SON ÉVALUATION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title"/>
          </p:nvPr>
        </p:nvSpPr>
        <p:spPr>
          <a:xfrm>
            <a:off x="914400" y="764704"/>
            <a:ext cx="8229600" cy="648072"/>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959"/>
              <a:buFont typeface="Calibri"/>
              <a:buNone/>
            </a:pPr>
            <a:r>
              <a:rPr lang="fr-FR" sz="2800" b="1" dirty="0">
                <a:latin typeface="Arial"/>
                <a:ea typeface="Arial"/>
                <a:cs typeface="Arial"/>
                <a:sym typeface="Arial"/>
              </a:rPr>
              <a:t>OBJECTIF DE L’ENSEIGNEMENT DE CEJMA</a:t>
            </a:r>
            <a:endParaRPr sz="2800" b="1" dirty="0">
              <a:latin typeface="Arial"/>
              <a:ea typeface="Arial"/>
              <a:cs typeface="Arial"/>
              <a:sym typeface="Arial"/>
            </a:endParaRPr>
          </a:p>
        </p:txBody>
      </p:sp>
      <p:sp>
        <p:nvSpPr>
          <p:cNvPr id="100" name="Google Shape;100;p2"/>
          <p:cNvSpPr txBox="1">
            <a:spLocks noGrp="1"/>
          </p:cNvSpPr>
          <p:nvPr>
            <p:ph type="body" idx="1"/>
          </p:nvPr>
        </p:nvSpPr>
        <p:spPr>
          <a:xfrm>
            <a:off x="323528" y="2276872"/>
            <a:ext cx="8604448" cy="576064"/>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2400"/>
              <a:buNone/>
            </a:pPr>
            <a:r>
              <a:rPr lang="fr-FR" sz="2400" dirty="0">
                <a:latin typeface="Arial"/>
                <a:ea typeface="Arial"/>
                <a:cs typeface="Arial"/>
                <a:sym typeface="Arial"/>
              </a:rPr>
              <a:t>	    </a:t>
            </a:r>
            <a:r>
              <a:rPr lang="fr-FR" sz="2400" b="1" dirty="0">
                <a:solidFill>
                  <a:srgbClr val="000000"/>
                </a:solidFill>
                <a:latin typeface="Arial"/>
                <a:ea typeface="Arial"/>
                <a:cs typeface="Arial"/>
                <a:sym typeface="Arial"/>
              </a:rPr>
              <a:t>AEMJSI</a:t>
            </a:r>
            <a:r>
              <a:rPr lang="fr-FR" sz="2400" b="1" dirty="0">
                <a:latin typeface="Arial"/>
                <a:ea typeface="Arial"/>
                <a:cs typeface="Arial"/>
                <a:sym typeface="Arial"/>
              </a:rPr>
              <a:t> </a:t>
            </a:r>
            <a:r>
              <a:rPr lang="fr-FR" sz="2400" dirty="0">
                <a:latin typeface="Arial"/>
                <a:ea typeface="Arial"/>
                <a:cs typeface="Arial"/>
                <a:sym typeface="Arial"/>
              </a:rPr>
              <a:t>      =&gt;  </a:t>
            </a:r>
            <a:r>
              <a:rPr lang="fr-FR" sz="2400" b="1" dirty="0">
                <a:solidFill>
                  <a:srgbClr val="AB0044"/>
                </a:solidFill>
                <a:latin typeface="Arial"/>
                <a:ea typeface="Arial"/>
                <a:cs typeface="Arial"/>
                <a:sym typeface="Arial"/>
              </a:rPr>
              <a:t>CEJM pour l’informatique </a:t>
            </a:r>
            <a:r>
              <a:rPr lang="fr-FR" sz="2400" dirty="0">
                <a:solidFill>
                  <a:srgbClr val="000000"/>
                </a:solidFill>
                <a:latin typeface="Arial"/>
                <a:ea typeface="Arial"/>
                <a:cs typeface="Arial"/>
                <a:sym typeface="Arial"/>
              </a:rPr>
              <a:t>+</a:t>
            </a:r>
            <a:r>
              <a:rPr lang="fr-FR" sz="2400" dirty="0">
                <a:latin typeface="Arial"/>
                <a:ea typeface="Arial"/>
                <a:cs typeface="Arial"/>
                <a:sym typeface="Arial"/>
              </a:rPr>
              <a:t> </a:t>
            </a:r>
            <a:r>
              <a:rPr lang="fr-FR" sz="2400" b="1" u="sng" dirty="0">
                <a:solidFill>
                  <a:srgbClr val="AB0044"/>
                </a:solidFill>
                <a:latin typeface="Arial"/>
                <a:ea typeface="Arial"/>
                <a:cs typeface="Arial"/>
                <a:sym typeface="Arial"/>
              </a:rPr>
              <a:t>CEJMA</a:t>
            </a:r>
            <a:r>
              <a:rPr lang="fr-FR" sz="2400" dirty="0">
                <a:latin typeface="Arial"/>
                <a:ea typeface="Arial"/>
                <a:cs typeface="Arial"/>
                <a:sym typeface="Arial"/>
              </a:rPr>
              <a:t>             </a:t>
            </a:r>
            <a:endParaRPr sz="2400" dirty="0">
              <a:solidFill>
                <a:srgbClr val="FF0000"/>
              </a:solidFill>
              <a:latin typeface="Arial"/>
              <a:ea typeface="Arial"/>
              <a:cs typeface="Arial"/>
              <a:sym typeface="Arial"/>
            </a:endParaRPr>
          </a:p>
          <a:p>
            <a:pPr marL="342900" lvl="0" indent="-342900" algn="ctr" rtl="0">
              <a:spcBef>
                <a:spcPts val="480"/>
              </a:spcBef>
              <a:spcAft>
                <a:spcPts val="0"/>
              </a:spcAft>
              <a:buClr>
                <a:schemeClr val="dk1"/>
              </a:buClr>
              <a:buSzPts val="2400"/>
              <a:buNone/>
            </a:pPr>
            <a:endParaRPr sz="2400" dirty="0"/>
          </a:p>
          <a:p>
            <a:pPr marL="342900" lvl="0" indent="-342900" algn="l" rtl="0">
              <a:spcBef>
                <a:spcPts val="480"/>
              </a:spcBef>
              <a:spcAft>
                <a:spcPts val="0"/>
              </a:spcAft>
              <a:buClr>
                <a:schemeClr val="dk1"/>
              </a:buClr>
              <a:buSzPts val="2400"/>
              <a:buNone/>
            </a:pPr>
            <a:endParaRPr sz="2400" dirty="0"/>
          </a:p>
        </p:txBody>
      </p:sp>
      <p:cxnSp>
        <p:nvCxnSpPr>
          <p:cNvPr id="101" name="Google Shape;101;p2"/>
          <p:cNvCxnSpPr/>
          <p:nvPr/>
        </p:nvCxnSpPr>
        <p:spPr>
          <a:xfrm>
            <a:off x="7668344" y="3068960"/>
            <a:ext cx="0" cy="360000"/>
          </a:xfrm>
          <a:prstGeom prst="straightConnector1">
            <a:avLst/>
          </a:prstGeom>
          <a:noFill/>
          <a:ln w="57150" cap="flat" cmpd="sng">
            <a:solidFill>
              <a:srgbClr val="000000"/>
            </a:solidFill>
            <a:prstDash val="solid"/>
            <a:round/>
            <a:headEnd type="none" w="sm" len="sm"/>
            <a:tailEnd type="stealth" w="med" len="med"/>
          </a:ln>
        </p:spPr>
      </p:cxnSp>
      <p:sp>
        <p:nvSpPr>
          <p:cNvPr id="102" name="Google Shape;102;p2"/>
          <p:cNvSpPr txBox="1"/>
          <p:nvPr/>
        </p:nvSpPr>
        <p:spPr>
          <a:xfrm>
            <a:off x="4860032" y="3573016"/>
            <a:ext cx="4032448" cy="1077178"/>
          </a:xfrm>
          <a:prstGeom prst="rect">
            <a:avLst/>
          </a:prstGeom>
          <a:solidFill>
            <a:schemeClr val="lt1"/>
          </a:solidFill>
          <a:ln w="25400" cap="flat" cmpd="sng">
            <a:solidFill>
              <a:schemeClr val="accent2"/>
            </a:solidFill>
            <a:prstDash val="solid"/>
            <a:round/>
            <a:headEnd type="none" w="sm" len="sm"/>
            <a:tailEnd type="none" w="sm" len="sm"/>
          </a:ln>
        </p:spPr>
        <p:txBody>
          <a:bodyPr spcFirstLastPara="1" wrap="square" lIns="91425" tIns="45700" rIns="91425" bIns="45700" anchor="t" anchorCtr="0">
            <a:spAutoFit/>
          </a:bodyPr>
          <a:lstStyle/>
          <a:p>
            <a:pPr algn="ctr"/>
            <a:r>
              <a:rPr lang="fr-FR" sz="1600" dirty="0">
                <a:solidFill>
                  <a:srgbClr val="000000"/>
                </a:solidFill>
                <a:latin typeface="Arial" pitchFamily="34" charset="0"/>
                <a:cs typeface="Arial" pitchFamily="34" charset="0"/>
              </a:rPr>
              <a:t>Renforcer les connaissances</a:t>
            </a:r>
          </a:p>
          <a:p>
            <a:pPr algn="ctr"/>
            <a:r>
              <a:rPr lang="fr-FR" sz="1600" dirty="0">
                <a:solidFill>
                  <a:srgbClr val="000000"/>
                </a:solidFill>
                <a:latin typeface="Arial" pitchFamily="34" charset="0"/>
                <a:cs typeface="Arial" pitchFamily="34" charset="0"/>
              </a:rPr>
              <a:t>économiques, juridiques et managériales </a:t>
            </a:r>
          </a:p>
          <a:p>
            <a:pPr algn="ctr"/>
            <a:r>
              <a:rPr lang="fr-FR" sz="1600" dirty="0">
                <a:solidFill>
                  <a:srgbClr val="000000"/>
                </a:solidFill>
                <a:latin typeface="Arial" pitchFamily="34" charset="0"/>
                <a:cs typeface="Arial" pitchFamily="34" charset="0"/>
              </a:rPr>
              <a:t>propres à l’exercice des métiers préparés par le BTS SIO</a:t>
            </a:r>
            <a:endParaRPr sz="1400" dirty="0">
              <a:solidFill>
                <a:srgbClr val="4D5B6B"/>
              </a:solidFill>
            </a:endParaRPr>
          </a:p>
        </p:txBody>
      </p:sp>
      <p:sp>
        <p:nvSpPr>
          <p:cNvPr id="103" name="Google Shape;103;p2"/>
          <p:cNvSpPr txBox="1"/>
          <p:nvPr/>
        </p:nvSpPr>
        <p:spPr>
          <a:xfrm>
            <a:off x="2411760" y="5301208"/>
            <a:ext cx="6480720" cy="584735"/>
          </a:xfrm>
          <a:prstGeom prst="rect">
            <a:avLst/>
          </a:prstGeom>
          <a:ln/>
        </p:spPr>
        <p:style>
          <a:lnRef idx="2">
            <a:schemeClr val="accent2"/>
          </a:lnRef>
          <a:fillRef idx="1">
            <a:schemeClr val="lt1"/>
          </a:fillRef>
          <a:effectRef idx="0">
            <a:schemeClr val="accent2"/>
          </a:effectRef>
          <a:fontRef idx="minor">
            <a:schemeClr val="dk1"/>
          </a:fontRef>
        </p:style>
        <p:txBody>
          <a:bodyPr spcFirstLastPara="1" wrap="square" lIns="91425" tIns="45700" rIns="91425" bIns="45700" anchor="t" anchorCtr="0">
            <a:spAutoFit/>
          </a:bodyPr>
          <a:lstStyle/>
          <a:p>
            <a:pPr algn="just"/>
            <a:r>
              <a:rPr lang="fr-FR" sz="1600" b="1" dirty="0">
                <a:solidFill>
                  <a:srgbClr val="000000"/>
                </a:solidFill>
                <a:latin typeface="Arial" panose="020B0604020202020204" pitchFamily="34" charset="0"/>
                <a:cs typeface="Arial" panose="020B0604020202020204" pitchFamily="34" charset="0"/>
              </a:rPr>
              <a:t>Contribuer à l’acquisition des compétences professionnelles en tenant compte du contexte économique, juridique et managérial</a:t>
            </a:r>
            <a:endParaRPr sz="2400" b="1" dirty="0">
              <a:solidFill>
                <a:srgbClr val="000000"/>
              </a:solidFill>
              <a:ea typeface="Calibri"/>
              <a:cs typeface="Calibri"/>
              <a:sym typeface="Calibri"/>
            </a:endParaRPr>
          </a:p>
        </p:txBody>
      </p:sp>
      <p:sp>
        <p:nvSpPr>
          <p:cNvPr id="104" name="Google Shape;104;p2"/>
          <p:cNvSpPr/>
          <p:nvPr/>
        </p:nvSpPr>
        <p:spPr>
          <a:xfrm>
            <a:off x="611560" y="1484784"/>
            <a:ext cx="3168352" cy="710659"/>
          </a:xfrm>
          <a:prstGeom prst="ellipse">
            <a:avLst/>
          </a:prstGeom>
          <a:solidFill>
            <a:srgbClr val="13726A"/>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r>
              <a:rPr lang="fr-FR" b="1" dirty="0">
                <a:solidFill>
                  <a:srgbClr val="FFFFFF"/>
                </a:solidFill>
                <a:latin typeface="Arial" panose="020B0604020202020204" pitchFamily="34" charset="0"/>
                <a:cs typeface="Arial" panose="020B0604020202020204" pitchFamily="34" charset="0"/>
              </a:rPr>
              <a:t>Ancien référentiel</a:t>
            </a:r>
            <a:endParaRPr b="1" dirty="0">
              <a:solidFill>
                <a:srgbClr val="FFFFFF"/>
              </a:solidFill>
              <a:latin typeface="Arial" panose="020B0604020202020204" pitchFamily="34" charset="0"/>
              <a:cs typeface="Arial" panose="020B0604020202020204" pitchFamily="34" charset="0"/>
            </a:endParaRPr>
          </a:p>
        </p:txBody>
      </p:sp>
      <p:sp>
        <p:nvSpPr>
          <p:cNvPr id="105" name="Google Shape;105;p2"/>
          <p:cNvSpPr/>
          <p:nvPr/>
        </p:nvSpPr>
        <p:spPr>
          <a:xfrm>
            <a:off x="4283968" y="1484784"/>
            <a:ext cx="3744416" cy="710659"/>
          </a:xfrm>
          <a:prstGeom prst="ellipse">
            <a:avLst/>
          </a:prstGeom>
          <a:solidFill>
            <a:srgbClr val="13726A"/>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r>
              <a:rPr lang="fr-FR" b="1" dirty="0">
                <a:solidFill>
                  <a:srgbClr val="FFFFFF"/>
                </a:solidFill>
                <a:latin typeface="Arial" panose="020B0604020202020204" pitchFamily="34" charset="0"/>
                <a:cs typeface="Arial" panose="020B0604020202020204" pitchFamily="34" charset="0"/>
              </a:rPr>
              <a:t>Nouveau référentiel</a:t>
            </a:r>
            <a:endParaRPr b="1" dirty="0">
              <a:solidFill>
                <a:srgbClr val="FFFFFF"/>
              </a:solidFill>
              <a:latin typeface="Arial" panose="020B0604020202020204" pitchFamily="34" charset="0"/>
              <a:cs typeface="Arial" panose="020B0604020202020204" pitchFamily="34" charset="0"/>
            </a:endParaRPr>
          </a:p>
        </p:txBody>
      </p:sp>
      <p:sp>
        <p:nvSpPr>
          <p:cNvPr id="106" name="Google Shape;106;p2"/>
          <p:cNvSpPr txBox="1"/>
          <p:nvPr/>
        </p:nvSpPr>
        <p:spPr>
          <a:xfrm>
            <a:off x="3563888" y="2636912"/>
            <a:ext cx="2359500" cy="369291"/>
          </a:xfrm>
          <a:prstGeom prst="rect">
            <a:avLst/>
          </a:prstGeom>
          <a:noFill/>
          <a:ln>
            <a:noFill/>
          </a:ln>
        </p:spPr>
        <p:txBody>
          <a:bodyPr spcFirstLastPara="1" wrap="square" lIns="91425" tIns="45700" rIns="91425" bIns="45700" anchor="t" anchorCtr="0">
            <a:spAutoFit/>
          </a:bodyPr>
          <a:lstStyle/>
          <a:p>
            <a:r>
              <a:rPr lang="fr-FR" i="1" dirty="0">
                <a:solidFill>
                  <a:srgbClr val="4D5B6B"/>
                </a:solidFill>
                <a:ea typeface="Calibri"/>
                <a:cs typeface="Calibri"/>
                <a:sym typeface="Calibri"/>
              </a:rPr>
              <a:t> </a:t>
            </a:r>
            <a:r>
              <a:rPr lang="fr-FR" sz="1600" i="1" dirty="0">
                <a:solidFill>
                  <a:srgbClr val="000000"/>
                </a:solidFill>
                <a:latin typeface="Arial" pitchFamily="34" charset="0"/>
                <a:cs typeface="Arial" pitchFamily="34" charset="0"/>
              </a:rPr>
              <a:t>Bloc de compétences 7  </a:t>
            </a:r>
            <a:endParaRPr i="1" dirty="0">
              <a:solidFill>
                <a:srgbClr val="000000"/>
              </a:solidFill>
              <a:latin typeface="Arial" pitchFamily="34" charset="0"/>
              <a:cs typeface="Arial" pitchFamily="34" charset="0"/>
            </a:endParaRPr>
          </a:p>
        </p:txBody>
      </p:sp>
      <p:sp>
        <p:nvSpPr>
          <p:cNvPr id="107" name="Google Shape;107;p2"/>
          <p:cNvSpPr txBox="1"/>
          <p:nvPr/>
        </p:nvSpPr>
        <p:spPr>
          <a:xfrm>
            <a:off x="6156300" y="2636912"/>
            <a:ext cx="2987700" cy="338514"/>
          </a:xfrm>
          <a:prstGeom prst="rect">
            <a:avLst/>
          </a:prstGeom>
          <a:noFill/>
          <a:ln>
            <a:noFill/>
          </a:ln>
        </p:spPr>
        <p:txBody>
          <a:bodyPr spcFirstLastPara="1" wrap="square" lIns="91425" tIns="45700" rIns="91425" bIns="45700" anchor="t" anchorCtr="0">
            <a:spAutoFit/>
          </a:bodyPr>
          <a:lstStyle/>
          <a:p>
            <a:r>
              <a:rPr lang="fr-FR" sz="1600" i="1" dirty="0">
                <a:solidFill>
                  <a:srgbClr val="000000"/>
                </a:solidFill>
                <a:latin typeface="Arial" pitchFamily="34" charset="0"/>
                <a:cs typeface="Arial" pitchFamily="34" charset="0"/>
              </a:rPr>
              <a:t>Blocs de compétences 1, 2, 3</a:t>
            </a:r>
          </a:p>
        </p:txBody>
      </p:sp>
      <p:cxnSp>
        <p:nvCxnSpPr>
          <p:cNvPr id="11" name="Google Shape;101;p2"/>
          <p:cNvCxnSpPr/>
          <p:nvPr/>
        </p:nvCxnSpPr>
        <p:spPr>
          <a:xfrm>
            <a:off x="4355976" y="3068960"/>
            <a:ext cx="0" cy="360000"/>
          </a:xfrm>
          <a:prstGeom prst="straightConnector1">
            <a:avLst/>
          </a:prstGeom>
          <a:noFill/>
          <a:ln w="57150" cap="flat" cmpd="sng">
            <a:solidFill>
              <a:srgbClr val="000000"/>
            </a:solidFill>
            <a:prstDash val="solid"/>
            <a:round/>
            <a:headEnd type="none" w="sm" len="sm"/>
            <a:tailEnd type="stealth" w="med" len="med"/>
          </a:ln>
        </p:spPr>
      </p:cxnSp>
      <p:sp>
        <p:nvSpPr>
          <p:cNvPr id="12" name="Google Shape;102;p2"/>
          <p:cNvSpPr txBox="1"/>
          <p:nvPr/>
        </p:nvSpPr>
        <p:spPr>
          <a:xfrm>
            <a:off x="1835696" y="3573016"/>
            <a:ext cx="2890576" cy="1077178"/>
          </a:xfrm>
          <a:prstGeom prst="rect">
            <a:avLst/>
          </a:prstGeom>
          <a:solidFill>
            <a:schemeClr val="lt1"/>
          </a:solidFill>
          <a:ln w="25400" cap="flat" cmpd="sng">
            <a:solidFill>
              <a:schemeClr val="accent2"/>
            </a:solidFill>
            <a:prstDash val="solid"/>
            <a:round/>
            <a:headEnd type="none" w="sm" len="sm"/>
            <a:tailEnd type="none" w="sm" len="sm"/>
          </a:ln>
        </p:spPr>
        <p:txBody>
          <a:bodyPr spcFirstLastPara="1" wrap="square" lIns="91425" tIns="45700" rIns="91425" bIns="45700" anchor="ctr" anchorCtr="0">
            <a:spAutoFit/>
          </a:bodyPr>
          <a:lstStyle/>
          <a:p>
            <a:pPr algn="ctr"/>
            <a:r>
              <a:rPr lang="fr-FR" sz="1600" dirty="0">
                <a:solidFill>
                  <a:srgbClr val="000000"/>
                </a:solidFill>
                <a:latin typeface="Arial" pitchFamily="34" charset="0"/>
                <a:cs typeface="Arial" pitchFamily="34" charset="0"/>
              </a:rPr>
              <a:t>Enseigner une culture économique, juridique et managériale ancrée dans le secteur du numérique</a:t>
            </a:r>
            <a:endParaRPr dirty="0">
              <a:solidFill>
                <a:srgbClr val="4D5B6B"/>
              </a:solidFill>
            </a:endParaRPr>
          </a:p>
        </p:txBody>
      </p:sp>
      <p:cxnSp>
        <p:nvCxnSpPr>
          <p:cNvPr id="14" name="Google Shape;101;p2"/>
          <p:cNvCxnSpPr/>
          <p:nvPr/>
        </p:nvCxnSpPr>
        <p:spPr>
          <a:xfrm>
            <a:off x="7668344" y="4797152"/>
            <a:ext cx="0" cy="360000"/>
          </a:xfrm>
          <a:prstGeom prst="straightConnector1">
            <a:avLst/>
          </a:prstGeom>
          <a:noFill/>
          <a:ln w="57150" cap="flat" cmpd="sng">
            <a:solidFill>
              <a:srgbClr val="000000"/>
            </a:solidFill>
            <a:prstDash val="solid"/>
            <a:round/>
            <a:headEnd type="none" w="sm" len="sm"/>
            <a:tailEnd type="stealth" w="med" len="med"/>
          </a:ln>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10"/>
          <p:cNvSpPr txBox="1">
            <a:spLocks noGrp="1"/>
          </p:cNvSpPr>
          <p:nvPr>
            <p:ph type="title"/>
          </p:nvPr>
        </p:nvSpPr>
        <p:spPr>
          <a:xfrm>
            <a:off x="1331640" y="764704"/>
            <a:ext cx="7812360" cy="53634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959"/>
              <a:buFont typeface="Calibri"/>
              <a:buNone/>
            </a:pPr>
            <a:r>
              <a:rPr lang="fr-FR" b="1" dirty="0">
                <a:latin typeface="Arial"/>
                <a:ea typeface="Arial"/>
                <a:cs typeface="Arial"/>
                <a:sym typeface="Arial"/>
              </a:rPr>
              <a:t>CONTENU DE L’ENSEIGNEMENT DE CEJMA</a:t>
            </a:r>
            <a:r>
              <a:rPr lang="fr-FR" b="1" dirty="0"/>
              <a:t> </a:t>
            </a:r>
            <a:endParaRPr b="1" dirty="0"/>
          </a:p>
        </p:txBody>
      </p:sp>
      <p:sp>
        <p:nvSpPr>
          <p:cNvPr id="189" name="Google Shape;189;p10"/>
          <p:cNvSpPr txBox="1"/>
          <p:nvPr/>
        </p:nvSpPr>
        <p:spPr>
          <a:xfrm>
            <a:off x="323528" y="1340769"/>
            <a:ext cx="8820472" cy="369291"/>
          </a:xfrm>
          <a:prstGeom prst="rect">
            <a:avLst/>
          </a:prstGeom>
          <a:noFill/>
          <a:ln>
            <a:noFill/>
          </a:ln>
        </p:spPr>
        <p:txBody>
          <a:bodyPr spcFirstLastPara="1" wrap="square" lIns="91425" tIns="45700" rIns="91425" bIns="45700" anchor="t" anchorCtr="0">
            <a:spAutoFit/>
          </a:bodyPr>
          <a:lstStyle/>
          <a:p>
            <a:pPr marL="173038">
              <a:buFont typeface="Arial" pitchFamily="34" charset="0"/>
              <a:buChar char="•"/>
            </a:pPr>
            <a:r>
              <a:rPr lang="fr-FR" b="1" dirty="0">
                <a:solidFill>
                  <a:srgbClr val="000000"/>
                </a:solidFill>
                <a:latin typeface="Arial" panose="020B0604020202020204" pitchFamily="34" charset="0"/>
                <a:cs typeface="Arial" panose="020B0604020202020204" pitchFamily="34" charset="0"/>
              </a:rPr>
              <a:t>  </a:t>
            </a:r>
            <a:r>
              <a:rPr lang="fr-FR" b="1" u="sng" dirty="0">
                <a:solidFill>
                  <a:srgbClr val="000000"/>
                </a:solidFill>
                <a:latin typeface="Arial" panose="020B0604020202020204" pitchFamily="34" charset="0"/>
                <a:cs typeface="Arial" panose="020B0604020202020204" pitchFamily="34" charset="0"/>
              </a:rPr>
              <a:t>Mobilisations de savoirs</a:t>
            </a:r>
            <a:r>
              <a:rPr lang="fr-FR" b="1" dirty="0">
                <a:solidFill>
                  <a:srgbClr val="000000"/>
                </a:solidFill>
                <a:latin typeface="Arial" panose="020B0604020202020204" pitchFamily="34" charset="0"/>
                <a:cs typeface="Arial" panose="020B0604020202020204" pitchFamily="34" charset="0"/>
              </a:rPr>
              <a:t> enseignés dans le bloc de compétences CEJM</a:t>
            </a:r>
            <a:endParaRPr b="1" dirty="0">
              <a:solidFill>
                <a:srgbClr val="000000"/>
              </a:solidFill>
              <a:latin typeface="Arial" panose="020B0604020202020204" pitchFamily="34" charset="0"/>
              <a:cs typeface="Arial" panose="020B0604020202020204" pitchFamily="34" charset="0"/>
            </a:endParaRPr>
          </a:p>
        </p:txBody>
      </p:sp>
      <p:sp>
        <p:nvSpPr>
          <p:cNvPr id="190" name="Google Shape;190;p10"/>
          <p:cNvSpPr txBox="1"/>
          <p:nvPr/>
        </p:nvSpPr>
        <p:spPr>
          <a:xfrm>
            <a:off x="323528" y="2564905"/>
            <a:ext cx="8820472" cy="369291"/>
          </a:xfrm>
          <a:prstGeom prst="rect">
            <a:avLst/>
          </a:prstGeom>
          <a:noFill/>
          <a:ln>
            <a:noFill/>
          </a:ln>
        </p:spPr>
        <p:txBody>
          <a:bodyPr spcFirstLastPara="1" wrap="square" lIns="91425" tIns="45700" rIns="91425" bIns="45700" anchor="t" anchorCtr="0">
            <a:spAutoFit/>
          </a:bodyPr>
          <a:lstStyle/>
          <a:p>
            <a:pPr marL="173038">
              <a:buFont typeface="Arial" pitchFamily="34" charset="0"/>
              <a:buChar char="•"/>
            </a:pPr>
            <a:r>
              <a:rPr lang="fr-FR" b="1" dirty="0">
                <a:solidFill>
                  <a:srgbClr val="000000"/>
                </a:solidFill>
                <a:latin typeface="Arial" panose="020B0604020202020204" pitchFamily="34" charset="0"/>
                <a:cs typeface="Arial" panose="020B0604020202020204" pitchFamily="34" charset="0"/>
              </a:rPr>
              <a:t>  </a:t>
            </a:r>
            <a:r>
              <a:rPr lang="fr-FR" b="1" u="sng" dirty="0">
                <a:solidFill>
                  <a:srgbClr val="000000"/>
                </a:solidFill>
                <a:latin typeface="Arial" panose="020B0604020202020204" pitchFamily="34" charset="0"/>
                <a:cs typeface="Arial" panose="020B0604020202020204" pitchFamily="34" charset="0"/>
              </a:rPr>
              <a:t>Compléments aux savoirs</a:t>
            </a:r>
            <a:r>
              <a:rPr lang="fr-FR" b="1" dirty="0">
                <a:solidFill>
                  <a:srgbClr val="000000"/>
                </a:solidFill>
                <a:latin typeface="Arial" panose="020B0604020202020204" pitchFamily="34" charset="0"/>
                <a:cs typeface="Arial" panose="020B0604020202020204" pitchFamily="34" charset="0"/>
              </a:rPr>
              <a:t> enseignés dans le bloc de compétences CEJM  </a:t>
            </a:r>
            <a:endParaRPr b="1" dirty="0">
              <a:solidFill>
                <a:srgbClr val="000000"/>
              </a:solidFill>
              <a:latin typeface="Arial" panose="020B0604020202020204" pitchFamily="34" charset="0"/>
              <a:cs typeface="Arial" panose="020B0604020202020204" pitchFamily="34" charset="0"/>
            </a:endParaRPr>
          </a:p>
        </p:txBody>
      </p:sp>
      <p:sp>
        <p:nvSpPr>
          <p:cNvPr id="191" name="Google Shape;191;p10"/>
          <p:cNvSpPr txBox="1"/>
          <p:nvPr/>
        </p:nvSpPr>
        <p:spPr>
          <a:xfrm>
            <a:off x="323528" y="3717033"/>
            <a:ext cx="6552632" cy="369291"/>
          </a:xfrm>
          <a:prstGeom prst="rect">
            <a:avLst/>
          </a:prstGeom>
          <a:noFill/>
          <a:ln>
            <a:noFill/>
          </a:ln>
        </p:spPr>
        <p:txBody>
          <a:bodyPr spcFirstLastPara="1" wrap="square" lIns="91425" tIns="45700" rIns="91425" bIns="45700" anchor="t" anchorCtr="0">
            <a:spAutoFit/>
          </a:bodyPr>
          <a:lstStyle/>
          <a:p>
            <a:pPr marL="173038">
              <a:buFont typeface="Arial" pitchFamily="34" charset="0"/>
              <a:buChar char="•"/>
            </a:pPr>
            <a:r>
              <a:rPr lang="fr-FR" b="1" dirty="0">
                <a:solidFill>
                  <a:srgbClr val="000000"/>
                </a:solidFill>
                <a:latin typeface="Arial" panose="020B0604020202020204" pitchFamily="34" charset="0"/>
                <a:cs typeface="Arial" panose="020B0604020202020204" pitchFamily="34" charset="0"/>
              </a:rPr>
              <a:t>  </a:t>
            </a:r>
            <a:r>
              <a:rPr lang="fr-FR" b="1" u="sng" dirty="0">
                <a:solidFill>
                  <a:srgbClr val="000000"/>
                </a:solidFill>
                <a:latin typeface="Arial" panose="020B0604020202020204" pitchFamily="34" charset="0"/>
                <a:cs typeface="Arial" panose="020B0604020202020204" pitchFamily="34" charset="0"/>
              </a:rPr>
              <a:t>Apports de nouveaux savoirs</a:t>
            </a:r>
            <a:r>
              <a:rPr lang="fr-FR" b="1" dirty="0">
                <a:solidFill>
                  <a:srgbClr val="000000"/>
                </a:solidFill>
                <a:latin typeface="Arial" panose="020B0604020202020204" pitchFamily="34" charset="0"/>
                <a:cs typeface="Arial" panose="020B0604020202020204" pitchFamily="34" charset="0"/>
              </a:rPr>
              <a:t> </a:t>
            </a:r>
            <a:endParaRPr b="1" dirty="0">
              <a:solidFill>
                <a:srgbClr val="000000"/>
              </a:solidFill>
              <a:latin typeface="Arial" panose="020B0604020202020204" pitchFamily="34" charset="0"/>
              <a:cs typeface="Arial" panose="020B0604020202020204" pitchFamily="34" charset="0"/>
            </a:endParaRPr>
          </a:p>
        </p:txBody>
      </p:sp>
      <p:sp>
        <p:nvSpPr>
          <p:cNvPr id="192" name="Google Shape;192;p10"/>
          <p:cNvSpPr txBox="1"/>
          <p:nvPr/>
        </p:nvSpPr>
        <p:spPr>
          <a:xfrm>
            <a:off x="1691680" y="1700808"/>
            <a:ext cx="7452320" cy="695258"/>
          </a:xfrm>
          <a:prstGeom prst="rect">
            <a:avLst/>
          </a:prstGeom>
          <a:noFill/>
          <a:ln>
            <a:noFill/>
          </a:ln>
        </p:spPr>
        <p:txBody>
          <a:bodyPr spcFirstLastPara="1" wrap="square" lIns="91425" tIns="45700" rIns="91425" bIns="45700" anchor="t" anchorCtr="0">
            <a:noAutofit/>
          </a:bodyPr>
          <a:lstStyle/>
          <a:p>
            <a:r>
              <a:rPr lang="fr-FR" sz="1400" dirty="0">
                <a:solidFill>
                  <a:srgbClr val="000000"/>
                </a:solidFill>
                <a:latin typeface="Arial" panose="020B0604020202020204" pitchFamily="34" charset="0"/>
                <a:cs typeface="Arial" panose="020B0604020202020204" pitchFamily="34" charset="0"/>
              </a:rPr>
              <a:t>Exemples : Le droit de la preuve électronique </a:t>
            </a:r>
            <a:endParaRPr sz="1400" dirty="0">
              <a:solidFill>
                <a:srgbClr val="000000"/>
              </a:solidFill>
              <a:latin typeface="Arial" panose="020B0604020202020204" pitchFamily="34" charset="0"/>
              <a:cs typeface="Arial" panose="020B0604020202020204" pitchFamily="34" charset="0"/>
            </a:endParaRPr>
          </a:p>
          <a:p>
            <a:r>
              <a:rPr lang="fr-FR" sz="1400" dirty="0">
                <a:solidFill>
                  <a:srgbClr val="000000"/>
                </a:solidFill>
                <a:latin typeface="Arial" panose="020B0604020202020204" pitchFamily="34" charset="0"/>
                <a:cs typeface="Arial" panose="020B0604020202020204" pitchFamily="34" charset="0"/>
              </a:rPr>
              <a:t>                   La responsabilité éthique et environnementale d’une entreprise</a:t>
            </a:r>
            <a:endParaRPr sz="1400" dirty="0">
              <a:solidFill>
                <a:srgbClr val="000000"/>
              </a:solidFill>
              <a:latin typeface="Arial" panose="020B0604020202020204" pitchFamily="34" charset="0"/>
              <a:cs typeface="Arial" panose="020B0604020202020204" pitchFamily="34" charset="0"/>
            </a:endParaRPr>
          </a:p>
          <a:p>
            <a:r>
              <a:rPr lang="fr-FR" sz="1400" dirty="0">
                <a:solidFill>
                  <a:srgbClr val="000000"/>
                </a:solidFill>
                <a:latin typeface="Arial" panose="020B0604020202020204" pitchFamily="34" charset="0"/>
                <a:cs typeface="Arial" panose="020B0604020202020204" pitchFamily="34" charset="0"/>
              </a:rPr>
              <a:t>                   Les enjeux techniques et économiques des normes et des standards</a:t>
            </a:r>
            <a:endParaRPr sz="1400" dirty="0">
              <a:solidFill>
                <a:srgbClr val="000000"/>
              </a:solidFill>
              <a:latin typeface="Arial" panose="020B0604020202020204" pitchFamily="34" charset="0"/>
              <a:cs typeface="Arial" panose="020B0604020202020204" pitchFamily="34" charset="0"/>
            </a:endParaRPr>
          </a:p>
        </p:txBody>
      </p:sp>
      <p:sp>
        <p:nvSpPr>
          <p:cNvPr id="193" name="Google Shape;193;p10"/>
          <p:cNvSpPr txBox="1"/>
          <p:nvPr/>
        </p:nvSpPr>
        <p:spPr>
          <a:xfrm>
            <a:off x="1691680" y="2924944"/>
            <a:ext cx="7200801" cy="738623"/>
          </a:xfrm>
          <a:prstGeom prst="rect">
            <a:avLst/>
          </a:prstGeom>
          <a:noFill/>
          <a:ln>
            <a:noFill/>
          </a:ln>
        </p:spPr>
        <p:txBody>
          <a:bodyPr spcFirstLastPara="1" wrap="square" lIns="91425" tIns="45700" rIns="91425" bIns="45700" anchor="t" anchorCtr="0">
            <a:spAutoFit/>
          </a:bodyPr>
          <a:lstStyle/>
          <a:p>
            <a:r>
              <a:rPr lang="fr-FR" sz="1400" dirty="0">
                <a:solidFill>
                  <a:srgbClr val="000000"/>
                </a:solidFill>
                <a:latin typeface="Arial" panose="020B0604020202020204" pitchFamily="34" charset="0"/>
                <a:cs typeface="Arial" panose="020B0604020202020204" pitchFamily="34" charset="0"/>
              </a:rPr>
              <a:t>Exemples : La réglementation relative à la protection des DCP</a:t>
            </a:r>
            <a:endParaRPr sz="1400" dirty="0">
              <a:solidFill>
                <a:srgbClr val="000000"/>
              </a:solidFill>
              <a:latin typeface="Arial" panose="020B0604020202020204" pitchFamily="34" charset="0"/>
              <a:cs typeface="Arial" panose="020B0604020202020204" pitchFamily="34" charset="0"/>
            </a:endParaRPr>
          </a:p>
          <a:p>
            <a:r>
              <a:rPr lang="fr-FR" sz="1400" dirty="0">
                <a:solidFill>
                  <a:srgbClr val="000000"/>
                </a:solidFill>
                <a:latin typeface="Arial" panose="020B0604020202020204" pitchFamily="34" charset="0"/>
                <a:cs typeface="Arial" panose="020B0604020202020204" pitchFamily="34" charset="0"/>
              </a:rPr>
              <a:t>                   L’identité numérique </a:t>
            </a:r>
          </a:p>
          <a:p>
            <a:r>
              <a:rPr lang="fr-FR" sz="1400" dirty="0">
                <a:solidFill>
                  <a:srgbClr val="000000"/>
                </a:solidFill>
                <a:latin typeface="Arial" panose="020B0604020202020204" pitchFamily="34" charset="0"/>
                <a:cs typeface="Arial" panose="020B0604020202020204" pitchFamily="34" charset="0"/>
              </a:rPr>
              <a:t>                   Les contrats de prestations de services numériques</a:t>
            </a:r>
            <a:endParaRPr sz="1400" dirty="0">
              <a:solidFill>
                <a:srgbClr val="000000"/>
              </a:solidFill>
              <a:latin typeface="Arial" panose="020B0604020202020204" pitchFamily="34" charset="0"/>
              <a:cs typeface="Arial" panose="020B0604020202020204" pitchFamily="34" charset="0"/>
            </a:endParaRPr>
          </a:p>
        </p:txBody>
      </p:sp>
      <p:sp>
        <p:nvSpPr>
          <p:cNvPr id="194" name="Google Shape;194;p10"/>
          <p:cNvSpPr txBox="1"/>
          <p:nvPr/>
        </p:nvSpPr>
        <p:spPr>
          <a:xfrm>
            <a:off x="1691680" y="4077072"/>
            <a:ext cx="7200916" cy="738623"/>
          </a:xfrm>
          <a:prstGeom prst="rect">
            <a:avLst/>
          </a:prstGeom>
          <a:noFill/>
          <a:ln>
            <a:noFill/>
          </a:ln>
        </p:spPr>
        <p:txBody>
          <a:bodyPr spcFirstLastPara="1" wrap="square" lIns="91425" tIns="45700" rIns="91425" bIns="45700" anchor="t" anchorCtr="0">
            <a:spAutoFit/>
          </a:bodyPr>
          <a:lstStyle/>
          <a:p>
            <a:r>
              <a:rPr lang="fr-FR" sz="1400" dirty="0">
                <a:solidFill>
                  <a:srgbClr val="000000"/>
                </a:solidFill>
                <a:latin typeface="Arial" panose="020B0604020202020204" pitchFamily="34" charset="0"/>
                <a:cs typeface="Arial" panose="020B0604020202020204" pitchFamily="34" charset="0"/>
              </a:rPr>
              <a:t>Exemples : Les enjeux liés à la gestion des actifs informatiques</a:t>
            </a:r>
            <a:endParaRPr sz="1400" dirty="0">
              <a:solidFill>
                <a:srgbClr val="000000"/>
              </a:solidFill>
              <a:latin typeface="Arial" panose="020B0604020202020204" pitchFamily="34" charset="0"/>
              <a:cs typeface="Arial" panose="020B0604020202020204" pitchFamily="34" charset="0"/>
            </a:endParaRPr>
          </a:p>
          <a:p>
            <a:r>
              <a:rPr lang="fr-FR" sz="1400" dirty="0">
                <a:solidFill>
                  <a:srgbClr val="000000"/>
                </a:solidFill>
                <a:latin typeface="Arial" panose="020B0604020202020204" pitchFamily="34" charset="0"/>
                <a:cs typeface="Arial" panose="020B0604020202020204" pitchFamily="34" charset="0"/>
              </a:rPr>
              <a:t>                   Le cahier des charges : ses enjeux juridiques et son agilité</a:t>
            </a:r>
            <a:endParaRPr sz="1400" dirty="0">
              <a:solidFill>
                <a:srgbClr val="000000"/>
              </a:solidFill>
              <a:latin typeface="Arial" panose="020B0604020202020204" pitchFamily="34" charset="0"/>
              <a:cs typeface="Arial" panose="020B0604020202020204" pitchFamily="34" charset="0"/>
            </a:endParaRPr>
          </a:p>
          <a:p>
            <a:r>
              <a:rPr lang="fr-FR" sz="1400" dirty="0">
                <a:solidFill>
                  <a:srgbClr val="000000"/>
                </a:solidFill>
                <a:latin typeface="Arial" panose="020B0604020202020204" pitchFamily="34" charset="0"/>
                <a:cs typeface="Arial" panose="020B0604020202020204" pitchFamily="34" charset="0"/>
              </a:rPr>
              <a:t>                   Les organisations de lutte contre la cybercriminalité   </a:t>
            </a:r>
            <a:r>
              <a:rPr lang="fr-FR" sz="1400" dirty="0">
                <a:solidFill>
                  <a:srgbClr val="000000"/>
                </a:solidFill>
                <a:latin typeface="Arial" panose="020B0604020202020204" pitchFamily="34" charset="0"/>
                <a:ea typeface="Calibri"/>
                <a:cs typeface="Arial" panose="020B0604020202020204" pitchFamily="34" charset="0"/>
                <a:sym typeface="Calibri"/>
              </a:rPr>
              <a:t>     </a:t>
            </a:r>
            <a:endParaRPr sz="1400" dirty="0">
              <a:solidFill>
                <a:srgbClr val="000000"/>
              </a:solidFill>
              <a:latin typeface="Arial" panose="020B0604020202020204" pitchFamily="34" charset="0"/>
              <a:ea typeface="Calibri"/>
              <a:cs typeface="Arial" panose="020B0604020202020204" pitchFamily="34" charset="0"/>
              <a:sym typeface="Calibri"/>
            </a:endParaRPr>
          </a:p>
        </p:txBody>
      </p:sp>
      <p:sp>
        <p:nvSpPr>
          <p:cNvPr id="195" name="Google Shape;195;p10"/>
          <p:cNvSpPr txBox="1"/>
          <p:nvPr/>
        </p:nvSpPr>
        <p:spPr>
          <a:xfrm>
            <a:off x="683568" y="5013177"/>
            <a:ext cx="8216686" cy="1296144"/>
          </a:xfrm>
          <a:prstGeom prst="rect">
            <a:avLst/>
          </a:prstGeom>
          <a:solidFill>
            <a:srgbClr val="13726A"/>
          </a:solidFill>
          <a:ln>
            <a:noFill/>
          </a:ln>
        </p:spPr>
        <p:txBody>
          <a:bodyPr spcFirstLastPara="1" wrap="square" lIns="91425" tIns="91425" rIns="91425" bIns="91425" anchor="t" anchorCtr="0">
            <a:noAutofit/>
          </a:bodyPr>
          <a:lstStyle/>
          <a:p>
            <a:pPr>
              <a:buClr>
                <a:srgbClr val="4D5B6B"/>
              </a:buClr>
              <a:buSzPts val="1100"/>
              <a:buFont typeface="Arial"/>
              <a:buNone/>
            </a:pPr>
            <a:r>
              <a:rPr lang="fr-FR" sz="1400" b="1" u="sng" dirty="0">
                <a:solidFill>
                  <a:srgbClr val="FFFFFF"/>
                </a:solidFill>
                <a:latin typeface="Arial" panose="020B0604020202020204" pitchFamily="34" charset="0"/>
                <a:cs typeface="Arial" panose="020B0604020202020204" pitchFamily="34" charset="0"/>
              </a:rPr>
              <a:t>Remarques</a:t>
            </a:r>
            <a:r>
              <a:rPr lang="fr-FR" sz="1400" b="1" dirty="0">
                <a:solidFill>
                  <a:srgbClr val="FFFFFF"/>
                </a:solidFill>
                <a:latin typeface="Arial" panose="020B0604020202020204" pitchFamily="34" charset="0"/>
                <a:cs typeface="Arial" panose="020B0604020202020204" pitchFamily="34" charset="0"/>
              </a:rPr>
              <a:t> :</a:t>
            </a:r>
            <a:endParaRPr sz="1400" b="1" dirty="0">
              <a:solidFill>
                <a:srgbClr val="FFFFFF"/>
              </a:solidFill>
              <a:latin typeface="Arial" panose="020B0604020202020204" pitchFamily="34" charset="0"/>
              <a:cs typeface="Arial" panose="020B0604020202020204" pitchFamily="34" charset="0"/>
            </a:endParaRPr>
          </a:p>
          <a:p>
            <a:pPr marL="457200" indent="-311150">
              <a:buSzPts val="1300"/>
              <a:buFontTx/>
              <a:buChar char="-"/>
            </a:pPr>
            <a:r>
              <a:rPr lang="fr-FR" sz="1400" b="1" dirty="0">
                <a:solidFill>
                  <a:srgbClr val="FFFFFF"/>
                </a:solidFill>
                <a:latin typeface="Arial" panose="020B0604020202020204" pitchFamily="34" charset="0"/>
                <a:cs typeface="Arial" panose="020B0604020202020204" pitchFamily="34" charset="0"/>
              </a:rPr>
              <a:t>Redondance de certains savoirs dans les trois blocs de compétences professionnelles du fait de l’indépendance des blocs</a:t>
            </a:r>
            <a:endParaRPr sz="1400" dirty="0">
              <a:solidFill>
                <a:srgbClr val="FFFFFF"/>
              </a:solidFill>
              <a:latin typeface="Arial" panose="020B0604020202020204" pitchFamily="34" charset="0"/>
              <a:cs typeface="Arial" panose="020B0604020202020204" pitchFamily="34" charset="0"/>
            </a:endParaRPr>
          </a:p>
          <a:p>
            <a:pPr marL="457200" indent="-311150">
              <a:lnSpc>
                <a:spcPct val="115000"/>
              </a:lnSpc>
              <a:buSzPts val="1300"/>
              <a:buFontTx/>
              <a:buChar char="-"/>
            </a:pPr>
            <a:r>
              <a:rPr lang="fr-FR" sz="1400" b="1" dirty="0">
                <a:solidFill>
                  <a:srgbClr val="FFFFFF"/>
                </a:solidFill>
                <a:latin typeface="Arial" panose="020B0604020202020204" pitchFamily="34" charset="0"/>
                <a:cs typeface="Arial" panose="020B0604020202020204" pitchFamily="34" charset="0"/>
              </a:rPr>
              <a:t>Apport de quelques nouveaux savoirs par rapport  à l’ancien référentiel </a:t>
            </a:r>
            <a:r>
              <a:rPr lang="fr-FR" sz="1400" dirty="0">
                <a:solidFill>
                  <a:srgbClr val="FFFFFF"/>
                </a:solidFill>
                <a:latin typeface="Arial" panose="020B0604020202020204" pitchFamily="34" charset="0"/>
                <a:cs typeface="Arial" panose="020B0604020202020204" pitchFamily="34" charset="0"/>
              </a:rPr>
              <a:t> notamment l’agilité du cahier des charges, l’e-</a:t>
            </a:r>
            <a:r>
              <a:rPr lang="fr-FR" sz="1400" dirty="0" err="1">
                <a:solidFill>
                  <a:srgbClr val="FFFFFF"/>
                </a:solidFill>
                <a:latin typeface="Arial" panose="020B0604020202020204" pitchFamily="34" charset="0"/>
                <a:cs typeface="Arial" panose="020B0604020202020204" pitchFamily="34" charset="0"/>
              </a:rPr>
              <a:t>reputation</a:t>
            </a:r>
            <a:r>
              <a:rPr lang="fr-FR" sz="1400" dirty="0">
                <a:solidFill>
                  <a:srgbClr val="FFFFFF"/>
                </a:solidFill>
                <a:latin typeface="Arial" panose="020B0604020202020204" pitchFamily="34" charset="0"/>
                <a:cs typeface="Arial" panose="020B0604020202020204" pitchFamily="34" charset="0"/>
              </a:rPr>
              <a:t>, les nouvelles modalités de travail, le contrat SLA</a:t>
            </a:r>
            <a:endParaRPr sz="1400" i="1" dirty="0">
              <a:solidFill>
                <a:srgbClr val="FFFFFF"/>
              </a:solidFill>
              <a:latin typeface="Arial" panose="020B0604020202020204" pitchFamily="34" charset="0"/>
              <a:ea typeface="Calibri"/>
              <a:cs typeface="Arial" panose="020B0604020202020204" pitchFamily="34" charset="0"/>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4"/>
          <p:cNvSpPr txBox="1">
            <a:spLocks noGrp="1"/>
          </p:cNvSpPr>
          <p:nvPr>
            <p:ph type="title"/>
          </p:nvPr>
        </p:nvSpPr>
        <p:spPr>
          <a:xfrm>
            <a:off x="539552" y="764704"/>
            <a:ext cx="8229600" cy="792056"/>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fr-FR" sz="2800" b="1" dirty="0">
                <a:latin typeface="Arial"/>
                <a:ea typeface="Arial"/>
                <a:cs typeface="Arial"/>
                <a:sym typeface="Arial"/>
              </a:rPr>
              <a:t>CONTENU DE L’ENSEIGNEMENT DE CEJMA</a:t>
            </a:r>
            <a:endParaRPr sz="2800" b="1" dirty="0">
              <a:latin typeface="Arial"/>
              <a:ea typeface="Arial"/>
              <a:cs typeface="Arial"/>
              <a:sym typeface="Arial"/>
            </a:endParaRPr>
          </a:p>
        </p:txBody>
      </p:sp>
      <p:cxnSp>
        <p:nvCxnSpPr>
          <p:cNvPr id="122" name="Google Shape;122;p4"/>
          <p:cNvCxnSpPr/>
          <p:nvPr/>
        </p:nvCxnSpPr>
        <p:spPr>
          <a:xfrm>
            <a:off x="1979712" y="2852936"/>
            <a:ext cx="0" cy="360040"/>
          </a:xfrm>
          <a:prstGeom prst="straightConnector1">
            <a:avLst/>
          </a:prstGeom>
          <a:noFill/>
          <a:ln w="57150" cap="flat" cmpd="sng">
            <a:solidFill>
              <a:srgbClr val="000000"/>
            </a:solidFill>
            <a:prstDash val="solid"/>
            <a:round/>
            <a:headEnd type="none" w="sm" len="sm"/>
            <a:tailEnd type="stealth" w="med" len="med"/>
          </a:ln>
        </p:spPr>
      </p:cxnSp>
      <p:cxnSp>
        <p:nvCxnSpPr>
          <p:cNvPr id="123" name="Google Shape;123;p4"/>
          <p:cNvCxnSpPr/>
          <p:nvPr/>
        </p:nvCxnSpPr>
        <p:spPr>
          <a:xfrm>
            <a:off x="6804248" y="2852936"/>
            <a:ext cx="0" cy="360000"/>
          </a:xfrm>
          <a:prstGeom prst="straightConnector1">
            <a:avLst/>
          </a:prstGeom>
          <a:noFill/>
          <a:ln w="57150" cap="flat" cmpd="sng">
            <a:solidFill>
              <a:srgbClr val="000000"/>
            </a:solidFill>
            <a:prstDash val="solid"/>
            <a:round/>
            <a:headEnd type="none" w="sm" len="sm"/>
            <a:tailEnd type="stealth" w="med" len="med"/>
          </a:ln>
        </p:spPr>
      </p:cxnSp>
      <p:sp>
        <p:nvSpPr>
          <p:cNvPr id="124" name="Google Shape;124;p4"/>
          <p:cNvSpPr txBox="1"/>
          <p:nvPr/>
        </p:nvSpPr>
        <p:spPr>
          <a:xfrm>
            <a:off x="539552" y="3284975"/>
            <a:ext cx="3456284" cy="2031285"/>
          </a:xfrm>
          <a:prstGeom prst="rect">
            <a:avLst/>
          </a:prstGeom>
          <a:noFill/>
          <a:ln w="9525" cap="flat" cmpd="sng">
            <a:solidFill>
              <a:schemeClr val="dk1"/>
            </a:solidFill>
            <a:prstDash val="dash"/>
            <a:round/>
            <a:headEnd type="none" w="sm" len="sm"/>
            <a:tailEnd type="none" w="sm" len="sm"/>
          </a:ln>
        </p:spPr>
        <p:txBody>
          <a:bodyPr spcFirstLastPara="1" wrap="square" lIns="91425" tIns="45700" rIns="91425" bIns="45700" anchor="t" anchorCtr="0">
            <a:spAutoFit/>
          </a:bodyPr>
          <a:lstStyle/>
          <a:p>
            <a:pPr algn="ctr"/>
            <a:r>
              <a:rPr lang="fr-FR" dirty="0">
                <a:solidFill>
                  <a:srgbClr val="000000"/>
                </a:solidFill>
                <a:latin typeface="Arial" panose="020B0604020202020204" pitchFamily="34" charset="0"/>
                <a:cs typeface="Arial" panose="020B0604020202020204" pitchFamily="34" charset="0"/>
              </a:rPr>
              <a:t>Savoirs  CEJMA </a:t>
            </a:r>
          </a:p>
          <a:p>
            <a:pPr algn="ctr"/>
            <a:endParaRPr dirty="0">
              <a:solidFill>
                <a:srgbClr val="000000"/>
              </a:solidFill>
              <a:latin typeface="Arial" panose="020B0604020202020204" pitchFamily="34" charset="0"/>
              <a:cs typeface="Arial" panose="020B0604020202020204" pitchFamily="34" charset="0"/>
            </a:endParaRPr>
          </a:p>
          <a:p>
            <a:pPr algn="ctr"/>
            <a:r>
              <a:rPr lang="fr-FR" dirty="0">
                <a:solidFill>
                  <a:srgbClr val="000000"/>
                </a:solidFill>
                <a:latin typeface="Arial" panose="020B0604020202020204" pitchFamily="34" charset="0"/>
                <a:cs typeface="Arial" panose="020B0604020202020204" pitchFamily="34" charset="0"/>
              </a:rPr>
              <a:t>indiqués dans chaque bloc  professionnel</a:t>
            </a:r>
            <a:r>
              <a:rPr lang="fr-FR" i="1" dirty="0">
                <a:solidFill>
                  <a:srgbClr val="000000"/>
                </a:solidFill>
                <a:latin typeface="Arial" panose="020B0604020202020204" pitchFamily="34" charset="0"/>
                <a:cs typeface="Arial" panose="020B0604020202020204" pitchFamily="34" charset="0"/>
              </a:rPr>
              <a:t> </a:t>
            </a:r>
            <a:r>
              <a:rPr lang="fr-FR" sz="1600" i="1" dirty="0">
                <a:solidFill>
                  <a:srgbClr val="000000"/>
                </a:solidFill>
                <a:latin typeface="Arial" panose="020B0604020202020204" pitchFamily="34" charset="0"/>
                <a:cs typeface="Arial" panose="020B0604020202020204" pitchFamily="34" charset="0"/>
              </a:rPr>
              <a:t>(blocs 1, 2 et 3)</a:t>
            </a:r>
          </a:p>
          <a:p>
            <a:pPr algn="ctr"/>
            <a:endParaRPr lang="fr-FR" i="1" dirty="0">
              <a:solidFill>
                <a:srgbClr val="000000"/>
              </a:solidFill>
              <a:latin typeface="Arial" panose="020B0604020202020204" pitchFamily="34" charset="0"/>
              <a:cs typeface="Arial" panose="020B0604020202020204" pitchFamily="34" charset="0"/>
            </a:endParaRPr>
          </a:p>
          <a:p>
            <a:pPr algn="ctr"/>
            <a:r>
              <a:rPr lang="fr-FR" dirty="0">
                <a:solidFill>
                  <a:srgbClr val="000000"/>
                </a:solidFill>
                <a:latin typeface="Arial" panose="020B0604020202020204" pitchFamily="34" charset="0"/>
                <a:cs typeface="Arial" panose="020B0604020202020204" pitchFamily="34" charset="0"/>
              </a:rPr>
              <a:t>et</a:t>
            </a:r>
            <a:r>
              <a:rPr lang="fr-FR" i="1" dirty="0">
                <a:solidFill>
                  <a:srgbClr val="000000"/>
                </a:solidFill>
                <a:latin typeface="Arial" panose="020B0604020202020204" pitchFamily="34" charset="0"/>
                <a:cs typeface="Arial" panose="020B0604020202020204" pitchFamily="34" charset="0"/>
              </a:rPr>
              <a:t> </a:t>
            </a:r>
            <a:r>
              <a:rPr lang="fr-FR" dirty="0">
                <a:solidFill>
                  <a:srgbClr val="000000"/>
                </a:solidFill>
                <a:latin typeface="Arial" panose="020B0604020202020204" pitchFamily="34" charset="0"/>
                <a:cs typeface="Arial" panose="020B0604020202020204" pitchFamily="34" charset="0"/>
              </a:rPr>
              <a:t>adossés à des compétences professionnelles</a:t>
            </a:r>
            <a:endParaRPr strike="sngStrike" dirty="0">
              <a:solidFill>
                <a:srgbClr val="000000"/>
              </a:solidFill>
              <a:latin typeface="Arial" panose="020B0604020202020204" pitchFamily="34" charset="0"/>
              <a:cs typeface="Arial" panose="020B0604020202020204" pitchFamily="34" charset="0"/>
            </a:endParaRPr>
          </a:p>
        </p:txBody>
      </p:sp>
      <p:sp>
        <p:nvSpPr>
          <p:cNvPr id="125" name="Google Shape;125;p4"/>
          <p:cNvSpPr txBox="1"/>
          <p:nvPr/>
        </p:nvSpPr>
        <p:spPr>
          <a:xfrm>
            <a:off x="4211950" y="3284975"/>
            <a:ext cx="4680600" cy="3385502"/>
          </a:xfrm>
          <a:prstGeom prst="rect">
            <a:avLst/>
          </a:prstGeom>
          <a:noFill/>
          <a:ln w="9525" cap="flat" cmpd="sng">
            <a:solidFill>
              <a:schemeClr val="dk1"/>
            </a:solidFill>
            <a:prstDash val="dash"/>
            <a:round/>
            <a:headEnd type="none" w="sm" len="sm"/>
            <a:tailEnd type="none" w="sm" len="sm"/>
          </a:ln>
        </p:spPr>
        <p:txBody>
          <a:bodyPr spcFirstLastPara="1" wrap="square" lIns="91425" tIns="45700" rIns="91425" bIns="45700" anchor="t" anchorCtr="0">
            <a:spAutoFit/>
          </a:bodyPr>
          <a:lstStyle/>
          <a:p>
            <a:pPr algn="ctr"/>
            <a:r>
              <a:rPr lang="fr-FR" dirty="0">
                <a:solidFill>
                  <a:srgbClr val="000000"/>
                </a:solidFill>
                <a:latin typeface="Arial" panose="020B0604020202020204" pitchFamily="34" charset="0"/>
                <a:cs typeface="Arial" panose="020B0604020202020204" pitchFamily="34" charset="0"/>
              </a:rPr>
              <a:t>Présentation et délimitation des savoirs à enseigner en lien avec les compétences professionnelles</a:t>
            </a:r>
            <a:endParaRPr dirty="0">
              <a:solidFill>
                <a:srgbClr val="000000"/>
              </a:solidFill>
              <a:latin typeface="Arial" panose="020B0604020202020204" pitchFamily="34" charset="0"/>
              <a:cs typeface="Arial" panose="020B0604020202020204" pitchFamily="34" charset="0"/>
            </a:endParaRPr>
          </a:p>
          <a:p>
            <a:pPr algn="ctr"/>
            <a:r>
              <a:rPr lang="fr-FR" dirty="0">
                <a:solidFill>
                  <a:srgbClr val="000000"/>
                </a:solidFill>
                <a:latin typeface="Arial" panose="020B0604020202020204" pitchFamily="34" charset="0"/>
                <a:cs typeface="Arial" panose="020B0604020202020204" pitchFamily="34" charset="0"/>
              </a:rPr>
              <a:t>+ </a:t>
            </a:r>
            <a:endParaRPr dirty="0">
              <a:solidFill>
                <a:srgbClr val="000000"/>
              </a:solidFill>
              <a:latin typeface="Arial" panose="020B0604020202020204" pitchFamily="34" charset="0"/>
              <a:cs typeface="Arial" panose="020B0604020202020204" pitchFamily="34" charset="0"/>
            </a:endParaRPr>
          </a:p>
          <a:p>
            <a:pPr algn="ctr"/>
            <a:r>
              <a:rPr lang="fr-FR" dirty="0">
                <a:solidFill>
                  <a:srgbClr val="000000"/>
                </a:solidFill>
                <a:latin typeface="Arial" panose="020B0604020202020204" pitchFamily="34" charset="0"/>
                <a:cs typeface="Arial" panose="020B0604020202020204" pitchFamily="34" charset="0"/>
              </a:rPr>
              <a:t>Recommandations </a:t>
            </a:r>
          </a:p>
          <a:p>
            <a:pPr algn="ctr"/>
            <a:r>
              <a:rPr lang="fr-FR" dirty="0">
                <a:solidFill>
                  <a:srgbClr val="000000"/>
                </a:solidFill>
                <a:latin typeface="Arial" panose="020B0604020202020204" pitchFamily="34" charset="0"/>
                <a:cs typeface="Arial" panose="020B0604020202020204" pitchFamily="34" charset="0"/>
              </a:rPr>
              <a:t>pédagogiques et didactiques</a:t>
            </a:r>
            <a:endParaRPr dirty="0">
              <a:solidFill>
                <a:srgbClr val="000000"/>
              </a:solidFill>
              <a:latin typeface="Arial" panose="020B0604020202020204" pitchFamily="34" charset="0"/>
              <a:cs typeface="Arial" panose="020B0604020202020204" pitchFamily="34" charset="0"/>
            </a:endParaRPr>
          </a:p>
          <a:p>
            <a:pPr algn="ctr"/>
            <a:r>
              <a:rPr lang="fr-FR" dirty="0">
                <a:solidFill>
                  <a:srgbClr val="000000"/>
                </a:solidFill>
                <a:latin typeface="Arial" panose="020B0604020202020204" pitchFamily="34" charset="0"/>
                <a:cs typeface="Arial" panose="020B0604020202020204" pitchFamily="34" charset="0"/>
              </a:rPr>
              <a:t>+</a:t>
            </a:r>
            <a:endParaRPr dirty="0">
              <a:solidFill>
                <a:srgbClr val="000000"/>
              </a:solidFill>
              <a:latin typeface="Arial" panose="020B0604020202020204" pitchFamily="34" charset="0"/>
              <a:cs typeface="Arial" panose="020B0604020202020204" pitchFamily="34" charset="0"/>
            </a:endParaRPr>
          </a:p>
          <a:p>
            <a:pPr algn="ctr"/>
            <a:r>
              <a:rPr lang="fr-FR" dirty="0">
                <a:solidFill>
                  <a:srgbClr val="000000"/>
                </a:solidFill>
                <a:latin typeface="Arial" panose="020B0604020202020204" pitchFamily="34" charset="0"/>
                <a:cs typeface="Arial" panose="020B0604020202020204" pitchFamily="34" charset="0"/>
              </a:rPr>
              <a:t>Proposition de ressources  </a:t>
            </a:r>
            <a:endParaRPr dirty="0">
              <a:solidFill>
                <a:srgbClr val="000000"/>
              </a:solidFill>
              <a:latin typeface="Arial" panose="020B0604020202020204" pitchFamily="34" charset="0"/>
              <a:cs typeface="Arial" panose="020B0604020202020204" pitchFamily="34" charset="0"/>
            </a:endParaRPr>
          </a:p>
          <a:p>
            <a:pPr algn="ctr"/>
            <a:r>
              <a:rPr lang="fr-FR" dirty="0">
                <a:solidFill>
                  <a:srgbClr val="000000"/>
                </a:solidFill>
                <a:latin typeface="Arial" panose="020B0604020202020204" pitchFamily="34" charset="0"/>
                <a:cs typeface="Arial" panose="020B0604020202020204" pitchFamily="34" charset="0"/>
              </a:rPr>
              <a:t>+</a:t>
            </a:r>
            <a:endParaRPr dirty="0">
              <a:solidFill>
                <a:srgbClr val="000000"/>
              </a:solidFill>
              <a:latin typeface="Arial" panose="020B0604020202020204" pitchFamily="34" charset="0"/>
              <a:cs typeface="Arial" panose="020B0604020202020204" pitchFamily="34" charset="0"/>
            </a:endParaRPr>
          </a:p>
          <a:p>
            <a:pPr algn="ctr"/>
            <a:r>
              <a:rPr lang="fr-FR" dirty="0">
                <a:solidFill>
                  <a:srgbClr val="000000"/>
                </a:solidFill>
                <a:latin typeface="Arial" panose="020B0604020202020204" pitchFamily="34" charset="0"/>
                <a:cs typeface="Arial" panose="020B0604020202020204" pitchFamily="34" charset="0"/>
              </a:rPr>
              <a:t>Proposition de progression pédagogique </a:t>
            </a:r>
            <a:endParaRPr dirty="0">
              <a:solidFill>
                <a:srgbClr val="000000"/>
              </a:solidFill>
              <a:latin typeface="Arial" panose="020B0604020202020204" pitchFamily="34" charset="0"/>
              <a:cs typeface="Arial" panose="020B0604020202020204" pitchFamily="34" charset="0"/>
            </a:endParaRPr>
          </a:p>
          <a:p>
            <a:pPr algn="ctr"/>
            <a:r>
              <a:rPr lang="fr-FR" sz="1600" i="1" dirty="0">
                <a:solidFill>
                  <a:srgbClr val="000000"/>
                </a:solidFill>
                <a:latin typeface="Arial" panose="020B0604020202020204" pitchFamily="34" charset="0"/>
                <a:cs typeface="Arial" panose="020B0604020202020204" pitchFamily="34" charset="0"/>
              </a:rPr>
              <a:t>(annexée au document d’accompagnement)</a:t>
            </a:r>
            <a:endParaRPr sz="1600" i="1" dirty="0">
              <a:solidFill>
                <a:srgbClr val="000000"/>
              </a:solidFill>
              <a:latin typeface="Arial" panose="020B0604020202020204" pitchFamily="34" charset="0"/>
              <a:cs typeface="Arial" panose="020B0604020202020204" pitchFamily="34" charset="0"/>
            </a:endParaRPr>
          </a:p>
          <a:p>
            <a:pPr algn="ctr"/>
            <a:endParaRPr sz="1600" i="1" dirty="0">
              <a:solidFill>
                <a:srgbClr val="4D5B6B"/>
              </a:solidFill>
            </a:endParaRPr>
          </a:p>
        </p:txBody>
      </p:sp>
      <p:sp>
        <p:nvSpPr>
          <p:cNvPr id="126" name="Google Shape;126;p4"/>
          <p:cNvSpPr txBox="1"/>
          <p:nvPr/>
        </p:nvSpPr>
        <p:spPr>
          <a:xfrm>
            <a:off x="251520" y="5373216"/>
            <a:ext cx="3600300" cy="1293334"/>
          </a:xfrm>
          <a:prstGeom prst="rect">
            <a:avLst/>
          </a:prstGeom>
          <a:noFill/>
          <a:ln>
            <a:noFill/>
          </a:ln>
        </p:spPr>
        <p:txBody>
          <a:bodyPr spcFirstLastPara="1" wrap="square" lIns="91425" tIns="45700" rIns="91425" bIns="45700" anchor="t" anchorCtr="0">
            <a:noAutofit/>
          </a:bodyPr>
          <a:lstStyle/>
          <a:p>
            <a:endParaRPr>
              <a:solidFill>
                <a:srgbClr val="FF0000"/>
              </a:solidFill>
              <a:ea typeface="Calibri"/>
              <a:cs typeface="Calibri"/>
              <a:sym typeface="Calibri"/>
            </a:endParaRPr>
          </a:p>
        </p:txBody>
      </p:sp>
      <p:sp>
        <p:nvSpPr>
          <p:cNvPr id="9" name="Google Shape;104;p2"/>
          <p:cNvSpPr/>
          <p:nvPr/>
        </p:nvSpPr>
        <p:spPr>
          <a:xfrm>
            <a:off x="539552" y="1772816"/>
            <a:ext cx="3168352" cy="936104"/>
          </a:xfrm>
          <a:prstGeom prst="ellipse">
            <a:avLst/>
          </a:prstGeom>
          <a:solidFill>
            <a:srgbClr val="13726A"/>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r>
              <a:rPr lang="fr-FR" sz="2000" b="1" dirty="0">
                <a:solidFill>
                  <a:srgbClr val="FFFFFF"/>
                </a:solidFill>
                <a:latin typeface="Arial" panose="020B0604020202020204" pitchFamily="34" charset="0"/>
                <a:cs typeface="Arial" panose="020B0604020202020204" pitchFamily="34" charset="0"/>
              </a:rPr>
              <a:t>Référentiel </a:t>
            </a:r>
          </a:p>
          <a:p>
            <a:pPr algn="ctr"/>
            <a:r>
              <a:rPr lang="fr-FR" sz="2000" b="1" dirty="0">
                <a:solidFill>
                  <a:srgbClr val="FFFFFF"/>
                </a:solidFill>
                <a:latin typeface="Arial" panose="020B0604020202020204" pitchFamily="34" charset="0"/>
                <a:cs typeface="Arial" panose="020B0604020202020204" pitchFamily="34" charset="0"/>
              </a:rPr>
              <a:t>de compétences</a:t>
            </a:r>
            <a:endParaRPr sz="2000" b="1" dirty="0">
              <a:solidFill>
                <a:srgbClr val="FFFFFF"/>
              </a:solidFill>
              <a:latin typeface="Arial" panose="020B0604020202020204" pitchFamily="34" charset="0"/>
              <a:cs typeface="Arial" panose="020B0604020202020204" pitchFamily="34" charset="0"/>
            </a:endParaRPr>
          </a:p>
        </p:txBody>
      </p:sp>
      <p:sp>
        <p:nvSpPr>
          <p:cNvPr id="10" name="Google Shape;104;p2"/>
          <p:cNvSpPr/>
          <p:nvPr/>
        </p:nvSpPr>
        <p:spPr>
          <a:xfrm>
            <a:off x="4860032" y="1772816"/>
            <a:ext cx="3816424" cy="1008112"/>
          </a:xfrm>
          <a:prstGeom prst="ellipse">
            <a:avLst/>
          </a:prstGeom>
          <a:solidFill>
            <a:srgbClr val="13726A"/>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r>
              <a:rPr lang="fr-FR" sz="2000" b="1" dirty="0">
                <a:solidFill>
                  <a:srgbClr val="FFFFFF"/>
                </a:solidFill>
                <a:latin typeface="Arial" panose="020B0604020202020204" pitchFamily="34" charset="0"/>
                <a:cs typeface="Arial" panose="020B0604020202020204" pitchFamily="34" charset="0"/>
              </a:rPr>
              <a:t>Document d’accompagnement</a:t>
            </a:r>
            <a:endParaRPr sz="2000" b="1" dirty="0">
              <a:solidFill>
                <a:srgbClr val="FFFFFF"/>
              </a:solidFill>
              <a:latin typeface="Arial" panose="020B0604020202020204" pitchFamily="34" charset="0"/>
              <a:cs typeface="Arial" panose="020B0604020202020204" pitchFamily="34" charset="0"/>
            </a:endParaRPr>
          </a:p>
        </p:txBody>
      </p:sp>
      <p:sp>
        <p:nvSpPr>
          <p:cNvPr id="11" name="ZoneTexte 10"/>
          <p:cNvSpPr txBox="1"/>
          <p:nvPr/>
        </p:nvSpPr>
        <p:spPr>
          <a:xfrm>
            <a:off x="3923928" y="1772816"/>
            <a:ext cx="504056" cy="1107996"/>
          </a:xfrm>
          <a:prstGeom prst="rect">
            <a:avLst/>
          </a:prstGeom>
          <a:noFill/>
        </p:spPr>
        <p:txBody>
          <a:bodyPr wrap="square" rtlCol="0">
            <a:spAutoFit/>
          </a:bodyPr>
          <a:lstStyle/>
          <a:p>
            <a:r>
              <a:rPr lang="fr-FR" sz="6600" dirty="0">
                <a:solidFill>
                  <a:srgbClr val="000000"/>
                </a:solidFill>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5"/>
          <p:cNvSpPr txBox="1">
            <a:spLocks noGrp="1"/>
          </p:cNvSpPr>
          <p:nvPr>
            <p:ph type="title"/>
          </p:nvPr>
        </p:nvSpPr>
        <p:spPr>
          <a:xfrm>
            <a:off x="395536" y="620688"/>
            <a:ext cx="8748464" cy="1152128"/>
          </a:xfrm>
          <a:prstGeom prst="rect">
            <a:avLst/>
          </a:prstGeom>
          <a:noFill/>
          <a:ln>
            <a:noFill/>
          </a:ln>
        </p:spPr>
        <p:txBody>
          <a:bodyPr spcFirstLastPara="1" wrap="square" lIns="91425" tIns="45700" rIns="91425" bIns="45700" anchor="ctr" anchorCtr="0">
            <a:noAutofit/>
          </a:bodyPr>
          <a:lstStyle/>
          <a:p>
            <a:pPr algn="l">
              <a:lnSpc>
                <a:spcPct val="150000"/>
              </a:lnSpc>
              <a:spcBef>
                <a:spcPts val="0"/>
              </a:spcBef>
              <a:buClr>
                <a:schemeClr val="dk1"/>
              </a:buClr>
              <a:buSzPts val="2400"/>
              <a:tabLst>
                <a:tab pos="355600" algn="l"/>
              </a:tabLst>
            </a:pPr>
            <a:r>
              <a:rPr lang="fr-FR" sz="1800" b="1" u="sng" dirty="0">
                <a:latin typeface="Arial"/>
                <a:ea typeface="Arial"/>
                <a:cs typeface="Arial"/>
                <a:sym typeface="Arial"/>
              </a:rPr>
              <a:t>EXTRAIT DU </a:t>
            </a:r>
            <a:r>
              <a:rPr lang="fr-FR" sz="1800" u="sng" dirty="0">
                <a:latin typeface="Arial"/>
                <a:ea typeface="Arial"/>
                <a:cs typeface="Arial"/>
                <a:sym typeface="Arial"/>
              </a:rPr>
              <a:t>RÉFÉRENTIEL </a:t>
            </a:r>
            <a:r>
              <a:rPr lang="fr-FR" sz="1800" b="1" u="sng" dirty="0">
                <a:latin typeface="Arial"/>
                <a:ea typeface="Arial"/>
                <a:cs typeface="Arial"/>
                <a:sym typeface="Arial"/>
              </a:rPr>
              <a:t>DE </a:t>
            </a:r>
            <a:r>
              <a:rPr lang="fr-FR" sz="1800" u="sng" dirty="0">
                <a:latin typeface="Arial"/>
                <a:ea typeface="Arial"/>
                <a:cs typeface="Arial"/>
                <a:sym typeface="Arial"/>
              </a:rPr>
              <a:t>COMPÉTENCES</a:t>
            </a:r>
            <a:r>
              <a:rPr lang="fr-FR" sz="2400" u="sng" dirty="0">
                <a:latin typeface="Arial"/>
                <a:ea typeface="Arial"/>
                <a:cs typeface="Arial"/>
                <a:sym typeface="Arial"/>
              </a:rPr>
              <a:t/>
            </a:r>
            <a:br>
              <a:rPr lang="fr-FR" sz="2400" u="sng" dirty="0">
                <a:latin typeface="Arial"/>
                <a:ea typeface="Arial"/>
                <a:cs typeface="Arial"/>
                <a:sym typeface="Arial"/>
              </a:rPr>
            </a:br>
            <a:r>
              <a:rPr lang="fr-FR" sz="1600" i="1" cap="none" dirty="0">
                <a:solidFill>
                  <a:srgbClr val="000000"/>
                </a:solidFill>
                <a:ea typeface="Calibri"/>
                <a:cs typeface="Arial" panose="020B0604020202020204" pitchFamily="34" charset="0"/>
                <a:sym typeface="Calibri"/>
              </a:rPr>
              <a:t>Bloc de compétences n°</a:t>
            </a:r>
            <a:r>
              <a:rPr lang="fr-FR" sz="1600" i="1" dirty="0">
                <a:solidFill>
                  <a:srgbClr val="000000"/>
                </a:solidFill>
                <a:ea typeface="Calibri"/>
                <a:cs typeface="Arial" panose="020B0604020202020204" pitchFamily="34" charset="0"/>
                <a:sym typeface="Calibri"/>
              </a:rPr>
              <a:t>1 </a:t>
            </a:r>
            <a:r>
              <a:rPr lang="fr-FR" sz="1400" cap="none" dirty="0">
                <a:solidFill>
                  <a:srgbClr val="000000"/>
                </a:solidFill>
                <a:ea typeface="Calibri"/>
                <a:cs typeface="Arial" panose="020B0604020202020204" pitchFamily="34" charset="0"/>
                <a:sym typeface="Calibri"/>
              </a:rPr>
              <a:t>- </a:t>
            </a:r>
            <a:r>
              <a:rPr lang="fr-FR" sz="1400" dirty="0">
                <a:solidFill>
                  <a:srgbClr val="000000"/>
                </a:solidFill>
                <a:ea typeface="Calibri"/>
                <a:cs typeface="Arial" panose="020B0604020202020204" pitchFamily="34" charset="0"/>
                <a:sym typeface="Calibri"/>
              </a:rPr>
              <a:t> </a:t>
            </a:r>
            <a:r>
              <a:rPr lang="fr-FR" sz="1400" dirty="0">
                <a:solidFill>
                  <a:srgbClr val="000000"/>
                </a:solidFill>
                <a:cs typeface="Arial" panose="020B0604020202020204" pitchFamily="34" charset="0"/>
              </a:rPr>
              <a:t>Support et mise à disposition deS services informatiques</a:t>
            </a:r>
            <a:r>
              <a:rPr lang="fr-FR" sz="1400" u="sng" dirty="0">
                <a:solidFill>
                  <a:srgbClr val="000000"/>
                </a:solidFill>
                <a:cs typeface="Arial" panose="020B0604020202020204" pitchFamily="34" charset="0"/>
              </a:rPr>
              <a:t/>
            </a:r>
            <a:br>
              <a:rPr lang="fr-FR" sz="1400" u="sng" dirty="0">
                <a:solidFill>
                  <a:srgbClr val="000000"/>
                </a:solidFill>
                <a:cs typeface="Arial" panose="020B0604020202020204" pitchFamily="34" charset="0"/>
              </a:rPr>
            </a:br>
            <a:endParaRPr sz="1400" u="sng" dirty="0">
              <a:solidFill>
                <a:srgbClr val="000000"/>
              </a:solidFill>
              <a:latin typeface="Arial"/>
              <a:ea typeface="Arial"/>
              <a:cs typeface="Arial"/>
              <a:sym typeface="Arial"/>
            </a:endParaRPr>
          </a:p>
        </p:txBody>
      </p:sp>
      <p:pic>
        <p:nvPicPr>
          <p:cNvPr id="133" name="Google Shape;133;p5"/>
          <p:cNvPicPr preferRelativeResize="0"/>
          <p:nvPr/>
        </p:nvPicPr>
        <p:blipFill rotWithShape="1">
          <a:blip r:embed="rId3" cstate="print"/>
          <a:srcRect l="4794" t="31125" r="8089" b="18671"/>
          <a:stretch/>
        </p:blipFill>
        <p:spPr>
          <a:xfrm>
            <a:off x="395536" y="1556791"/>
            <a:ext cx="8568951" cy="4752529"/>
          </a:xfrm>
          <a:prstGeom prst="rect">
            <a:avLst/>
          </a:prstGeom>
          <a:noFill/>
          <a:ln w="38100" cap="flat" cmpd="sng">
            <a:solidFill>
              <a:srgbClr val="13726A"/>
            </a:solidFill>
            <a:prstDash val="solid"/>
            <a:round/>
            <a:headEnd type="none" w="sm" len="sm"/>
            <a:tailEnd type="stealth" w="med" len="med"/>
          </a:ln>
        </p:spPr>
      </p:pic>
      <p:sp>
        <p:nvSpPr>
          <p:cNvPr id="134" name="Google Shape;134;p5"/>
          <p:cNvSpPr/>
          <p:nvPr/>
        </p:nvSpPr>
        <p:spPr>
          <a:xfrm>
            <a:off x="4644008" y="3789040"/>
            <a:ext cx="4248472" cy="2160240"/>
          </a:xfrm>
          <a:prstGeom prst="roundRect">
            <a:avLst>
              <a:gd name="adj" fmla="val 16667"/>
            </a:avLst>
          </a:prstGeom>
          <a:noFill/>
          <a:ln w="38100" cap="flat" cmpd="sng">
            <a:solidFill>
              <a:srgbClr val="AB0044"/>
            </a:solidFill>
            <a:prstDash val="solid"/>
            <a:round/>
            <a:headEnd type="none" w="sm" len="sm"/>
            <a:tailEnd type="stealth" w="med" len="med"/>
          </a:ln>
        </p:spPr>
        <p:txBody>
          <a:bodyPr spcFirstLastPara="1" wrap="square" lIns="91425" tIns="45700" rIns="91425" bIns="45700" anchor="ctr" anchorCtr="0">
            <a:noAutofit/>
          </a:bodyPr>
          <a:lstStyle/>
          <a:p>
            <a:pPr algn="ctr"/>
            <a:endParaRPr>
              <a:solidFill>
                <a:srgbClr val="FFFFFF"/>
              </a:solidFill>
              <a:ea typeface="Calibri"/>
              <a:cs typeface="Calibri"/>
              <a:sym typeface="Calibri"/>
            </a:endParaRPr>
          </a:p>
        </p:txBody>
      </p:sp>
      <p:cxnSp>
        <p:nvCxnSpPr>
          <p:cNvPr id="135" name="Google Shape;135;p5"/>
          <p:cNvCxnSpPr/>
          <p:nvPr/>
        </p:nvCxnSpPr>
        <p:spPr>
          <a:xfrm>
            <a:off x="467544" y="2348880"/>
            <a:ext cx="251520" cy="288032"/>
          </a:xfrm>
          <a:prstGeom prst="straightConnector1">
            <a:avLst/>
          </a:prstGeom>
          <a:noFill/>
          <a:ln w="38100" cap="flat" cmpd="sng">
            <a:solidFill>
              <a:srgbClr val="AB0044"/>
            </a:solidFill>
            <a:prstDash val="solid"/>
            <a:round/>
            <a:headEnd type="none" w="sm" len="sm"/>
            <a:tailEnd type="stealth" w="med" len="med"/>
          </a:ln>
        </p:spPr>
      </p:cxnSp>
      <p:cxnSp>
        <p:nvCxnSpPr>
          <p:cNvPr id="136" name="Google Shape;136;p5"/>
          <p:cNvCxnSpPr/>
          <p:nvPr/>
        </p:nvCxnSpPr>
        <p:spPr>
          <a:xfrm>
            <a:off x="467544" y="4725144"/>
            <a:ext cx="251520" cy="288032"/>
          </a:xfrm>
          <a:prstGeom prst="straightConnector1">
            <a:avLst/>
          </a:prstGeom>
          <a:noFill/>
          <a:ln w="38100" cap="flat" cmpd="sng">
            <a:solidFill>
              <a:srgbClr val="AB0044"/>
            </a:solidFill>
            <a:prstDash val="solid"/>
            <a:round/>
            <a:headEnd type="none" w="sm" len="sm"/>
            <a:tailEnd type="stealth" w="med" len="med"/>
          </a:ln>
        </p:spPr>
      </p:cxnSp>
      <p:cxnSp>
        <p:nvCxnSpPr>
          <p:cNvPr id="137" name="Google Shape;137;p5"/>
          <p:cNvCxnSpPr/>
          <p:nvPr/>
        </p:nvCxnSpPr>
        <p:spPr>
          <a:xfrm>
            <a:off x="4427984" y="3501008"/>
            <a:ext cx="251520" cy="288032"/>
          </a:xfrm>
          <a:prstGeom prst="straightConnector1">
            <a:avLst/>
          </a:prstGeom>
          <a:noFill/>
          <a:ln w="38100" cap="flat" cmpd="sng">
            <a:solidFill>
              <a:srgbClr val="AB0044"/>
            </a:solidFill>
            <a:prstDash val="solid"/>
            <a:round/>
            <a:headEnd type="none" w="sm" len="sm"/>
            <a:tailEnd type="stealth" w="med" len="med"/>
          </a:ln>
        </p:spPr>
      </p:cxnSp>
      <p:cxnSp>
        <p:nvCxnSpPr>
          <p:cNvPr id="138" name="Google Shape;138;p5"/>
          <p:cNvCxnSpPr/>
          <p:nvPr/>
        </p:nvCxnSpPr>
        <p:spPr>
          <a:xfrm>
            <a:off x="4355976" y="4293096"/>
            <a:ext cx="251520" cy="288032"/>
          </a:xfrm>
          <a:prstGeom prst="straightConnector1">
            <a:avLst/>
          </a:prstGeom>
          <a:noFill/>
          <a:ln w="38100" cap="flat" cmpd="sng">
            <a:solidFill>
              <a:srgbClr val="AB0044"/>
            </a:solidFill>
            <a:prstDash val="solid"/>
            <a:round/>
            <a:headEnd type="none" w="sm" len="sm"/>
            <a:tailEnd type="stealth" w="med" len="med"/>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9"/>
          <p:cNvSpPr txBox="1"/>
          <p:nvPr/>
        </p:nvSpPr>
        <p:spPr>
          <a:xfrm>
            <a:off x="323528" y="548680"/>
            <a:ext cx="8820472" cy="936104"/>
          </a:xfrm>
          <a:prstGeom prst="rect">
            <a:avLst/>
          </a:prstGeom>
          <a:noFill/>
          <a:ln>
            <a:noFill/>
          </a:ln>
        </p:spPr>
        <p:txBody>
          <a:bodyPr spcFirstLastPara="1" wrap="square" lIns="91425" tIns="45700" rIns="91425" bIns="45700" anchor="ctr" anchorCtr="0">
            <a:noAutofit/>
          </a:bodyPr>
          <a:lstStyle/>
          <a:p>
            <a:pPr>
              <a:buClr>
                <a:srgbClr val="4D5B6B"/>
              </a:buClr>
              <a:buFont typeface="Arial"/>
              <a:buNone/>
            </a:pPr>
            <a:endParaRPr sz="2800" b="1" u="sng" dirty="0">
              <a:solidFill>
                <a:srgbClr val="4D5B6B"/>
              </a:solidFill>
            </a:endParaRPr>
          </a:p>
          <a:p>
            <a:pPr>
              <a:lnSpc>
                <a:spcPct val="150000"/>
              </a:lnSpc>
            </a:pPr>
            <a:r>
              <a:rPr lang="fr-FR" b="1" u="sng" dirty="0">
                <a:solidFill>
                  <a:srgbClr val="000000"/>
                </a:solidFill>
                <a:latin typeface="Arial" panose="020B0604020202020204" pitchFamily="34" charset="0"/>
                <a:cs typeface="Arial" panose="020B0604020202020204" pitchFamily="34" charset="0"/>
              </a:rPr>
              <a:t>EXTRAIT DU DOCUMENT D’ACCOMPAGNEMENT</a:t>
            </a:r>
            <a:r>
              <a:rPr lang="fr-FR" sz="2800" b="1" dirty="0">
                <a:solidFill>
                  <a:srgbClr val="000000"/>
                </a:solidFill>
              </a:rPr>
              <a:t/>
            </a:r>
            <a:br>
              <a:rPr lang="fr-FR" sz="2800" b="1" dirty="0">
                <a:solidFill>
                  <a:srgbClr val="000000"/>
                </a:solidFill>
              </a:rPr>
            </a:br>
            <a:r>
              <a:rPr lang="fr-FR" sz="1600" b="1" i="1" dirty="0">
                <a:solidFill>
                  <a:srgbClr val="000000"/>
                </a:solidFill>
                <a:latin typeface="Arial" panose="020B0604020202020204" pitchFamily="34" charset="0"/>
                <a:ea typeface="Calibri"/>
                <a:cs typeface="Arial" panose="020B0604020202020204" pitchFamily="34" charset="0"/>
                <a:sym typeface="Calibri"/>
              </a:rPr>
              <a:t>Bloc de compétences n°1</a:t>
            </a:r>
            <a:r>
              <a:rPr lang="fr-FR" sz="1600" b="1" dirty="0">
                <a:solidFill>
                  <a:srgbClr val="000000"/>
                </a:solidFill>
                <a:latin typeface="Arial" panose="020B0604020202020204" pitchFamily="34" charset="0"/>
                <a:ea typeface="Calibri"/>
                <a:cs typeface="Arial" panose="020B0604020202020204" pitchFamily="34" charset="0"/>
                <a:sym typeface="Calibri"/>
              </a:rPr>
              <a:t> -  </a:t>
            </a:r>
            <a:r>
              <a:rPr lang="fr-FR" sz="1400" b="1" dirty="0">
                <a:solidFill>
                  <a:srgbClr val="000000"/>
                </a:solidFill>
                <a:latin typeface="Arial" panose="020B0604020202020204" pitchFamily="34" charset="0"/>
                <a:cs typeface="Arial" panose="020B0604020202020204" pitchFamily="34" charset="0"/>
              </a:rPr>
              <a:t>SUPPORT ET MISE À DISPOSITION DES SERVICES INFORMATIQUES</a:t>
            </a:r>
            <a:endParaRPr lang="fr-FR" u="sng" dirty="0">
              <a:solidFill>
                <a:srgbClr val="000000"/>
              </a:solidFill>
              <a:latin typeface="Arial" panose="020B0604020202020204" pitchFamily="34" charset="0"/>
              <a:cs typeface="Arial" panose="020B0604020202020204" pitchFamily="34" charset="0"/>
            </a:endParaRPr>
          </a:p>
          <a:p>
            <a:endParaRPr sz="2000" b="1" dirty="0">
              <a:solidFill>
                <a:srgbClr val="4D5B6B"/>
              </a:solidFill>
              <a:ea typeface="Calibri"/>
              <a:cs typeface="Calibri"/>
              <a:sym typeface="Calibri"/>
            </a:endParaRPr>
          </a:p>
        </p:txBody>
      </p:sp>
      <p:sp>
        <p:nvSpPr>
          <p:cNvPr id="145" name="Google Shape;145;p9"/>
          <p:cNvSpPr txBox="1"/>
          <p:nvPr/>
        </p:nvSpPr>
        <p:spPr>
          <a:xfrm>
            <a:off x="2267744" y="1484784"/>
            <a:ext cx="6696981" cy="4170332"/>
          </a:xfrm>
          <a:prstGeom prst="rect">
            <a:avLst/>
          </a:prstGeom>
          <a:noFill/>
          <a:ln>
            <a:noFill/>
          </a:ln>
        </p:spPr>
        <p:txBody>
          <a:bodyPr spcFirstLastPara="1" wrap="square" lIns="91425" tIns="45700" rIns="91425" bIns="45700" anchor="t" anchorCtr="0">
            <a:spAutoFit/>
          </a:bodyPr>
          <a:lstStyle/>
          <a:p>
            <a:r>
              <a:rPr lang="fr-FR" sz="1400" b="1" dirty="0">
                <a:solidFill>
                  <a:srgbClr val="000000"/>
                </a:solidFill>
                <a:latin typeface="Arial" panose="020B0604020202020204" pitchFamily="34" charset="0"/>
                <a:ea typeface="Calibri"/>
                <a:cs typeface="Arial" panose="020B0604020202020204" pitchFamily="34" charset="0"/>
                <a:sym typeface="Calibri"/>
              </a:rPr>
              <a:t>B1.3- </a:t>
            </a:r>
            <a:r>
              <a:rPr lang="fr-FR" sz="1400" b="1" u="sng" dirty="0">
                <a:solidFill>
                  <a:srgbClr val="000000"/>
                </a:solidFill>
                <a:latin typeface="Arial" panose="020B0604020202020204" pitchFamily="34" charset="0"/>
                <a:ea typeface="Calibri"/>
                <a:cs typeface="Arial" panose="020B0604020202020204" pitchFamily="34" charset="0"/>
                <a:sym typeface="Calibri"/>
              </a:rPr>
              <a:t>Développer la présence en ligne de l’organisation</a:t>
            </a:r>
            <a:r>
              <a:rPr lang="fr-FR" sz="1400" u="sng" dirty="0">
                <a:solidFill>
                  <a:srgbClr val="000000"/>
                </a:solidFill>
                <a:latin typeface="Arial" panose="020B0604020202020204" pitchFamily="34" charset="0"/>
                <a:ea typeface="Calibri"/>
                <a:cs typeface="Arial" panose="020B0604020202020204" pitchFamily="34" charset="0"/>
                <a:sym typeface="Calibri"/>
              </a:rPr>
              <a:t> </a:t>
            </a:r>
            <a:endParaRPr sz="1400" u="sng" dirty="0">
              <a:solidFill>
                <a:srgbClr val="000000"/>
              </a:solidFill>
              <a:latin typeface="Arial" panose="020B0604020202020204" pitchFamily="34" charset="0"/>
              <a:cs typeface="Arial" panose="020B0604020202020204" pitchFamily="34" charset="0"/>
            </a:endParaRPr>
          </a:p>
          <a:p>
            <a:pPr>
              <a:buClr>
                <a:srgbClr val="4D5B6B"/>
              </a:buClr>
              <a:buSzPts val="1100"/>
              <a:buFont typeface="Arial"/>
              <a:buNone/>
            </a:pPr>
            <a:r>
              <a:rPr lang="fr-FR" sz="1200" b="1" dirty="0">
                <a:solidFill>
                  <a:srgbClr val="000000"/>
                </a:solidFill>
                <a:latin typeface="Arial" panose="020B0604020202020204" pitchFamily="34" charset="0"/>
                <a:cs typeface="Arial" panose="020B0604020202020204" pitchFamily="34" charset="0"/>
              </a:rPr>
              <a:t>Participer à l’évolution d’un site Web exploitant les données de l’organisation</a:t>
            </a:r>
            <a:endParaRPr sz="1200" dirty="0">
              <a:solidFill>
                <a:srgbClr val="000000"/>
              </a:solidFill>
              <a:latin typeface="Arial" panose="020B0604020202020204" pitchFamily="34" charset="0"/>
              <a:cs typeface="Arial" panose="020B0604020202020204" pitchFamily="34" charset="0"/>
            </a:endParaRPr>
          </a:p>
          <a:p>
            <a:pPr algn="just">
              <a:buClr>
                <a:srgbClr val="4D5B6B"/>
              </a:buClr>
              <a:buSzPts val="1100"/>
              <a:buFont typeface="Arial"/>
              <a:buNone/>
            </a:pPr>
            <a:endParaRPr lang="fr-FR" sz="1100" dirty="0">
              <a:solidFill>
                <a:srgbClr val="000000"/>
              </a:solidFill>
              <a:latin typeface="Arial" panose="020B0604020202020204" pitchFamily="34" charset="0"/>
              <a:cs typeface="Arial" panose="020B0604020202020204" pitchFamily="34" charset="0"/>
            </a:endParaRPr>
          </a:p>
          <a:p>
            <a:pPr algn="just">
              <a:buClr>
                <a:srgbClr val="4D5B6B"/>
              </a:buClr>
              <a:buSzPts val="1100"/>
              <a:buFont typeface="Arial"/>
              <a:buNone/>
            </a:pPr>
            <a:r>
              <a:rPr lang="fr-FR" sz="1100" dirty="0">
                <a:solidFill>
                  <a:srgbClr val="000000"/>
                </a:solidFill>
                <a:latin typeface="Arial" panose="020B0604020202020204" pitchFamily="34" charset="0"/>
                <a:cs typeface="Arial" panose="020B0604020202020204" pitchFamily="34" charset="0"/>
              </a:rPr>
              <a:t>Cette compétence suppose qu’un site web existe pour l’organisation cible, dans un premier temps il s’agit de l’étudier pour connaître le système de gestion de contenu (CMS) ou l’architecture utilisé, la base de données associée, la charte graphique mise en place, le code utilisé.  [...]</a:t>
            </a:r>
            <a:endParaRPr sz="1100" dirty="0">
              <a:solidFill>
                <a:srgbClr val="000000"/>
              </a:solidFill>
              <a:latin typeface="Arial" panose="020B0604020202020204" pitchFamily="34" charset="0"/>
              <a:cs typeface="Arial" panose="020B0604020202020204" pitchFamily="34" charset="0"/>
            </a:endParaRPr>
          </a:p>
          <a:p>
            <a:pPr algn="just">
              <a:buClr>
                <a:srgbClr val="4D5B6B"/>
              </a:buClr>
              <a:buSzPts val="1100"/>
              <a:buFont typeface="Arial"/>
              <a:buNone/>
            </a:pPr>
            <a:endParaRPr lang="fr-FR" sz="1300" dirty="0">
              <a:solidFill>
                <a:srgbClr val="AB0044"/>
              </a:solidFill>
              <a:latin typeface="Arial" panose="020B0604020202020204" pitchFamily="34" charset="0"/>
              <a:cs typeface="Arial" panose="020B0604020202020204" pitchFamily="34" charset="0"/>
            </a:endParaRPr>
          </a:p>
          <a:p>
            <a:pPr algn="just">
              <a:buClr>
                <a:srgbClr val="4D5B6B"/>
              </a:buClr>
              <a:buSzPts val="1100"/>
              <a:buFont typeface="Arial"/>
              <a:buNone/>
            </a:pPr>
            <a:r>
              <a:rPr lang="fr-FR" sz="1300" dirty="0">
                <a:solidFill>
                  <a:srgbClr val="AB0044"/>
                </a:solidFill>
                <a:latin typeface="Arial" panose="020B0604020202020204" pitchFamily="34" charset="0"/>
                <a:cs typeface="Arial" panose="020B0604020202020204" pitchFamily="34" charset="0"/>
              </a:rPr>
              <a:t>Dans le cadre de l’enseignement de CEJMA</a:t>
            </a:r>
            <a:r>
              <a:rPr lang="fr-FR" sz="1300" dirty="0">
                <a:solidFill>
                  <a:srgbClr val="000000"/>
                </a:solidFill>
                <a:latin typeface="Arial" panose="020B0604020202020204" pitchFamily="34" charset="0"/>
                <a:cs typeface="Arial" panose="020B0604020202020204" pitchFamily="34" charset="0"/>
              </a:rPr>
              <a:t>,  il sera pertinent d’attirer l’attention des étudiants sur la réglementation relative au site internet. </a:t>
            </a:r>
            <a:endParaRPr sz="1300" dirty="0">
              <a:solidFill>
                <a:srgbClr val="000000"/>
              </a:solidFill>
              <a:latin typeface="Arial" panose="020B0604020202020204" pitchFamily="34" charset="0"/>
              <a:cs typeface="Arial" panose="020B0604020202020204" pitchFamily="34" charset="0"/>
            </a:endParaRPr>
          </a:p>
          <a:p>
            <a:pPr algn="just">
              <a:buClr>
                <a:srgbClr val="4D5B6B"/>
              </a:buClr>
              <a:buSzPts val="1100"/>
              <a:buFont typeface="Arial"/>
              <a:buNone/>
            </a:pPr>
            <a:r>
              <a:rPr lang="fr-FR" sz="1300" dirty="0">
                <a:solidFill>
                  <a:srgbClr val="AB0044"/>
                </a:solidFill>
                <a:latin typeface="Arial" panose="020B0604020202020204" pitchFamily="34" charset="0"/>
                <a:cs typeface="Arial" panose="020B0604020202020204" pitchFamily="34" charset="0"/>
              </a:rPr>
              <a:t>Il pourra  être proposé aux étudiants d’étudier un site web d’une organisation afin dans un premier temps</a:t>
            </a:r>
            <a:r>
              <a:rPr lang="fr-FR" sz="1300" dirty="0">
                <a:solidFill>
                  <a:srgbClr val="4D5B6B"/>
                </a:solidFill>
                <a:latin typeface="Arial" panose="020B0604020202020204" pitchFamily="34" charset="0"/>
                <a:cs typeface="Arial" panose="020B0604020202020204" pitchFamily="34" charset="0"/>
              </a:rPr>
              <a:t> </a:t>
            </a:r>
            <a:r>
              <a:rPr lang="fr-FR" sz="1300" dirty="0">
                <a:solidFill>
                  <a:srgbClr val="000000"/>
                </a:solidFill>
                <a:latin typeface="Arial" panose="020B0604020202020204" pitchFamily="34" charset="0"/>
                <a:cs typeface="Arial" panose="020B0604020202020204" pitchFamily="34" charset="0"/>
              </a:rPr>
              <a:t>de repérer le nom de domaine du site, la présence des mentions légales, des CGU, des modalités d’acceptation des CGU par l’utilisateur sur le site web, des mentions relatives aux cookies et de réfléchir à leur utilité, puis </a:t>
            </a:r>
            <a:r>
              <a:rPr lang="fr-FR" sz="1300" dirty="0">
                <a:solidFill>
                  <a:srgbClr val="AB0044"/>
                </a:solidFill>
                <a:latin typeface="Arial" panose="020B0604020202020204" pitchFamily="34" charset="0"/>
                <a:cs typeface="Arial" panose="020B0604020202020204" pitchFamily="34" charset="0"/>
              </a:rPr>
              <a:t>dans un second temps de vérifier la conformité du site à la réglementation à partir de sources d’informations officielles </a:t>
            </a:r>
            <a:r>
              <a:rPr lang="fr-FR" sz="1300" dirty="0">
                <a:solidFill>
                  <a:srgbClr val="000000"/>
                </a:solidFill>
                <a:latin typeface="Arial" panose="020B0604020202020204" pitchFamily="34" charset="0"/>
                <a:cs typeface="Arial" panose="020B0604020202020204" pitchFamily="34" charset="0"/>
              </a:rPr>
              <a:t>(site de la CNIL, site economie.gouv.fr etc.). </a:t>
            </a:r>
            <a:endParaRPr sz="1300" dirty="0">
              <a:solidFill>
                <a:srgbClr val="000000"/>
              </a:solidFill>
              <a:latin typeface="Arial" panose="020B0604020202020204" pitchFamily="34" charset="0"/>
              <a:cs typeface="Arial" panose="020B0604020202020204" pitchFamily="34" charset="0"/>
            </a:endParaRPr>
          </a:p>
          <a:p>
            <a:pPr algn="just">
              <a:buClr>
                <a:srgbClr val="4D5B6B"/>
              </a:buClr>
              <a:buSzPts val="1100"/>
              <a:buFont typeface="Arial"/>
              <a:buNone/>
            </a:pPr>
            <a:r>
              <a:rPr lang="fr-FR" sz="1300" dirty="0">
                <a:solidFill>
                  <a:srgbClr val="000000"/>
                </a:solidFill>
                <a:latin typeface="Arial" panose="020B0604020202020204" pitchFamily="34" charset="0"/>
                <a:cs typeface="Arial" panose="020B0604020202020204" pitchFamily="34" charset="0"/>
              </a:rPr>
              <a:t>La consultation des sites des autorités de régulation des noms de domaine (site de l’AFNIC, site de l’ICANN) permettra aussi de compléter les savoirs relatifs aux noms de domaine</a:t>
            </a:r>
            <a:r>
              <a:rPr lang="fr-FR" sz="1300" dirty="0">
                <a:solidFill>
                  <a:srgbClr val="4D5B6B"/>
                </a:solidFill>
                <a:latin typeface="Arial" panose="020B0604020202020204" pitchFamily="34" charset="0"/>
                <a:cs typeface="Arial" panose="020B0604020202020204" pitchFamily="34" charset="0"/>
              </a:rPr>
              <a:t> </a:t>
            </a:r>
            <a:r>
              <a:rPr lang="fr-FR" sz="1300" dirty="0">
                <a:solidFill>
                  <a:srgbClr val="AB0044"/>
                </a:solidFill>
                <a:latin typeface="Arial" panose="020B0604020202020204" pitchFamily="34" charset="0"/>
                <a:cs typeface="Arial" panose="020B0604020202020204" pitchFamily="34" charset="0"/>
              </a:rPr>
              <a:t>en prolongement du thème 4 question 2 du programme CEJM </a:t>
            </a:r>
            <a:r>
              <a:rPr lang="fr-FR" sz="1300" dirty="0">
                <a:solidFill>
                  <a:srgbClr val="000000"/>
                </a:solidFill>
                <a:latin typeface="Arial" panose="020B0604020202020204" pitchFamily="34" charset="0"/>
                <a:cs typeface="Arial" panose="020B0604020202020204" pitchFamily="34" charset="0"/>
              </a:rPr>
              <a:t>: choix du nom de domaine, formalités d’enregistrement,  gestion des noms de domaine par des autorités de régulation, résolution des litiges par voie extrajudiciaire telle la procédure Syreli.</a:t>
            </a:r>
            <a:endParaRPr sz="1300" dirty="0">
              <a:solidFill>
                <a:srgbClr val="4D5B6B"/>
              </a:solidFill>
            </a:endParaRPr>
          </a:p>
        </p:txBody>
      </p:sp>
      <p:sp>
        <p:nvSpPr>
          <p:cNvPr id="146" name="Google Shape;146;p9"/>
          <p:cNvSpPr txBox="1"/>
          <p:nvPr/>
        </p:nvSpPr>
        <p:spPr>
          <a:xfrm>
            <a:off x="395536" y="2852936"/>
            <a:ext cx="1584176" cy="646290"/>
          </a:xfrm>
          <a:prstGeom prst="rect">
            <a:avLst/>
          </a:prstGeom>
          <a:solidFill>
            <a:schemeClr val="lt1"/>
          </a:solidFill>
          <a:ln w="25400" cap="flat" cmpd="sng">
            <a:solidFill>
              <a:schemeClr val="accent2"/>
            </a:solidFill>
            <a:prstDash val="solid"/>
            <a:round/>
            <a:headEnd type="none" w="sm" len="sm"/>
            <a:tailEnd type="none" w="sm" len="sm"/>
          </a:ln>
        </p:spPr>
        <p:txBody>
          <a:bodyPr spcFirstLastPara="1" wrap="square" lIns="91425" tIns="45700" rIns="91425" bIns="45700" anchor="t" anchorCtr="0">
            <a:spAutoFit/>
          </a:bodyPr>
          <a:lstStyle/>
          <a:p>
            <a:pPr algn="ctr"/>
            <a:r>
              <a:rPr lang="fr-FR" sz="1200" b="1" dirty="0">
                <a:solidFill>
                  <a:srgbClr val="13726A"/>
                </a:solidFill>
                <a:latin typeface="Arial" panose="020B0604020202020204" pitchFamily="34" charset="0"/>
                <a:cs typeface="Arial" panose="020B0604020202020204" pitchFamily="34" charset="0"/>
              </a:rPr>
              <a:t>Contenu des savoirs à apporter en CEJMA</a:t>
            </a:r>
            <a:r>
              <a:rPr lang="fr-FR" sz="1200" b="1" dirty="0">
                <a:solidFill>
                  <a:srgbClr val="13726A"/>
                </a:solidFill>
                <a:latin typeface="Arial" panose="020B0604020202020204" pitchFamily="34" charset="0"/>
                <a:ea typeface="Calibri"/>
                <a:cs typeface="Arial" panose="020B0604020202020204" pitchFamily="34" charset="0"/>
                <a:sym typeface="Calibri"/>
              </a:rPr>
              <a:t> </a:t>
            </a:r>
            <a:endParaRPr sz="1200" b="1" dirty="0">
              <a:solidFill>
                <a:srgbClr val="13726A"/>
              </a:solidFill>
              <a:latin typeface="Arial" panose="020B0604020202020204" pitchFamily="34" charset="0"/>
              <a:ea typeface="Calibri"/>
              <a:cs typeface="Arial" panose="020B0604020202020204" pitchFamily="34" charset="0"/>
              <a:sym typeface="Calibri"/>
            </a:endParaRPr>
          </a:p>
        </p:txBody>
      </p:sp>
      <p:sp>
        <p:nvSpPr>
          <p:cNvPr id="148" name="Google Shape;148;p9"/>
          <p:cNvSpPr txBox="1"/>
          <p:nvPr/>
        </p:nvSpPr>
        <p:spPr>
          <a:xfrm>
            <a:off x="395536" y="5661248"/>
            <a:ext cx="1584176" cy="461624"/>
          </a:xfrm>
          <a:prstGeom prst="rect">
            <a:avLst/>
          </a:prstGeom>
          <a:solidFill>
            <a:schemeClr val="lt1"/>
          </a:solidFill>
          <a:ln w="25400" cap="flat" cmpd="sng">
            <a:solidFill>
              <a:schemeClr val="accent2"/>
            </a:solidFill>
            <a:prstDash val="solid"/>
            <a:round/>
            <a:headEnd type="none" w="sm" len="sm"/>
            <a:tailEnd type="none" w="sm" len="sm"/>
          </a:ln>
        </p:spPr>
        <p:txBody>
          <a:bodyPr spcFirstLastPara="1" wrap="square" lIns="91425" tIns="45700" rIns="91425" bIns="45700" anchor="t" anchorCtr="0">
            <a:spAutoFit/>
          </a:bodyPr>
          <a:lstStyle/>
          <a:p>
            <a:pPr algn="ctr"/>
            <a:r>
              <a:rPr lang="fr-FR" sz="1200" b="1" dirty="0">
                <a:solidFill>
                  <a:srgbClr val="13726A"/>
                </a:solidFill>
                <a:latin typeface="Arial" panose="020B0604020202020204" pitchFamily="34" charset="0"/>
                <a:cs typeface="Arial" panose="020B0604020202020204" pitchFamily="34" charset="0"/>
              </a:rPr>
              <a:t>Proposition de ressources CEJMA</a:t>
            </a:r>
            <a:endParaRPr sz="1200" b="1" dirty="0">
              <a:solidFill>
                <a:srgbClr val="13726A"/>
              </a:solidFill>
              <a:latin typeface="Arial" panose="020B0604020202020204" pitchFamily="34" charset="0"/>
              <a:cs typeface="Arial" panose="020B0604020202020204" pitchFamily="34" charset="0"/>
            </a:endParaRPr>
          </a:p>
        </p:txBody>
      </p:sp>
      <p:sp>
        <p:nvSpPr>
          <p:cNvPr id="149" name="Google Shape;149;p9"/>
          <p:cNvSpPr/>
          <p:nvPr/>
        </p:nvSpPr>
        <p:spPr>
          <a:xfrm>
            <a:off x="2195736" y="5661248"/>
            <a:ext cx="72008" cy="936104"/>
          </a:xfrm>
          <a:prstGeom prst="leftBrace">
            <a:avLst>
              <a:gd name="adj1" fmla="val 8333"/>
              <a:gd name="adj2" fmla="val 50000"/>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rgbClr val="4D5B6B"/>
              </a:solidFill>
              <a:ea typeface="Calibri"/>
              <a:cs typeface="Calibri"/>
              <a:sym typeface="Calibri"/>
            </a:endParaRPr>
          </a:p>
        </p:txBody>
      </p:sp>
      <p:sp>
        <p:nvSpPr>
          <p:cNvPr id="150" name="Google Shape;150;p9"/>
          <p:cNvSpPr txBox="1"/>
          <p:nvPr/>
        </p:nvSpPr>
        <p:spPr>
          <a:xfrm>
            <a:off x="395536" y="4869160"/>
            <a:ext cx="1584176" cy="276959"/>
          </a:xfrm>
          <a:prstGeom prst="rect">
            <a:avLst/>
          </a:prstGeom>
          <a:solidFill>
            <a:schemeClr val="lt1"/>
          </a:solidFill>
          <a:ln w="25400" cap="flat" cmpd="sng">
            <a:solidFill>
              <a:schemeClr val="accent2"/>
            </a:solidFill>
            <a:prstDash val="solid"/>
            <a:round/>
            <a:headEnd type="none" w="sm" len="sm"/>
            <a:tailEnd type="none" w="sm" len="sm"/>
          </a:ln>
        </p:spPr>
        <p:txBody>
          <a:bodyPr spcFirstLastPara="1" wrap="square" lIns="91425" tIns="45700" rIns="91425" bIns="45700" anchor="t" anchorCtr="0">
            <a:spAutoFit/>
          </a:bodyPr>
          <a:lstStyle/>
          <a:p>
            <a:pPr algn="ctr"/>
            <a:r>
              <a:rPr lang="fr-FR" sz="1200" b="1" dirty="0">
                <a:solidFill>
                  <a:srgbClr val="13726A"/>
                </a:solidFill>
                <a:latin typeface="Arial" panose="020B0604020202020204" pitchFamily="34" charset="0"/>
                <a:ea typeface="Calibri"/>
                <a:cs typeface="Arial" panose="020B0604020202020204" pitchFamily="34" charset="0"/>
                <a:sym typeface="Calibri"/>
              </a:rPr>
              <a:t>L</a:t>
            </a:r>
            <a:r>
              <a:rPr lang="fr-FR" sz="1200" b="1" dirty="0">
                <a:solidFill>
                  <a:srgbClr val="13726A"/>
                </a:solidFill>
                <a:latin typeface="Arial" panose="020B0604020202020204" pitchFamily="34" charset="0"/>
                <a:cs typeface="Arial" panose="020B0604020202020204" pitchFamily="34" charset="0"/>
              </a:rPr>
              <a:t>ien avec CEJM</a:t>
            </a:r>
            <a:endParaRPr sz="1200" b="1" dirty="0">
              <a:solidFill>
                <a:srgbClr val="13726A"/>
              </a:solidFill>
              <a:latin typeface="Arial" panose="020B0604020202020204" pitchFamily="34" charset="0"/>
              <a:cs typeface="Arial" panose="020B0604020202020204" pitchFamily="34" charset="0"/>
            </a:endParaRPr>
          </a:p>
        </p:txBody>
      </p:sp>
      <p:sp>
        <p:nvSpPr>
          <p:cNvPr id="151" name="Google Shape;151;p9"/>
          <p:cNvSpPr txBox="1"/>
          <p:nvPr/>
        </p:nvSpPr>
        <p:spPr>
          <a:xfrm>
            <a:off x="2267744" y="5733256"/>
            <a:ext cx="6876256" cy="815568"/>
          </a:xfrm>
          <a:prstGeom prst="rect">
            <a:avLst/>
          </a:prstGeom>
          <a:noFill/>
          <a:ln>
            <a:noFill/>
          </a:ln>
        </p:spPr>
        <p:txBody>
          <a:bodyPr spcFirstLastPara="1" wrap="square" lIns="91425" tIns="45700" rIns="91425" bIns="45700" anchor="t" anchorCtr="0">
            <a:spAutoFit/>
          </a:bodyPr>
          <a:lstStyle/>
          <a:p>
            <a:r>
              <a:rPr lang="fr-FR" sz="1300" u="sng" dirty="0">
                <a:solidFill>
                  <a:srgbClr val="000000"/>
                </a:solidFill>
                <a:latin typeface="Arial" panose="020B0604020202020204" pitchFamily="34" charset="0"/>
                <a:ea typeface="Calibri"/>
                <a:cs typeface="Arial" panose="020B0604020202020204" pitchFamily="34" charset="0"/>
                <a:sym typeface="Calibri"/>
              </a:rPr>
              <a:t>Ressources : </a:t>
            </a:r>
          </a:p>
          <a:p>
            <a:r>
              <a:rPr lang="fr-FR" sz="1100" dirty="0">
                <a:solidFill>
                  <a:srgbClr val="000000"/>
                </a:solidFill>
                <a:latin typeface="Arial" panose="020B0604020202020204" pitchFamily="34" charset="0"/>
                <a:cs typeface="Arial" panose="020B0604020202020204" pitchFamily="34" charset="0"/>
              </a:rPr>
              <a:t>www.legalis.net</a:t>
            </a:r>
          </a:p>
          <a:p>
            <a:r>
              <a:rPr lang="fr-FR" sz="1100" dirty="0" err="1">
                <a:solidFill>
                  <a:srgbClr val="000000"/>
                </a:solidFill>
                <a:latin typeface="Arial" panose="020B0604020202020204" pitchFamily="34" charset="0"/>
                <a:cs typeface="Arial" panose="020B0604020202020204" pitchFamily="34" charset="0"/>
              </a:rPr>
              <a:t>Cyberdroit</a:t>
            </a:r>
            <a:r>
              <a:rPr lang="fr-FR" sz="1100" dirty="0">
                <a:solidFill>
                  <a:srgbClr val="000000"/>
                </a:solidFill>
                <a:latin typeface="Arial" panose="020B0604020202020204" pitchFamily="34" charset="0"/>
                <a:cs typeface="Arial" panose="020B0604020202020204" pitchFamily="34" charset="0"/>
              </a:rPr>
              <a:t> - le droit à l’épreuve de l’internet - Christiane </a:t>
            </a:r>
            <a:r>
              <a:rPr lang="fr-FR" sz="1100" dirty="0" err="1">
                <a:solidFill>
                  <a:srgbClr val="000000"/>
                </a:solidFill>
                <a:latin typeface="Arial" panose="020B0604020202020204" pitchFamily="34" charset="0"/>
                <a:cs typeface="Arial" panose="020B0604020202020204" pitchFamily="34" charset="0"/>
              </a:rPr>
              <a:t>Féral-Schuhl</a:t>
            </a:r>
            <a:r>
              <a:rPr lang="fr-FR" sz="1100" dirty="0">
                <a:solidFill>
                  <a:srgbClr val="000000"/>
                </a:solidFill>
                <a:latin typeface="Arial" panose="020B0604020202020204" pitchFamily="34" charset="0"/>
                <a:cs typeface="Arial" panose="020B0604020202020204" pitchFamily="34" charset="0"/>
              </a:rPr>
              <a:t> - Edition Dalloz 2018/2019,  </a:t>
            </a:r>
          </a:p>
          <a:p>
            <a:r>
              <a:rPr lang="fr-FR" sz="1100" dirty="0">
                <a:solidFill>
                  <a:srgbClr val="000000"/>
                </a:solidFill>
                <a:latin typeface="Arial" panose="020B0604020202020204" pitchFamily="34" charset="0"/>
                <a:cs typeface="Arial" panose="020B0604020202020204" pitchFamily="34" charset="0"/>
              </a:rPr>
              <a:t>Le droit de l’internet - Vincent </a:t>
            </a:r>
            <a:r>
              <a:rPr lang="fr-FR" sz="1100" dirty="0" err="1">
                <a:solidFill>
                  <a:srgbClr val="000000"/>
                </a:solidFill>
                <a:latin typeface="Arial" panose="020B0604020202020204" pitchFamily="34" charset="0"/>
                <a:cs typeface="Arial" panose="020B0604020202020204" pitchFamily="34" charset="0"/>
              </a:rPr>
              <a:t>Fauchoux</a:t>
            </a:r>
            <a:r>
              <a:rPr lang="fr-FR" sz="1100" dirty="0">
                <a:solidFill>
                  <a:srgbClr val="000000"/>
                </a:solidFill>
                <a:latin typeface="Arial" panose="020B0604020202020204" pitchFamily="34" charset="0"/>
                <a:cs typeface="Arial" panose="020B0604020202020204" pitchFamily="34" charset="0"/>
              </a:rPr>
              <a:t>, Pierre Deprez - Edition Lexis </a:t>
            </a:r>
            <a:r>
              <a:rPr lang="fr-FR" sz="1100" dirty="0" err="1">
                <a:solidFill>
                  <a:srgbClr val="000000"/>
                </a:solidFill>
                <a:latin typeface="Arial" panose="020B0604020202020204" pitchFamily="34" charset="0"/>
                <a:cs typeface="Arial" panose="020B0604020202020204" pitchFamily="34" charset="0"/>
              </a:rPr>
              <a:t>Nexis</a:t>
            </a:r>
            <a:r>
              <a:rPr lang="fr-FR" sz="1100" dirty="0">
                <a:solidFill>
                  <a:srgbClr val="000000"/>
                </a:solidFill>
                <a:latin typeface="Arial" panose="020B0604020202020204" pitchFamily="34" charset="0"/>
                <a:cs typeface="Arial" panose="020B0604020202020204" pitchFamily="34" charset="0"/>
              </a:rPr>
              <a:t> 2017</a:t>
            </a:r>
            <a:endParaRPr sz="1100" dirty="0">
              <a:solidFill>
                <a:srgbClr val="4D5B6B"/>
              </a:solidFill>
            </a:endParaRPr>
          </a:p>
        </p:txBody>
      </p:sp>
      <p:sp>
        <p:nvSpPr>
          <p:cNvPr id="152" name="Google Shape;152;p9"/>
          <p:cNvSpPr txBox="1"/>
          <p:nvPr/>
        </p:nvSpPr>
        <p:spPr>
          <a:xfrm>
            <a:off x="395536" y="3933056"/>
            <a:ext cx="1584176" cy="504056"/>
          </a:xfrm>
          <a:prstGeom prst="rect">
            <a:avLst/>
          </a:prstGeom>
          <a:solidFill>
            <a:schemeClr val="lt1"/>
          </a:solidFill>
          <a:ln w="25400" cap="flat" cmpd="sng">
            <a:solidFill>
              <a:schemeClr val="accent2"/>
            </a:solidFill>
            <a:prstDash val="solid"/>
            <a:round/>
            <a:headEnd type="none" w="sm" len="sm"/>
            <a:tailEnd type="none" w="sm" len="sm"/>
          </a:ln>
        </p:spPr>
        <p:txBody>
          <a:bodyPr spcFirstLastPara="1" wrap="square" lIns="91425" tIns="45700" rIns="91425" bIns="45700" anchor="t" anchorCtr="0">
            <a:noAutofit/>
          </a:bodyPr>
          <a:lstStyle/>
          <a:p>
            <a:pPr algn="ctr"/>
            <a:r>
              <a:rPr lang="fr-FR" sz="1200" b="1" dirty="0">
                <a:solidFill>
                  <a:srgbClr val="13726A"/>
                </a:solidFill>
                <a:latin typeface="Arial" pitchFamily="34" charset="0"/>
                <a:ea typeface="Calibri"/>
                <a:cs typeface="Arial" pitchFamily="34" charset="0"/>
                <a:sym typeface="Calibri"/>
              </a:rPr>
              <a:t>Recommandations pédagogiques</a:t>
            </a:r>
            <a:endParaRPr sz="1200" b="1" dirty="0">
              <a:solidFill>
                <a:srgbClr val="13726A"/>
              </a:solidFill>
              <a:latin typeface="Arial" pitchFamily="34" charset="0"/>
              <a:cs typeface="Arial" pitchFamily="34" charset="0"/>
            </a:endParaRPr>
          </a:p>
        </p:txBody>
      </p:sp>
      <p:sp>
        <p:nvSpPr>
          <p:cNvPr id="11" name="ZoneTexte 10"/>
          <p:cNvSpPr txBox="1"/>
          <p:nvPr/>
        </p:nvSpPr>
        <p:spPr>
          <a:xfrm>
            <a:off x="1043608" y="3501008"/>
            <a:ext cx="288032" cy="461665"/>
          </a:xfrm>
          <a:prstGeom prst="rect">
            <a:avLst/>
          </a:prstGeom>
          <a:noFill/>
        </p:spPr>
        <p:txBody>
          <a:bodyPr wrap="square" rtlCol="0">
            <a:spAutoFit/>
          </a:bodyPr>
          <a:lstStyle/>
          <a:p>
            <a:r>
              <a:rPr lang="fr-FR" sz="2400" b="1" dirty="0">
                <a:solidFill>
                  <a:srgbClr val="000000"/>
                </a:solidFill>
                <a:latin typeface="Arial" pitchFamily="34" charset="0"/>
                <a:cs typeface="Arial" pitchFamily="34" charset="0"/>
              </a:rPr>
              <a:t>+</a:t>
            </a:r>
          </a:p>
        </p:txBody>
      </p:sp>
      <p:sp>
        <p:nvSpPr>
          <p:cNvPr id="12" name="ZoneTexte 11"/>
          <p:cNvSpPr txBox="1"/>
          <p:nvPr/>
        </p:nvSpPr>
        <p:spPr>
          <a:xfrm>
            <a:off x="1043608" y="4437112"/>
            <a:ext cx="288032" cy="461665"/>
          </a:xfrm>
          <a:prstGeom prst="rect">
            <a:avLst/>
          </a:prstGeom>
          <a:noFill/>
        </p:spPr>
        <p:txBody>
          <a:bodyPr wrap="square" rtlCol="0">
            <a:spAutoFit/>
          </a:bodyPr>
          <a:lstStyle/>
          <a:p>
            <a:r>
              <a:rPr lang="fr-FR" sz="2400" b="1" dirty="0">
                <a:solidFill>
                  <a:srgbClr val="000000"/>
                </a:solidFill>
                <a:latin typeface="Arial" pitchFamily="34" charset="0"/>
                <a:cs typeface="Arial" pitchFamily="34" charset="0"/>
              </a:rPr>
              <a:t>+</a:t>
            </a:r>
          </a:p>
        </p:txBody>
      </p:sp>
      <p:sp>
        <p:nvSpPr>
          <p:cNvPr id="13" name="ZoneTexte 12"/>
          <p:cNvSpPr txBox="1"/>
          <p:nvPr/>
        </p:nvSpPr>
        <p:spPr>
          <a:xfrm>
            <a:off x="1043608" y="5157192"/>
            <a:ext cx="288032" cy="461665"/>
          </a:xfrm>
          <a:prstGeom prst="rect">
            <a:avLst/>
          </a:prstGeom>
          <a:noFill/>
        </p:spPr>
        <p:txBody>
          <a:bodyPr wrap="square" rtlCol="0">
            <a:spAutoFit/>
          </a:bodyPr>
          <a:lstStyle/>
          <a:p>
            <a:r>
              <a:rPr lang="fr-FR" sz="2400" b="1" dirty="0">
                <a:solidFill>
                  <a:srgbClr val="000000"/>
                </a:solidFill>
                <a:latin typeface="Arial" pitchFamily="34" charset="0"/>
                <a:cs typeface="Arial" pitchFamily="34" charset="0"/>
              </a:rPr>
              <a:t>+</a:t>
            </a:r>
          </a:p>
        </p:txBody>
      </p:sp>
      <p:sp>
        <p:nvSpPr>
          <p:cNvPr id="14" name="Google Shape;149;p9"/>
          <p:cNvSpPr/>
          <p:nvPr/>
        </p:nvSpPr>
        <p:spPr>
          <a:xfrm>
            <a:off x="2195736" y="2708920"/>
            <a:ext cx="45719" cy="2880320"/>
          </a:xfrm>
          <a:prstGeom prst="leftBrace">
            <a:avLst>
              <a:gd name="adj1" fmla="val 8333"/>
              <a:gd name="adj2" fmla="val 50000"/>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rgbClr val="4D5B6B"/>
              </a:solidFill>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pic>
        <p:nvPicPr>
          <p:cNvPr id="159" name="Google Shape;159;p8"/>
          <p:cNvPicPr preferRelativeResize="0"/>
          <p:nvPr/>
        </p:nvPicPr>
        <p:blipFill rotWithShape="1">
          <a:blip r:embed="rId3" cstate="print">
            <a:alphaModFix/>
          </a:blip>
          <a:srcRect l="4794" t="32110" r="6250" b="12765"/>
          <a:stretch/>
        </p:blipFill>
        <p:spPr>
          <a:xfrm>
            <a:off x="395536" y="1484784"/>
            <a:ext cx="8568952" cy="4896544"/>
          </a:xfrm>
          <a:prstGeom prst="rect">
            <a:avLst/>
          </a:prstGeom>
          <a:noFill/>
          <a:ln w="38100">
            <a:solidFill>
              <a:srgbClr val="13726A"/>
            </a:solidFill>
            <a:prstDash val="solid"/>
          </a:ln>
        </p:spPr>
      </p:pic>
      <p:sp>
        <p:nvSpPr>
          <p:cNvPr id="160" name="Google Shape;160;p8"/>
          <p:cNvSpPr/>
          <p:nvPr/>
        </p:nvSpPr>
        <p:spPr>
          <a:xfrm>
            <a:off x="5652120" y="3501008"/>
            <a:ext cx="3240360" cy="2736304"/>
          </a:xfrm>
          <a:prstGeom prst="roundRect">
            <a:avLst>
              <a:gd name="adj" fmla="val 16667"/>
            </a:avLst>
          </a:prstGeom>
          <a:noFill/>
          <a:ln w="25400" cap="flat" cmpd="sng">
            <a:solidFill>
              <a:srgbClr val="AB0044"/>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rgbClr val="FFFFFF"/>
              </a:solidFill>
              <a:ea typeface="Calibri"/>
              <a:cs typeface="Calibri"/>
              <a:sym typeface="Calibri"/>
            </a:endParaRPr>
          </a:p>
        </p:txBody>
      </p:sp>
      <p:cxnSp>
        <p:nvCxnSpPr>
          <p:cNvPr id="161" name="Google Shape;161;p8"/>
          <p:cNvCxnSpPr/>
          <p:nvPr/>
        </p:nvCxnSpPr>
        <p:spPr>
          <a:xfrm>
            <a:off x="395536" y="2924944"/>
            <a:ext cx="251520" cy="288032"/>
          </a:xfrm>
          <a:prstGeom prst="straightConnector1">
            <a:avLst/>
          </a:prstGeom>
          <a:noFill/>
          <a:ln w="38100" cap="flat" cmpd="sng">
            <a:solidFill>
              <a:srgbClr val="AB0044"/>
            </a:solidFill>
            <a:prstDash val="solid"/>
            <a:round/>
            <a:headEnd type="none" w="sm" len="sm"/>
            <a:tailEnd type="stealth" w="med" len="med"/>
          </a:ln>
        </p:spPr>
      </p:cxnSp>
      <p:cxnSp>
        <p:nvCxnSpPr>
          <p:cNvPr id="162" name="Google Shape;162;p8"/>
          <p:cNvCxnSpPr/>
          <p:nvPr/>
        </p:nvCxnSpPr>
        <p:spPr>
          <a:xfrm>
            <a:off x="395536" y="3501008"/>
            <a:ext cx="251520" cy="288032"/>
          </a:xfrm>
          <a:prstGeom prst="straightConnector1">
            <a:avLst/>
          </a:prstGeom>
          <a:noFill/>
          <a:ln w="38100" cap="flat" cmpd="sng">
            <a:solidFill>
              <a:srgbClr val="AB0044"/>
            </a:solidFill>
            <a:prstDash val="solid"/>
            <a:round/>
            <a:headEnd type="none" w="sm" len="sm"/>
            <a:tailEnd type="stealth" w="med" len="med"/>
          </a:ln>
        </p:spPr>
      </p:cxnSp>
      <p:cxnSp>
        <p:nvCxnSpPr>
          <p:cNvPr id="163" name="Google Shape;163;p8"/>
          <p:cNvCxnSpPr/>
          <p:nvPr/>
        </p:nvCxnSpPr>
        <p:spPr>
          <a:xfrm>
            <a:off x="395536" y="4725144"/>
            <a:ext cx="251520" cy="288032"/>
          </a:xfrm>
          <a:prstGeom prst="straightConnector1">
            <a:avLst/>
          </a:prstGeom>
          <a:noFill/>
          <a:ln w="38100" cap="flat" cmpd="sng">
            <a:solidFill>
              <a:srgbClr val="AB0044"/>
            </a:solidFill>
            <a:prstDash val="solid"/>
            <a:round/>
            <a:headEnd type="none" w="sm" len="sm"/>
            <a:tailEnd type="stealth" w="med" len="med"/>
          </a:ln>
        </p:spPr>
      </p:cxnSp>
      <p:cxnSp>
        <p:nvCxnSpPr>
          <p:cNvPr id="164" name="Google Shape;164;p8"/>
          <p:cNvCxnSpPr/>
          <p:nvPr/>
        </p:nvCxnSpPr>
        <p:spPr>
          <a:xfrm>
            <a:off x="395536" y="5157192"/>
            <a:ext cx="251520" cy="288032"/>
          </a:xfrm>
          <a:prstGeom prst="straightConnector1">
            <a:avLst/>
          </a:prstGeom>
          <a:noFill/>
          <a:ln w="38100" cap="flat" cmpd="sng">
            <a:solidFill>
              <a:srgbClr val="AB0044"/>
            </a:solidFill>
            <a:prstDash val="solid"/>
            <a:round/>
            <a:headEnd type="none" w="sm" len="sm"/>
            <a:tailEnd type="stealth" w="med" len="med"/>
          </a:ln>
        </p:spPr>
      </p:cxnSp>
      <p:cxnSp>
        <p:nvCxnSpPr>
          <p:cNvPr id="165" name="Google Shape;165;p8"/>
          <p:cNvCxnSpPr/>
          <p:nvPr/>
        </p:nvCxnSpPr>
        <p:spPr>
          <a:xfrm>
            <a:off x="5148064" y="2780928"/>
            <a:ext cx="576064" cy="792088"/>
          </a:xfrm>
          <a:prstGeom prst="straightConnector1">
            <a:avLst/>
          </a:prstGeom>
          <a:noFill/>
          <a:ln w="38100" cap="flat" cmpd="sng">
            <a:solidFill>
              <a:srgbClr val="AB0044"/>
            </a:solidFill>
            <a:prstDash val="solid"/>
            <a:round/>
            <a:headEnd type="none" w="sm" len="sm"/>
            <a:tailEnd type="stealth" w="med" len="med"/>
          </a:ln>
        </p:spPr>
      </p:cxnSp>
      <p:cxnSp>
        <p:nvCxnSpPr>
          <p:cNvPr id="166" name="Google Shape;166;p8"/>
          <p:cNvCxnSpPr/>
          <p:nvPr/>
        </p:nvCxnSpPr>
        <p:spPr>
          <a:xfrm>
            <a:off x="5220072" y="3501008"/>
            <a:ext cx="360040" cy="432048"/>
          </a:xfrm>
          <a:prstGeom prst="straightConnector1">
            <a:avLst/>
          </a:prstGeom>
          <a:noFill/>
          <a:ln w="38100" cap="flat" cmpd="sng">
            <a:solidFill>
              <a:srgbClr val="AB0044"/>
            </a:solidFill>
            <a:prstDash val="solid"/>
            <a:round/>
            <a:headEnd type="none" w="sm" len="sm"/>
            <a:tailEnd type="stealth" w="med" len="med"/>
          </a:ln>
        </p:spPr>
      </p:cxnSp>
      <p:cxnSp>
        <p:nvCxnSpPr>
          <p:cNvPr id="167" name="Google Shape;167;p8"/>
          <p:cNvCxnSpPr/>
          <p:nvPr/>
        </p:nvCxnSpPr>
        <p:spPr>
          <a:xfrm>
            <a:off x="5401881" y="5152968"/>
            <a:ext cx="250239" cy="220248"/>
          </a:xfrm>
          <a:prstGeom prst="straightConnector1">
            <a:avLst/>
          </a:prstGeom>
          <a:noFill/>
          <a:ln w="38100" cap="flat" cmpd="sng">
            <a:solidFill>
              <a:srgbClr val="AB0044"/>
            </a:solidFill>
            <a:prstDash val="solid"/>
            <a:round/>
            <a:headEnd type="none" w="sm" len="sm"/>
            <a:tailEnd type="stealth" w="med" len="med"/>
          </a:ln>
        </p:spPr>
      </p:cxnSp>
      <p:cxnSp>
        <p:nvCxnSpPr>
          <p:cNvPr id="168" name="Google Shape;168;p8"/>
          <p:cNvCxnSpPr/>
          <p:nvPr/>
        </p:nvCxnSpPr>
        <p:spPr>
          <a:xfrm>
            <a:off x="5436096" y="5661248"/>
            <a:ext cx="216024" cy="216024"/>
          </a:xfrm>
          <a:prstGeom prst="straightConnector1">
            <a:avLst/>
          </a:prstGeom>
          <a:noFill/>
          <a:ln w="38100" cap="flat" cmpd="sng">
            <a:solidFill>
              <a:srgbClr val="AB0044"/>
            </a:solidFill>
            <a:prstDash val="solid"/>
            <a:round/>
            <a:headEnd type="none" w="sm" len="sm"/>
            <a:tailEnd type="stealth" w="med" len="med"/>
          </a:ln>
        </p:spPr>
      </p:cxnSp>
      <p:sp>
        <p:nvSpPr>
          <p:cNvPr id="13" name="Google Shape;132;p5"/>
          <p:cNvSpPr txBox="1">
            <a:spLocks/>
          </p:cNvSpPr>
          <p:nvPr/>
        </p:nvSpPr>
        <p:spPr>
          <a:xfrm>
            <a:off x="395536" y="620688"/>
            <a:ext cx="8568952" cy="1152128"/>
          </a:xfrm>
          <a:prstGeom prst="rect">
            <a:avLst/>
          </a:prstGeom>
          <a:noFill/>
          <a:ln>
            <a:noFill/>
          </a:ln>
        </p:spPr>
        <p:txBody>
          <a:bodyPr spcFirstLastPara="1" vert="horz" wrap="square" lIns="91425" tIns="45700" rIns="91425" bIns="45700" rtlCol="0" anchor="ctr" anchorCtr="0">
            <a:noAutofit/>
          </a:bodyPr>
          <a:lstStyle/>
          <a:p>
            <a:pPr>
              <a:lnSpc>
                <a:spcPct val="150000"/>
              </a:lnSpc>
              <a:buClr>
                <a:srgbClr val="4D5B6B"/>
              </a:buClr>
              <a:buSzPts val="2400"/>
            </a:pPr>
            <a:r>
              <a:rPr lang="fr-FR" b="1" u="sng" cap="all" dirty="0">
                <a:solidFill>
                  <a:srgbClr val="675D59">
                    <a:lumMod val="50000"/>
                  </a:srgbClr>
                </a:solidFill>
                <a:latin typeface="Arial"/>
                <a:ea typeface="Arial"/>
                <a:cs typeface="Arial"/>
                <a:sym typeface="Arial"/>
              </a:rPr>
              <a:t>EXTRAIT DU RÉFÉRENTIEL DE COMPÉTENCES</a:t>
            </a:r>
            <a:r>
              <a:rPr lang="fr-FR" sz="2400" b="1" u="sng" cap="all" dirty="0">
                <a:solidFill>
                  <a:srgbClr val="675D59">
                    <a:lumMod val="50000"/>
                  </a:srgbClr>
                </a:solidFill>
                <a:latin typeface="Arial"/>
                <a:ea typeface="Arial"/>
                <a:cs typeface="Arial"/>
                <a:sym typeface="Arial"/>
              </a:rPr>
              <a:t/>
            </a:r>
            <a:br>
              <a:rPr lang="fr-FR" sz="2400" b="1" u="sng" cap="all" dirty="0">
                <a:solidFill>
                  <a:srgbClr val="675D59">
                    <a:lumMod val="50000"/>
                  </a:srgbClr>
                </a:solidFill>
                <a:latin typeface="Arial"/>
                <a:ea typeface="Arial"/>
                <a:cs typeface="Arial"/>
                <a:sym typeface="Arial"/>
              </a:rPr>
            </a:br>
            <a:r>
              <a:rPr lang="fr-FR" sz="1600" b="1" i="1" dirty="0">
                <a:solidFill>
                  <a:srgbClr val="000000"/>
                </a:solidFill>
                <a:latin typeface="Arial" pitchFamily="34" charset="0"/>
                <a:ea typeface="Calibri"/>
                <a:cs typeface="Arial" pitchFamily="34" charset="0"/>
                <a:sym typeface="Arial"/>
              </a:rPr>
              <a:t> Bloc de compétences n°3</a:t>
            </a:r>
            <a:r>
              <a:rPr lang="fr-FR" sz="1200" i="1" dirty="0">
                <a:solidFill>
                  <a:srgbClr val="000000"/>
                </a:solidFill>
                <a:ea typeface="Calibri"/>
                <a:cs typeface="Arial" panose="020B0604020202020204" pitchFamily="34" charset="0"/>
                <a:sym typeface="Arial"/>
              </a:rPr>
              <a:t> - </a:t>
            </a:r>
            <a:r>
              <a:rPr lang="fr-FR" sz="1600" b="1" dirty="0">
                <a:solidFill>
                  <a:srgbClr val="000000"/>
                </a:solidFill>
                <a:latin typeface="Arial" pitchFamily="34" charset="0"/>
                <a:ea typeface="Calibri"/>
                <a:cs typeface="Arial" pitchFamily="34" charset="0"/>
                <a:sym typeface="Arial"/>
              </a:rPr>
              <a:t>CYBERSÉCURITÉ DES SERVICES INFORMATIQUES </a:t>
            </a:r>
            <a:r>
              <a:rPr lang="fr-FR" sz="1400" b="1" u="sng" cap="all" dirty="0">
                <a:solidFill>
                  <a:srgbClr val="000000"/>
                </a:solidFill>
                <a:latin typeface="Arial" panose="020B0604020202020204" pitchFamily="34" charset="0"/>
                <a:cs typeface="Arial" panose="020B0604020202020204" pitchFamily="34" charset="0"/>
              </a:rPr>
              <a:t/>
            </a:r>
            <a:br>
              <a:rPr lang="fr-FR" sz="1400" b="1" u="sng" cap="all" dirty="0">
                <a:solidFill>
                  <a:srgbClr val="000000"/>
                </a:solidFill>
                <a:latin typeface="Arial" panose="020B0604020202020204" pitchFamily="34" charset="0"/>
                <a:cs typeface="Arial" panose="020B0604020202020204" pitchFamily="34" charset="0"/>
              </a:rPr>
            </a:br>
            <a:endParaRPr lang="fr-FR" sz="1400" b="1" u="sng" cap="all" dirty="0">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g767d37e9f7_1_1"/>
          <p:cNvSpPr txBox="1"/>
          <p:nvPr/>
        </p:nvSpPr>
        <p:spPr>
          <a:xfrm>
            <a:off x="179436" y="734648"/>
            <a:ext cx="8892600" cy="864000"/>
          </a:xfrm>
          <a:prstGeom prst="rect">
            <a:avLst/>
          </a:prstGeom>
          <a:noFill/>
          <a:ln>
            <a:noFill/>
          </a:ln>
        </p:spPr>
        <p:txBody>
          <a:bodyPr spcFirstLastPara="1" wrap="square" lIns="91425" tIns="45700" rIns="91425" bIns="45700" anchor="ctr" anchorCtr="0">
            <a:noAutofit/>
          </a:bodyPr>
          <a:lstStyle/>
          <a:p>
            <a:pPr algn="ctr"/>
            <a:r>
              <a:rPr lang="fr-FR" sz="2400" b="1" dirty="0">
                <a:solidFill>
                  <a:srgbClr val="000000"/>
                </a:solidFill>
              </a:rPr>
              <a:t/>
            </a:r>
            <a:br>
              <a:rPr lang="fr-FR" sz="2400" b="1" dirty="0">
                <a:solidFill>
                  <a:srgbClr val="000000"/>
                </a:solidFill>
              </a:rPr>
            </a:br>
            <a:endParaRPr u="sng" dirty="0">
              <a:solidFill>
                <a:srgbClr val="000000"/>
              </a:solidFill>
              <a:latin typeface="Arial" panose="020B0604020202020204" pitchFamily="34" charset="0"/>
              <a:cs typeface="Arial" panose="020B0604020202020204" pitchFamily="34" charset="0"/>
            </a:endParaRPr>
          </a:p>
        </p:txBody>
      </p:sp>
      <p:sp>
        <p:nvSpPr>
          <p:cNvPr id="175" name="Google Shape;175;g767d37e9f7_1_1"/>
          <p:cNvSpPr txBox="1"/>
          <p:nvPr/>
        </p:nvSpPr>
        <p:spPr>
          <a:xfrm>
            <a:off x="2411760" y="1556792"/>
            <a:ext cx="6552804" cy="3296067"/>
          </a:xfrm>
          <a:prstGeom prst="rect">
            <a:avLst/>
          </a:prstGeom>
          <a:noFill/>
          <a:ln>
            <a:noFill/>
          </a:ln>
        </p:spPr>
        <p:txBody>
          <a:bodyPr spcFirstLastPara="1" wrap="square" lIns="91425" tIns="45700" rIns="91425" bIns="45700" anchor="t" anchorCtr="0">
            <a:noAutofit/>
          </a:bodyPr>
          <a:lstStyle/>
          <a:p>
            <a:r>
              <a:rPr lang="fr-FR" sz="1400" b="1" dirty="0">
                <a:solidFill>
                  <a:srgbClr val="000000"/>
                </a:solidFill>
                <a:latin typeface="Arial" panose="020B0604020202020204" pitchFamily="34" charset="0"/>
                <a:ea typeface="Calibri"/>
                <a:cs typeface="Arial" panose="020B0604020202020204" pitchFamily="34" charset="0"/>
                <a:sym typeface="Calibri"/>
              </a:rPr>
              <a:t>B3.1 - </a:t>
            </a:r>
            <a:r>
              <a:rPr lang="fr-FR" sz="1400" b="1" u="sng" dirty="0">
                <a:solidFill>
                  <a:srgbClr val="000000"/>
                </a:solidFill>
                <a:latin typeface="Arial" panose="020B0604020202020204" pitchFamily="34" charset="0"/>
                <a:ea typeface="Calibri"/>
                <a:cs typeface="Arial" panose="020B0604020202020204" pitchFamily="34" charset="0"/>
                <a:sym typeface="Calibri"/>
              </a:rPr>
              <a:t>Protéger les données à caractère personnel</a:t>
            </a:r>
            <a:endParaRPr sz="1400" b="1" u="sng" dirty="0">
              <a:solidFill>
                <a:srgbClr val="000000"/>
              </a:solidFill>
              <a:latin typeface="Arial" panose="020B0604020202020204" pitchFamily="34" charset="0"/>
              <a:ea typeface="Calibri"/>
              <a:cs typeface="Arial" panose="020B0604020202020204" pitchFamily="34" charset="0"/>
              <a:sym typeface="Calibri"/>
            </a:endParaRPr>
          </a:p>
          <a:p>
            <a:pPr algn="just"/>
            <a:endParaRPr lang="fr-FR" sz="1400" dirty="0">
              <a:solidFill>
                <a:srgbClr val="000000"/>
              </a:solidFill>
              <a:latin typeface="Arial" panose="020B0604020202020204" pitchFamily="34" charset="0"/>
              <a:ea typeface="Calibri"/>
              <a:cs typeface="Arial" panose="020B0604020202020204" pitchFamily="34" charset="0"/>
              <a:sym typeface="Calibri"/>
            </a:endParaRPr>
          </a:p>
          <a:p>
            <a:pPr algn="just"/>
            <a:r>
              <a:rPr lang="fr-FR" sz="1400" dirty="0">
                <a:solidFill>
                  <a:srgbClr val="000000"/>
                </a:solidFill>
                <a:latin typeface="Arial" panose="020B0604020202020204" pitchFamily="34" charset="0"/>
                <a:ea typeface="Calibri"/>
                <a:cs typeface="Arial" panose="020B0604020202020204" pitchFamily="34" charset="0"/>
                <a:sym typeface="Calibri"/>
              </a:rPr>
              <a:t>Cette compétence implique la connaissance de la réglementation (RGPD). </a:t>
            </a:r>
          </a:p>
          <a:p>
            <a:pPr algn="just"/>
            <a:r>
              <a:rPr lang="fr-FR" sz="1400" b="1" dirty="0">
                <a:solidFill>
                  <a:srgbClr val="000000"/>
                </a:solidFill>
                <a:latin typeface="Arial" panose="020B0604020202020204" pitchFamily="34" charset="0"/>
                <a:ea typeface="Calibri"/>
                <a:cs typeface="Arial" panose="020B0604020202020204" pitchFamily="34" charset="0"/>
                <a:sym typeface="Calibri"/>
              </a:rPr>
              <a:t>Une collaboration avec le professeur de CEJM et l’enseignant de CEJMA  est recommandée</a:t>
            </a:r>
            <a:r>
              <a:rPr lang="fr-FR" sz="1400" b="1" dirty="0">
                <a:solidFill>
                  <a:srgbClr val="AB0044"/>
                </a:solidFill>
                <a:latin typeface="Arial" panose="020B0604020202020204" pitchFamily="34" charset="0"/>
                <a:ea typeface="Calibri"/>
                <a:cs typeface="Arial" panose="020B0604020202020204" pitchFamily="34" charset="0"/>
                <a:sym typeface="Calibri"/>
              </a:rPr>
              <a:t> </a:t>
            </a:r>
            <a:r>
              <a:rPr lang="fr-FR" sz="1400" b="1" dirty="0">
                <a:solidFill>
                  <a:srgbClr val="000000"/>
                </a:solidFill>
                <a:latin typeface="Arial" panose="020B0604020202020204" pitchFamily="34" charset="0"/>
                <a:ea typeface="Calibri"/>
                <a:cs typeface="Arial" panose="020B0604020202020204" pitchFamily="34" charset="0"/>
                <a:sym typeface="Calibri"/>
              </a:rPr>
              <a:t>afin de s’assurer que l’acquisition des savoirs soit menée en parallèle au semestre 1</a:t>
            </a:r>
            <a:r>
              <a:rPr lang="fr-FR" sz="1400" dirty="0">
                <a:solidFill>
                  <a:srgbClr val="000000"/>
                </a:solidFill>
                <a:latin typeface="Arial" panose="020B0604020202020204" pitchFamily="34" charset="0"/>
                <a:ea typeface="Calibri"/>
                <a:cs typeface="Arial" panose="020B0604020202020204" pitchFamily="34" charset="0"/>
                <a:sym typeface="Calibri"/>
              </a:rPr>
              <a:t>. </a:t>
            </a:r>
          </a:p>
          <a:p>
            <a:pPr algn="just"/>
            <a:endParaRPr sz="1400" dirty="0">
              <a:solidFill>
                <a:srgbClr val="000000"/>
              </a:solidFill>
              <a:latin typeface="Arial" panose="020B0604020202020204" pitchFamily="34" charset="0"/>
              <a:ea typeface="Calibri"/>
              <a:cs typeface="Arial" panose="020B0604020202020204" pitchFamily="34" charset="0"/>
              <a:sym typeface="Calibri"/>
            </a:endParaRPr>
          </a:p>
          <a:p>
            <a:pPr algn="just"/>
            <a:r>
              <a:rPr lang="fr-FR" sz="1400" dirty="0">
                <a:solidFill>
                  <a:srgbClr val="AB0044"/>
                </a:solidFill>
                <a:latin typeface="Arial" panose="020B0604020202020204" pitchFamily="34" charset="0"/>
                <a:ea typeface="Calibri"/>
                <a:cs typeface="Arial" panose="020B0604020202020204" pitchFamily="34" charset="0"/>
                <a:sym typeface="Calibri"/>
              </a:rPr>
              <a:t>En prolongement du thème 4 question 2 du programme de CEJM</a:t>
            </a:r>
            <a:r>
              <a:rPr lang="fr-FR" sz="1400" dirty="0">
                <a:solidFill>
                  <a:srgbClr val="4D5B6B"/>
                </a:solidFill>
                <a:latin typeface="Arial" panose="020B0604020202020204" pitchFamily="34" charset="0"/>
                <a:ea typeface="Calibri"/>
                <a:cs typeface="Arial" panose="020B0604020202020204" pitchFamily="34" charset="0"/>
                <a:sym typeface="Calibri"/>
              </a:rPr>
              <a:t>, </a:t>
            </a:r>
            <a:r>
              <a:rPr lang="fr-FR" sz="1400" dirty="0">
                <a:solidFill>
                  <a:srgbClr val="000000"/>
                </a:solidFill>
                <a:latin typeface="Arial" panose="020B0604020202020204" pitchFamily="34" charset="0"/>
                <a:ea typeface="Calibri"/>
                <a:cs typeface="Arial" panose="020B0604020202020204" pitchFamily="34" charset="0"/>
                <a:sym typeface="Calibri"/>
              </a:rPr>
              <a:t>l’enseignement de CEJMA abordera les points suivants :</a:t>
            </a:r>
            <a:endParaRPr sz="1400" dirty="0">
              <a:solidFill>
                <a:srgbClr val="000000"/>
              </a:solidFill>
              <a:latin typeface="Arial" panose="020B0604020202020204" pitchFamily="34" charset="0"/>
              <a:ea typeface="Calibri"/>
              <a:cs typeface="Arial" panose="020B0604020202020204" pitchFamily="34" charset="0"/>
              <a:sym typeface="Calibri"/>
            </a:endParaRPr>
          </a:p>
          <a:p>
            <a:pPr algn="just"/>
            <a:r>
              <a:rPr lang="fr-FR" sz="1400" dirty="0">
                <a:solidFill>
                  <a:srgbClr val="000000"/>
                </a:solidFill>
                <a:latin typeface="Arial" panose="020B0604020202020204" pitchFamily="34" charset="0"/>
                <a:ea typeface="Calibri"/>
                <a:cs typeface="Arial" panose="020B0604020202020204" pitchFamily="34" charset="0"/>
                <a:sym typeface="Calibri"/>
              </a:rPr>
              <a:t>- les obligations du responsable de traitement : tenue du registre des activités de traitement, </a:t>
            </a:r>
            <a:r>
              <a:rPr lang="fr-FR" sz="1400" dirty="0">
                <a:solidFill>
                  <a:srgbClr val="AB0044"/>
                </a:solidFill>
                <a:latin typeface="Arial" panose="020B0604020202020204" pitchFamily="34" charset="0"/>
                <a:ea typeface="Calibri"/>
                <a:cs typeface="Arial" panose="020B0604020202020204" pitchFamily="34" charset="0"/>
                <a:sym typeface="Calibri"/>
              </a:rPr>
              <a:t>désignation d’un DPO, réalisation d’une étude d’impact comprenant privacy by design, privacy by default </a:t>
            </a:r>
            <a:r>
              <a:rPr lang="fr-FR" sz="1400" dirty="0">
                <a:solidFill>
                  <a:srgbClr val="000000"/>
                </a:solidFill>
                <a:latin typeface="Arial" panose="020B0604020202020204" pitchFamily="34" charset="0"/>
                <a:ea typeface="Calibri"/>
                <a:cs typeface="Arial" panose="020B0604020202020204" pitchFamily="34" charset="0"/>
                <a:sym typeface="Calibri"/>
              </a:rPr>
              <a:t>et la mise en œuvre de sa responsabilité en cas de non conformité à la réglementation</a:t>
            </a:r>
            <a:endParaRPr sz="1400" dirty="0">
              <a:solidFill>
                <a:srgbClr val="000000"/>
              </a:solidFill>
              <a:latin typeface="Arial" panose="020B0604020202020204" pitchFamily="34" charset="0"/>
              <a:ea typeface="Calibri"/>
              <a:cs typeface="Arial" panose="020B0604020202020204" pitchFamily="34" charset="0"/>
              <a:sym typeface="Calibri"/>
            </a:endParaRPr>
          </a:p>
          <a:p>
            <a:pPr algn="just"/>
            <a:r>
              <a:rPr lang="fr-FR" sz="1400" dirty="0">
                <a:solidFill>
                  <a:srgbClr val="4D5B6B"/>
                </a:solidFill>
                <a:latin typeface="Arial" panose="020B0604020202020204" pitchFamily="34" charset="0"/>
                <a:ea typeface="Calibri"/>
                <a:cs typeface="Arial" panose="020B0604020202020204" pitchFamily="34" charset="0"/>
                <a:sym typeface="Calibri"/>
              </a:rPr>
              <a:t>- </a:t>
            </a:r>
            <a:r>
              <a:rPr lang="fr-FR" sz="1400" dirty="0">
                <a:solidFill>
                  <a:srgbClr val="AB0044"/>
                </a:solidFill>
                <a:latin typeface="Arial" panose="020B0604020202020204" pitchFamily="34" charset="0"/>
                <a:ea typeface="Calibri"/>
                <a:cs typeface="Arial" panose="020B0604020202020204" pitchFamily="34" charset="0"/>
                <a:sym typeface="Calibri"/>
              </a:rPr>
              <a:t>les obligations spécifiques du  sous-traitant </a:t>
            </a:r>
            <a:r>
              <a:rPr lang="fr-FR" sz="1400" dirty="0">
                <a:solidFill>
                  <a:srgbClr val="000000"/>
                </a:solidFill>
                <a:latin typeface="Arial" panose="020B0604020202020204" pitchFamily="34" charset="0"/>
                <a:ea typeface="Calibri"/>
                <a:cs typeface="Arial" panose="020B0604020202020204" pitchFamily="34" charset="0"/>
                <a:sym typeface="Calibri"/>
              </a:rPr>
              <a:t>(société de sécurité informatique, intégrateur de logiciels, entreprises de services du numériques etc.) qui traite des données à caractère personnel pour le compte d’une autre organisation, et,  dont la responsabilité sera susceptible elle aussi d’être engagée en cas de manquement.</a:t>
            </a:r>
            <a:endParaRPr sz="1400" dirty="0">
              <a:solidFill>
                <a:srgbClr val="000000"/>
              </a:solidFill>
              <a:latin typeface="Arial" panose="020B0604020202020204" pitchFamily="34" charset="0"/>
              <a:ea typeface="Calibri"/>
              <a:cs typeface="Arial" panose="020B0604020202020204" pitchFamily="34" charset="0"/>
              <a:sym typeface="Calibri"/>
            </a:endParaRPr>
          </a:p>
        </p:txBody>
      </p:sp>
      <p:sp>
        <p:nvSpPr>
          <p:cNvPr id="177" name="Google Shape;177;g767d37e9f7_1_1"/>
          <p:cNvSpPr/>
          <p:nvPr/>
        </p:nvSpPr>
        <p:spPr>
          <a:xfrm>
            <a:off x="2267744" y="3068960"/>
            <a:ext cx="72008" cy="2304256"/>
          </a:xfrm>
          <a:prstGeom prst="leftBrace">
            <a:avLst>
              <a:gd name="adj1" fmla="val 8333"/>
              <a:gd name="adj2" fmla="val 50000"/>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dirty="0">
              <a:solidFill>
                <a:srgbClr val="4D5B6B"/>
              </a:solidFill>
              <a:ea typeface="Calibri"/>
              <a:cs typeface="Calibri"/>
              <a:sym typeface="Calibri"/>
            </a:endParaRPr>
          </a:p>
        </p:txBody>
      </p:sp>
      <p:sp>
        <p:nvSpPr>
          <p:cNvPr id="179" name="Google Shape;179;g767d37e9f7_1_1"/>
          <p:cNvSpPr txBox="1"/>
          <p:nvPr/>
        </p:nvSpPr>
        <p:spPr>
          <a:xfrm>
            <a:off x="2411760" y="5517232"/>
            <a:ext cx="6732240" cy="1008112"/>
          </a:xfrm>
          <a:prstGeom prst="rect">
            <a:avLst/>
          </a:prstGeom>
          <a:noFill/>
          <a:ln>
            <a:noFill/>
          </a:ln>
        </p:spPr>
        <p:txBody>
          <a:bodyPr spcFirstLastPara="1" wrap="square" lIns="91425" tIns="45700" rIns="91425" bIns="45700" anchor="t" anchorCtr="0">
            <a:noAutofit/>
          </a:bodyPr>
          <a:lstStyle/>
          <a:p>
            <a:r>
              <a:rPr lang="fr-FR" sz="1400" u="sng" dirty="0">
                <a:solidFill>
                  <a:srgbClr val="000000"/>
                </a:solidFill>
                <a:latin typeface="Arial" panose="020B0604020202020204" pitchFamily="34" charset="0"/>
                <a:ea typeface="Calibri"/>
                <a:cs typeface="Arial" panose="020B0604020202020204" pitchFamily="34" charset="0"/>
                <a:sym typeface="Calibri"/>
              </a:rPr>
              <a:t>Ressources </a:t>
            </a:r>
            <a:r>
              <a:rPr lang="fr-FR" sz="1400" dirty="0">
                <a:solidFill>
                  <a:srgbClr val="000000"/>
                </a:solidFill>
                <a:latin typeface="Arial" panose="020B0604020202020204" pitchFamily="34" charset="0"/>
                <a:ea typeface="Calibri"/>
                <a:cs typeface="Arial" panose="020B0604020202020204" pitchFamily="34" charset="0"/>
                <a:sym typeface="Calibri"/>
              </a:rPr>
              <a:t>:</a:t>
            </a:r>
            <a:endParaRPr lang="fr-FR" sz="1400" dirty="0">
              <a:solidFill>
                <a:srgbClr val="4D5B6B"/>
              </a:solidFill>
              <a:ea typeface="Calibri"/>
              <a:cs typeface="Calibri"/>
              <a:sym typeface="Calibri"/>
            </a:endParaRPr>
          </a:p>
          <a:p>
            <a:r>
              <a:rPr lang="fr-FR" sz="1200" dirty="0" err="1">
                <a:solidFill>
                  <a:srgbClr val="000000"/>
                </a:solidFill>
                <a:latin typeface="Arial" panose="020B0604020202020204" pitchFamily="34" charset="0"/>
                <a:ea typeface="Calibri"/>
                <a:cs typeface="Arial" panose="020B0604020202020204" pitchFamily="34" charset="0"/>
                <a:sym typeface="Calibri"/>
              </a:rPr>
              <a:t>Mooc</a:t>
            </a:r>
            <a:r>
              <a:rPr lang="fr-FR" sz="1200" dirty="0">
                <a:solidFill>
                  <a:srgbClr val="000000"/>
                </a:solidFill>
                <a:latin typeface="Arial" panose="020B0604020202020204" pitchFamily="34" charset="0"/>
                <a:ea typeface="Calibri"/>
                <a:cs typeface="Arial" panose="020B0604020202020204" pitchFamily="34" charset="0"/>
                <a:sym typeface="Calibri"/>
              </a:rPr>
              <a:t> d'initiation au RGPD proposé par la CNIL (https://atelier-rgpd.cnil.fr/) </a:t>
            </a:r>
            <a:endParaRPr sz="1200" dirty="0">
              <a:solidFill>
                <a:srgbClr val="000000"/>
              </a:solidFill>
              <a:latin typeface="Arial" panose="020B0604020202020204" pitchFamily="34" charset="0"/>
              <a:ea typeface="Calibri"/>
              <a:cs typeface="Arial" panose="020B0604020202020204" pitchFamily="34" charset="0"/>
              <a:sym typeface="Calibri"/>
            </a:endParaRPr>
          </a:p>
          <a:p>
            <a:r>
              <a:rPr lang="fr-FR" sz="1200" dirty="0">
                <a:solidFill>
                  <a:srgbClr val="000000"/>
                </a:solidFill>
                <a:latin typeface="Arial" panose="020B0604020202020204" pitchFamily="34" charset="0"/>
                <a:ea typeface="Calibri"/>
                <a:cs typeface="Arial" panose="020B0604020202020204" pitchFamily="34" charset="0"/>
                <a:sym typeface="Calibri"/>
              </a:rPr>
              <a:t>Publication de guides sur le site de la CNIL (guide du sous-traitant, guide de la sécurité des données personnelles…)</a:t>
            </a:r>
            <a:endParaRPr sz="1200" dirty="0">
              <a:solidFill>
                <a:srgbClr val="000000"/>
              </a:solidFill>
              <a:latin typeface="Arial" panose="020B0604020202020204" pitchFamily="34" charset="0"/>
              <a:ea typeface="Calibri"/>
              <a:cs typeface="Arial" panose="020B0604020202020204" pitchFamily="34" charset="0"/>
              <a:sym typeface="Calibri"/>
            </a:endParaRPr>
          </a:p>
          <a:p>
            <a:r>
              <a:rPr lang="fr-FR" sz="1200" dirty="0" err="1">
                <a:solidFill>
                  <a:srgbClr val="000000"/>
                </a:solidFill>
                <a:latin typeface="Arial" panose="020B0604020202020204" pitchFamily="34" charset="0"/>
                <a:ea typeface="Calibri"/>
                <a:cs typeface="Arial" panose="020B0604020202020204" pitchFamily="34" charset="0"/>
                <a:sym typeface="Calibri"/>
              </a:rPr>
              <a:t>Cyberdroit</a:t>
            </a:r>
            <a:r>
              <a:rPr lang="fr-FR" sz="1200" dirty="0">
                <a:solidFill>
                  <a:srgbClr val="000000"/>
                </a:solidFill>
                <a:latin typeface="Arial" panose="020B0604020202020204" pitchFamily="34" charset="0"/>
                <a:ea typeface="Calibri"/>
                <a:cs typeface="Arial" panose="020B0604020202020204" pitchFamily="34" charset="0"/>
                <a:sym typeface="Calibri"/>
              </a:rPr>
              <a:t> - le droit à l’épreuve de l’internet - Christiane </a:t>
            </a:r>
            <a:r>
              <a:rPr lang="fr-FR" sz="1200" dirty="0" err="1">
                <a:solidFill>
                  <a:srgbClr val="000000"/>
                </a:solidFill>
                <a:latin typeface="Arial" panose="020B0604020202020204" pitchFamily="34" charset="0"/>
                <a:ea typeface="Calibri"/>
                <a:cs typeface="Arial" panose="020B0604020202020204" pitchFamily="34" charset="0"/>
                <a:sym typeface="Calibri"/>
              </a:rPr>
              <a:t>Féral-Schuhl</a:t>
            </a:r>
            <a:r>
              <a:rPr lang="fr-FR" sz="1200" dirty="0">
                <a:solidFill>
                  <a:srgbClr val="000000"/>
                </a:solidFill>
                <a:latin typeface="Arial" panose="020B0604020202020204" pitchFamily="34" charset="0"/>
                <a:ea typeface="Calibri"/>
                <a:cs typeface="Arial" panose="020B0604020202020204" pitchFamily="34" charset="0"/>
                <a:sym typeface="Calibri"/>
              </a:rPr>
              <a:t> - Edition Dalloz 2018/2019</a:t>
            </a:r>
            <a:endParaRPr sz="1200" dirty="0">
              <a:solidFill>
                <a:srgbClr val="000000"/>
              </a:solidFill>
              <a:latin typeface="Arial" panose="020B0604020202020204" pitchFamily="34" charset="0"/>
              <a:ea typeface="Calibri"/>
              <a:cs typeface="Arial" panose="020B0604020202020204" pitchFamily="34" charset="0"/>
              <a:sym typeface="Calibri"/>
            </a:endParaRPr>
          </a:p>
        </p:txBody>
      </p:sp>
      <p:sp>
        <p:nvSpPr>
          <p:cNvPr id="180" name="Google Shape;180;g767d37e9f7_1_1"/>
          <p:cNvSpPr/>
          <p:nvPr/>
        </p:nvSpPr>
        <p:spPr>
          <a:xfrm>
            <a:off x="2267744" y="5517232"/>
            <a:ext cx="80400" cy="1088400"/>
          </a:xfrm>
          <a:prstGeom prst="leftBrace">
            <a:avLst>
              <a:gd name="adj1" fmla="val 8333"/>
              <a:gd name="adj2" fmla="val 50000"/>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rgbClr val="4D5B6B"/>
              </a:solidFill>
              <a:ea typeface="Calibri"/>
              <a:cs typeface="Calibri"/>
              <a:sym typeface="Calibri"/>
            </a:endParaRPr>
          </a:p>
        </p:txBody>
      </p:sp>
      <p:sp>
        <p:nvSpPr>
          <p:cNvPr id="11" name="ZoneTexte 10"/>
          <p:cNvSpPr txBox="1"/>
          <p:nvPr/>
        </p:nvSpPr>
        <p:spPr>
          <a:xfrm>
            <a:off x="1115616" y="3501008"/>
            <a:ext cx="288032" cy="461665"/>
          </a:xfrm>
          <a:prstGeom prst="rect">
            <a:avLst/>
          </a:prstGeom>
          <a:noFill/>
        </p:spPr>
        <p:txBody>
          <a:bodyPr wrap="square" rtlCol="0">
            <a:spAutoFit/>
          </a:bodyPr>
          <a:lstStyle/>
          <a:p>
            <a:r>
              <a:rPr lang="fr-FR" sz="2400" b="1" dirty="0">
                <a:solidFill>
                  <a:srgbClr val="000000"/>
                </a:solidFill>
                <a:latin typeface="Arial" pitchFamily="34" charset="0"/>
                <a:cs typeface="Arial" pitchFamily="34" charset="0"/>
              </a:rPr>
              <a:t>+</a:t>
            </a:r>
          </a:p>
        </p:txBody>
      </p:sp>
      <p:sp>
        <p:nvSpPr>
          <p:cNvPr id="12" name="ZoneTexte 11"/>
          <p:cNvSpPr txBox="1"/>
          <p:nvPr/>
        </p:nvSpPr>
        <p:spPr>
          <a:xfrm>
            <a:off x="1115616" y="4797152"/>
            <a:ext cx="288032" cy="461665"/>
          </a:xfrm>
          <a:prstGeom prst="rect">
            <a:avLst/>
          </a:prstGeom>
          <a:noFill/>
        </p:spPr>
        <p:txBody>
          <a:bodyPr wrap="square" rtlCol="0">
            <a:spAutoFit/>
          </a:bodyPr>
          <a:lstStyle/>
          <a:p>
            <a:r>
              <a:rPr lang="fr-FR" sz="2400" b="1" dirty="0">
                <a:solidFill>
                  <a:srgbClr val="000000"/>
                </a:solidFill>
                <a:latin typeface="Arial" pitchFamily="34" charset="0"/>
                <a:cs typeface="Arial" pitchFamily="34" charset="0"/>
              </a:rPr>
              <a:t>+</a:t>
            </a:r>
          </a:p>
        </p:txBody>
      </p:sp>
      <p:sp>
        <p:nvSpPr>
          <p:cNvPr id="13" name="Google Shape;144;p9"/>
          <p:cNvSpPr txBox="1"/>
          <p:nvPr/>
        </p:nvSpPr>
        <p:spPr>
          <a:xfrm>
            <a:off x="395537" y="548680"/>
            <a:ext cx="8568952" cy="936104"/>
          </a:xfrm>
          <a:prstGeom prst="rect">
            <a:avLst/>
          </a:prstGeom>
          <a:noFill/>
          <a:ln>
            <a:noFill/>
          </a:ln>
        </p:spPr>
        <p:txBody>
          <a:bodyPr spcFirstLastPara="1" wrap="square" lIns="91425" tIns="45700" rIns="91425" bIns="45700" anchor="ctr" anchorCtr="0">
            <a:noAutofit/>
          </a:bodyPr>
          <a:lstStyle/>
          <a:p>
            <a:pPr>
              <a:buClr>
                <a:srgbClr val="4D5B6B"/>
              </a:buClr>
              <a:buFont typeface="Arial"/>
              <a:buNone/>
            </a:pPr>
            <a:endParaRPr sz="2800" b="1" u="sng" dirty="0">
              <a:solidFill>
                <a:srgbClr val="4D5B6B"/>
              </a:solidFill>
            </a:endParaRPr>
          </a:p>
          <a:p>
            <a:pPr>
              <a:lnSpc>
                <a:spcPct val="150000"/>
              </a:lnSpc>
            </a:pPr>
            <a:r>
              <a:rPr lang="fr-FR" b="1" u="sng" dirty="0">
                <a:solidFill>
                  <a:srgbClr val="000000"/>
                </a:solidFill>
                <a:latin typeface="Arial" panose="020B0604020202020204" pitchFamily="34" charset="0"/>
                <a:cs typeface="Arial" panose="020B0604020202020204" pitchFamily="34" charset="0"/>
              </a:rPr>
              <a:t>EXTRAIT DU DOCUMENT D’ACCOMPAGNEMENT</a:t>
            </a:r>
            <a:br>
              <a:rPr lang="fr-FR" b="1" u="sng" dirty="0">
                <a:solidFill>
                  <a:srgbClr val="000000"/>
                </a:solidFill>
                <a:latin typeface="Arial" panose="020B0604020202020204" pitchFamily="34" charset="0"/>
                <a:cs typeface="Arial" panose="020B0604020202020204" pitchFamily="34" charset="0"/>
              </a:rPr>
            </a:br>
            <a:r>
              <a:rPr lang="fr-FR" sz="1600" b="1" i="1" dirty="0">
                <a:solidFill>
                  <a:srgbClr val="000000"/>
                </a:solidFill>
                <a:latin typeface="Arial" panose="020B0604020202020204" pitchFamily="34" charset="0"/>
                <a:cs typeface="Arial" panose="020B0604020202020204" pitchFamily="34" charset="0"/>
              </a:rPr>
              <a:t>Bloc de compétences n°3 </a:t>
            </a:r>
            <a:r>
              <a:rPr lang="fr-FR" sz="1600" b="1" dirty="0">
                <a:solidFill>
                  <a:srgbClr val="000000"/>
                </a:solidFill>
                <a:latin typeface="Arial" panose="020B0604020202020204" pitchFamily="34" charset="0"/>
                <a:cs typeface="Arial" panose="020B0604020202020204" pitchFamily="34" charset="0"/>
              </a:rPr>
              <a:t>- CYBERSÉCURITÉ DES SERVICES INFORMATIQUES</a:t>
            </a:r>
            <a:endParaRPr lang="fr-FR" u="sng" dirty="0">
              <a:solidFill>
                <a:srgbClr val="000000"/>
              </a:solidFill>
              <a:latin typeface="Arial" panose="020B0604020202020204" pitchFamily="34" charset="0"/>
              <a:cs typeface="Arial" panose="020B0604020202020204" pitchFamily="34" charset="0"/>
            </a:endParaRPr>
          </a:p>
          <a:p>
            <a:endParaRPr sz="2000" b="1" dirty="0">
              <a:solidFill>
                <a:srgbClr val="4D5B6B"/>
              </a:solidFill>
              <a:ea typeface="Calibri"/>
              <a:cs typeface="Calibri"/>
              <a:sym typeface="Calibri"/>
            </a:endParaRPr>
          </a:p>
        </p:txBody>
      </p:sp>
      <p:sp>
        <p:nvSpPr>
          <p:cNvPr id="14" name="Google Shape;146;p9"/>
          <p:cNvSpPr txBox="1"/>
          <p:nvPr/>
        </p:nvSpPr>
        <p:spPr>
          <a:xfrm>
            <a:off x="395536" y="4149080"/>
            <a:ext cx="1800200" cy="461624"/>
          </a:xfrm>
          <a:prstGeom prst="rect">
            <a:avLst/>
          </a:prstGeom>
          <a:solidFill>
            <a:schemeClr val="lt1"/>
          </a:solidFill>
          <a:ln w="25400" cap="flat" cmpd="sng">
            <a:solidFill>
              <a:schemeClr val="accent2"/>
            </a:solidFill>
            <a:prstDash val="solid"/>
            <a:round/>
            <a:headEnd type="none" w="sm" len="sm"/>
            <a:tailEnd type="none" w="sm" len="sm"/>
          </a:ln>
        </p:spPr>
        <p:txBody>
          <a:bodyPr spcFirstLastPara="1" wrap="square" lIns="91425" tIns="45700" rIns="91425" bIns="45700" anchor="t" anchorCtr="0">
            <a:spAutoFit/>
          </a:bodyPr>
          <a:lstStyle/>
          <a:p>
            <a:pPr algn="ctr"/>
            <a:r>
              <a:rPr lang="fr-FR" sz="1200" b="1" dirty="0">
                <a:solidFill>
                  <a:srgbClr val="13726A"/>
                </a:solidFill>
                <a:latin typeface="Arial" panose="020B0604020202020204" pitchFamily="34" charset="0"/>
                <a:cs typeface="Arial" panose="020B0604020202020204" pitchFamily="34" charset="0"/>
              </a:rPr>
              <a:t>Contenu des savoirs à apporter en CEJMA</a:t>
            </a:r>
            <a:r>
              <a:rPr lang="fr-FR" sz="1200" b="1" dirty="0">
                <a:solidFill>
                  <a:srgbClr val="13726A"/>
                </a:solidFill>
                <a:latin typeface="Arial" panose="020B0604020202020204" pitchFamily="34" charset="0"/>
                <a:ea typeface="Calibri"/>
                <a:cs typeface="Arial" panose="020B0604020202020204" pitchFamily="34" charset="0"/>
                <a:sym typeface="Calibri"/>
              </a:rPr>
              <a:t> </a:t>
            </a:r>
            <a:endParaRPr sz="1200" b="1" dirty="0">
              <a:solidFill>
                <a:srgbClr val="13726A"/>
              </a:solidFill>
              <a:latin typeface="Arial" panose="020B0604020202020204" pitchFamily="34" charset="0"/>
              <a:ea typeface="Calibri"/>
              <a:cs typeface="Arial" panose="020B0604020202020204" pitchFamily="34" charset="0"/>
              <a:sym typeface="Calibri"/>
            </a:endParaRPr>
          </a:p>
        </p:txBody>
      </p:sp>
      <p:sp>
        <p:nvSpPr>
          <p:cNvPr id="15" name="Google Shape;150;p9"/>
          <p:cNvSpPr txBox="1"/>
          <p:nvPr/>
        </p:nvSpPr>
        <p:spPr>
          <a:xfrm>
            <a:off x="395536" y="3212976"/>
            <a:ext cx="1728192" cy="276959"/>
          </a:xfrm>
          <a:prstGeom prst="rect">
            <a:avLst/>
          </a:prstGeom>
          <a:solidFill>
            <a:schemeClr val="lt1"/>
          </a:solidFill>
          <a:ln w="25400" cap="flat" cmpd="sng">
            <a:solidFill>
              <a:schemeClr val="accent2"/>
            </a:solidFill>
            <a:prstDash val="solid"/>
            <a:round/>
            <a:headEnd type="none" w="sm" len="sm"/>
            <a:tailEnd type="none" w="sm" len="sm"/>
          </a:ln>
        </p:spPr>
        <p:txBody>
          <a:bodyPr spcFirstLastPara="1" wrap="square" lIns="91425" tIns="45700" rIns="91425" bIns="45700" anchor="t" anchorCtr="0">
            <a:spAutoFit/>
          </a:bodyPr>
          <a:lstStyle/>
          <a:p>
            <a:pPr algn="ctr"/>
            <a:r>
              <a:rPr lang="fr-FR" sz="1200" b="1" dirty="0">
                <a:solidFill>
                  <a:srgbClr val="13726A"/>
                </a:solidFill>
                <a:latin typeface="Arial" panose="020B0604020202020204" pitchFamily="34" charset="0"/>
                <a:ea typeface="Calibri"/>
                <a:cs typeface="Arial" panose="020B0604020202020204" pitchFamily="34" charset="0"/>
                <a:sym typeface="Calibri"/>
              </a:rPr>
              <a:t>L</a:t>
            </a:r>
            <a:r>
              <a:rPr lang="fr-FR" sz="1200" b="1" dirty="0">
                <a:solidFill>
                  <a:srgbClr val="13726A"/>
                </a:solidFill>
                <a:latin typeface="Arial" panose="020B0604020202020204" pitchFamily="34" charset="0"/>
                <a:cs typeface="Arial" panose="020B0604020202020204" pitchFamily="34" charset="0"/>
              </a:rPr>
              <a:t>ien avec CEJM</a:t>
            </a:r>
            <a:endParaRPr sz="1200" b="1" dirty="0">
              <a:solidFill>
                <a:srgbClr val="13726A"/>
              </a:solidFill>
              <a:latin typeface="Arial" panose="020B0604020202020204" pitchFamily="34" charset="0"/>
              <a:cs typeface="Arial" panose="020B0604020202020204" pitchFamily="34" charset="0"/>
            </a:endParaRPr>
          </a:p>
        </p:txBody>
      </p:sp>
      <p:sp>
        <p:nvSpPr>
          <p:cNvPr id="16" name="Google Shape;148;p9"/>
          <p:cNvSpPr txBox="1"/>
          <p:nvPr/>
        </p:nvSpPr>
        <p:spPr>
          <a:xfrm>
            <a:off x="395536" y="5661248"/>
            <a:ext cx="1800200" cy="461624"/>
          </a:xfrm>
          <a:prstGeom prst="rect">
            <a:avLst/>
          </a:prstGeom>
          <a:solidFill>
            <a:schemeClr val="lt1"/>
          </a:solidFill>
          <a:ln w="25400" cap="flat" cmpd="sng">
            <a:solidFill>
              <a:schemeClr val="accent2"/>
            </a:solidFill>
            <a:prstDash val="solid"/>
            <a:round/>
            <a:headEnd type="none" w="sm" len="sm"/>
            <a:tailEnd type="none" w="sm" len="sm"/>
          </a:ln>
        </p:spPr>
        <p:txBody>
          <a:bodyPr spcFirstLastPara="1" wrap="square" lIns="91425" tIns="45700" rIns="91425" bIns="45700" anchor="t" anchorCtr="0">
            <a:spAutoFit/>
          </a:bodyPr>
          <a:lstStyle/>
          <a:p>
            <a:pPr algn="ctr"/>
            <a:r>
              <a:rPr lang="fr-FR" sz="1200" b="1" dirty="0">
                <a:solidFill>
                  <a:srgbClr val="13726A"/>
                </a:solidFill>
                <a:latin typeface="Arial" panose="020B0604020202020204" pitchFamily="34" charset="0"/>
                <a:cs typeface="Arial" panose="020B0604020202020204" pitchFamily="34" charset="0"/>
              </a:rPr>
              <a:t>Proposition de ressources CEJMA</a:t>
            </a:r>
            <a:endParaRPr sz="1200" b="1" dirty="0">
              <a:solidFill>
                <a:srgbClr val="13726A"/>
              </a:solidFill>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Conception personnalisée">
  <a:themeElements>
    <a:clrScheme name="Personnalisé 1">
      <a:dk1>
        <a:srgbClr val="4D5B6B"/>
      </a:dk1>
      <a:lt1>
        <a:srgbClr val="FFFFFF"/>
      </a:lt1>
      <a:dk2>
        <a:srgbClr val="675D59"/>
      </a:dk2>
      <a:lt2>
        <a:srgbClr val="FFFFFF"/>
      </a:lt2>
      <a:accent1>
        <a:srgbClr val="AB0044"/>
      </a:accent1>
      <a:accent2>
        <a:srgbClr val="7F7F7F"/>
      </a:accent2>
      <a:accent3>
        <a:srgbClr val="7F5185"/>
      </a:accent3>
      <a:accent4>
        <a:srgbClr val="89AAD3"/>
      </a:accent4>
      <a:accent5>
        <a:srgbClr val="8F5B4B"/>
      </a:accent5>
      <a:accent6>
        <a:srgbClr val="C84340"/>
      </a:accent6>
      <a:hlink>
        <a:srgbClr val="13726A"/>
      </a:hlink>
      <a:folHlink>
        <a:srgbClr val="79518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onception personnalisée">
  <a:themeElements>
    <a:clrScheme name="Personnalisé 1">
      <a:dk1>
        <a:srgbClr val="4D5B6B"/>
      </a:dk1>
      <a:lt1>
        <a:srgbClr val="FFFFFF"/>
      </a:lt1>
      <a:dk2>
        <a:srgbClr val="675D59"/>
      </a:dk2>
      <a:lt2>
        <a:srgbClr val="FFFFFF"/>
      </a:lt2>
      <a:accent1>
        <a:srgbClr val="AB0044"/>
      </a:accent1>
      <a:accent2>
        <a:srgbClr val="7F7F7F"/>
      </a:accent2>
      <a:accent3>
        <a:srgbClr val="7F5185"/>
      </a:accent3>
      <a:accent4>
        <a:srgbClr val="89AAD3"/>
      </a:accent4>
      <a:accent5>
        <a:srgbClr val="8F5B4B"/>
      </a:accent5>
      <a:accent6>
        <a:srgbClr val="C84340"/>
      </a:accent6>
      <a:hlink>
        <a:srgbClr val="13726A"/>
      </a:hlink>
      <a:folHlink>
        <a:srgbClr val="79518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escription0 xmlns="0a1f3658-4dbd-48f4-9148-21a30cb9213b">Diaporama mis à jour après la journée du 21 janvier</Description0>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73AB55E0CC5DA459F57F5A42893F46A005A087D358B12CA4E82A8A8BA9B8A8CF200D3544DBFAD4F664AA25DF68E6D1F0A9E00689F2856DFEDCE40890FDCED81A7DFC900B6A64A65EE003249A656539D5FAC0E7C" ma:contentTypeVersion="2" ma:contentTypeDescription="Crée un document." ma:contentTypeScope="" ma:versionID="a46148791f68790278fcdf66d871a8c7">
  <xsd:schema xmlns:xsd="http://www.w3.org/2001/XMLSchema" xmlns:xs="http://www.w3.org/2001/XMLSchema" xmlns:p="http://schemas.microsoft.com/office/2006/metadata/properties" xmlns:ns2="0a1f3658-4dbd-48f4-9148-21a30cb9213b" targetNamespace="http://schemas.microsoft.com/office/2006/metadata/properties" ma:root="true" ma:fieldsID="8b393eaa7dccebef394e6a233282d8db" ns2:_="">
    <xsd:import namespace="0a1f3658-4dbd-48f4-9148-21a30cb9213b"/>
    <xsd:element name="properties">
      <xsd:complexType>
        <xsd:sequence>
          <xsd:element name="documentManagement">
            <xsd:complexType>
              <xsd:all>
                <xsd:element ref="ns2:Description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1f3658-4dbd-48f4-9148-21a30cb9213b" elementFormDefault="qualified">
    <xsd:import namespace="http://schemas.microsoft.com/office/2006/documentManagement/types"/>
    <xsd:import namespace="http://schemas.microsoft.com/office/infopath/2007/PartnerControls"/>
    <xsd:element name="Description0" ma:index="8" nillable="true" ma:displayName="Description" ma:description="Description du document" ma:internalName="Description0">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ma:readOnly="true"/>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EB36A9D-EEAD-4B71-A0A1-5746EAAB1AB3}"/>
</file>

<file path=customXml/itemProps2.xml><?xml version="1.0" encoding="utf-8"?>
<ds:datastoreItem xmlns:ds="http://schemas.openxmlformats.org/officeDocument/2006/customXml" ds:itemID="{0500952C-965A-442B-9875-6CF18E14C5B6}"/>
</file>

<file path=customXml/itemProps3.xml><?xml version="1.0" encoding="utf-8"?>
<ds:datastoreItem xmlns:ds="http://schemas.openxmlformats.org/officeDocument/2006/customXml" ds:itemID="{99790225-CAA8-435F-8A06-299176DC3793}"/>
</file>

<file path=docProps/app.xml><?xml version="1.0" encoding="utf-8"?>
<Properties xmlns="http://schemas.openxmlformats.org/officeDocument/2006/extended-properties" xmlns:vt="http://schemas.openxmlformats.org/officeDocument/2006/docPropsVTypes">
  <Template/>
  <TotalTime>3297</TotalTime>
  <Words>1174</Words>
  <Application>Microsoft Office PowerPoint</Application>
  <PresentationFormat>Affichage à l'écran (4:3)</PresentationFormat>
  <Paragraphs>229</Paragraphs>
  <Slides>14</Slides>
  <Notes>14</Notes>
  <HiddenSlides>0</HiddenSlides>
  <MMClips>0</MMClips>
  <ScaleCrop>false</ScaleCrop>
  <HeadingPairs>
    <vt:vector size="4" baseType="variant">
      <vt:variant>
        <vt:lpstr>Thème</vt:lpstr>
      </vt:variant>
      <vt:variant>
        <vt:i4>3</vt:i4>
      </vt:variant>
      <vt:variant>
        <vt:lpstr>Titres des diapositives</vt:lpstr>
      </vt:variant>
      <vt:variant>
        <vt:i4>14</vt:i4>
      </vt:variant>
    </vt:vector>
  </HeadingPairs>
  <TitlesOfParts>
    <vt:vector size="17" baseType="lpstr">
      <vt:lpstr>Conception personnalisée</vt:lpstr>
      <vt:lpstr>1_Conception personnalisée</vt:lpstr>
      <vt:lpstr>2_Conception personnalisée</vt:lpstr>
      <vt:lpstr>Présentation PowerPoint</vt:lpstr>
      <vt:lpstr>Présentation PowerPoint</vt:lpstr>
      <vt:lpstr>OBJECTIF DE L’ENSEIGNEMENT DE CEJMA</vt:lpstr>
      <vt:lpstr>CONTENU DE L’ENSEIGNEMENT DE CEJMA </vt:lpstr>
      <vt:lpstr>CONTENU DE L’ENSEIGNEMENT DE CEJMA</vt:lpstr>
      <vt:lpstr>EXTRAIT DU RÉFÉRENTIEL DE COMPÉTENCES Bloc de compétences n°1 -  Support et mise à disposition deS services informatiques </vt:lpstr>
      <vt:lpstr>Présentation PowerPoint</vt:lpstr>
      <vt:lpstr>Présentation PowerPoint</vt:lpstr>
      <vt:lpstr>Présentation PowerPoint</vt:lpstr>
      <vt:lpstr>MISE EN OEUVRE DE L’ENSEIGNEMENT DE CEJMA</vt:lpstr>
      <vt:lpstr>MISE EN OEUVRE DE L’ENSEIGNEMENT DE CEJMA</vt:lpstr>
      <vt:lpstr> </vt:lpstr>
      <vt:lpstr>Présentation PowerPoint</vt:lpstr>
      <vt:lpstr>ÉVALUATION DES ENSEIGNEMENTS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Enseigner par compétences : la contribution de l'enseignement de CEJMA</dc:title>
  <dc:creator>JOSEPHA</dc:creator>
  <cp:lastModifiedBy>Christine Gaubert-Macon</cp:lastModifiedBy>
  <cp:revision>116</cp:revision>
  <dcterms:created xsi:type="dcterms:W3CDTF">2019-12-16T18:13:53Z</dcterms:created>
  <dcterms:modified xsi:type="dcterms:W3CDTF">2020-01-24T14:38:16Z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0x010100873AB55E0CC5DA459F57F5A42893F46A005A087D358B12CA4E82A8A8BA9B8A8CF200D3544DBFAD4F664AA25DF68E6D1F0A9E00689F2856DFEDCE40890FDCED81A7DFC900B6A64A65EE003249A656539D5FAC0E7C</vt:lpwstr>
  </property>
</Properties>
</file>