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2.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notesSlides/notesSlide1.xml" ContentType="application/vnd.openxmlformats-officedocument.presentationml.notesSlide+xml"/>
  <Override PartName="/ppt/slideLayouts/slideLayout3.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1"/>
    <p:sldMasterId id="2147483681" r:id="rId2"/>
  </p:sldMasterIdLst>
  <p:notesMasterIdLst>
    <p:notesMasterId r:id="rId7"/>
  </p:notesMasterIdLst>
  <p:sldIdLst>
    <p:sldId id="262" r:id="rId3"/>
    <p:sldId id="259" r:id="rId4"/>
    <p:sldId id="260" r:id="rId5"/>
    <p:sldId id="261" r:id="rId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AB0044"/>
    <a:srgbClr val="13726A"/>
    <a:srgbClr val="544F4F"/>
    <a:srgbClr val="265A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26" autoAdjust="0"/>
    <p:restoredTop sz="62456" autoAdjust="0"/>
  </p:normalViewPr>
  <p:slideViewPr>
    <p:cSldViewPr>
      <p:cViewPr>
        <p:scale>
          <a:sx n="76" d="100"/>
          <a:sy n="76" d="100"/>
        </p:scale>
        <p:origin x="-1200" y="9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openxmlformats.org/officeDocument/2006/relationships/customXml" Target="../customXml/item2.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customXml" Target="../customXml/item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 Id="rId14"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793D2E-3E97-46DD-A580-494DE74B02E3}" type="datetimeFigureOut">
              <a:rPr lang="fr-FR" smtClean="0"/>
              <a:t>24/01/2020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8F7566-5489-472F-8307-05AE2C813B8D}" type="slidenum">
              <a:rPr lang="fr-FR" smtClean="0"/>
              <a:t>‹N°›</a:t>
            </a:fld>
            <a:endParaRPr lang="fr-FR"/>
          </a:p>
        </p:txBody>
      </p:sp>
    </p:spTree>
    <p:extLst>
      <p:ext uri="{BB962C8B-B14F-4D97-AF65-F5344CB8AC3E}">
        <p14:creationId xmlns:p14="http://schemas.microsoft.com/office/powerpoint/2010/main" val="3191355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Si on tape le mot </a:t>
            </a:r>
            <a:r>
              <a:rPr lang="fr-FR" dirty="0" err="1" smtClean="0"/>
              <a:t>cybersécurité</a:t>
            </a:r>
            <a:r>
              <a:rPr lang="fr-FR" dirty="0" smtClean="0"/>
              <a:t> sur </a:t>
            </a:r>
            <a:r>
              <a:rPr lang="fr-FR" dirty="0" smtClean="0"/>
              <a:t>un moteur de recherche </a:t>
            </a:r>
            <a:r>
              <a:rPr lang="fr-FR" dirty="0" smtClean="0"/>
              <a:t>et qu'on demande des images,</a:t>
            </a:r>
            <a:r>
              <a:rPr lang="fr-FR" baseline="0" dirty="0" smtClean="0"/>
              <a:t> c</a:t>
            </a:r>
            <a:r>
              <a:rPr lang="fr-FR" dirty="0" smtClean="0"/>
              <a:t>'est l’image du cadenas qui domine ( </a:t>
            </a:r>
            <a:r>
              <a:rPr lang="fr-FR" i="1" dirty="0" smtClean="0"/>
              <a:t>Le cadenas </a:t>
            </a:r>
            <a:r>
              <a:rPr lang="fr-FR" i="1" dirty="0" err="1" smtClean="0"/>
              <a:t>htpps</a:t>
            </a:r>
            <a:r>
              <a:rPr lang="fr-FR" i="1" dirty="0" smtClean="0"/>
              <a:t>)</a:t>
            </a:r>
            <a:r>
              <a:rPr lang="fr-FR" dirty="0" smtClean="0"/>
              <a:t>.  .</a:t>
            </a:r>
          </a:p>
          <a:p>
            <a:r>
              <a:rPr lang="fr-FR" dirty="0" smtClean="0"/>
              <a:t>Dans le cadenas il y a une notion de  fermeture mais bien sûr on pense tout</a:t>
            </a:r>
            <a:r>
              <a:rPr lang="fr-FR" baseline="0" dirty="0" smtClean="0"/>
              <a:t> de suite </a:t>
            </a:r>
            <a:r>
              <a:rPr lang="fr-FR" dirty="0" smtClean="0"/>
              <a:t>à fracture. </a:t>
            </a:r>
          </a:p>
          <a:p>
            <a:r>
              <a:rPr lang="fr-FR" dirty="0" smtClean="0"/>
              <a:t>Mettre un cadenas à une porte ce n'est pas faire de la </a:t>
            </a:r>
            <a:r>
              <a:rPr lang="fr-FR" dirty="0" err="1" smtClean="0"/>
              <a:t>cybersécurité</a:t>
            </a:r>
            <a:r>
              <a:rPr lang="fr-FR" dirty="0" smtClean="0"/>
              <a:t> c'est juste indiquer aux personnes bienveillantes que l'accès est réservé. La plupart des personnes respectent cette interdiction.</a:t>
            </a:r>
          </a:p>
          <a:p>
            <a:r>
              <a:rPr lang="fr-FR" dirty="0" smtClean="0"/>
              <a:t>Faire de la </a:t>
            </a:r>
            <a:r>
              <a:rPr lang="fr-FR" dirty="0" err="1" smtClean="0"/>
              <a:t>cybersécurité</a:t>
            </a:r>
            <a:r>
              <a:rPr lang="fr-FR" dirty="0" smtClean="0"/>
              <a:t> c'est étudier comment une personne, une organisation malveillante peut éventuellement voler la clé ou casser le cadenas ou passer par la fenêtre, trouver une porte dérobée, ou bien tout simplement être déjà à l’intérieur,</a:t>
            </a:r>
            <a:r>
              <a:rPr lang="fr-FR" baseline="0" dirty="0" smtClean="0"/>
              <a:t> </a:t>
            </a:r>
            <a:r>
              <a:rPr lang="fr-FR" dirty="0" smtClean="0"/>
              <a:t>etc. </a:t>
            </a:r>
          </a:p>
          <a:p>
            <a:r>
              <a:rPr lang="fr-FR" dirty="0" smtClean="0"/>
              <a:t>Donc faire de la </a:t>
            </a:r>
            <a:r>
              <a:rPr lang="fr-FR" dirty="0" err="1" smtClean="0"/>
              <a:t>cybersecurité</a:t>
            </a:r>
            <a:r>
              <a:rPr lang="fr-FR" dirty="0" smtClean="0"/>
              <a:t> c’est mettre en place ce que l'état de l'art préconise pour éviter</a:t>
            </a:r>
            <a:r>
              <a:rPr lang="fr-FR" baseline="0" dirty="0" smtClean="0"/>
              <a:t> la malveillance si on peut, identifier l’auteur de l’action, et éventuellement réparer ou colmater les brèches.</a:t>
            </a:r>
          </a:p>
          <a:p>
            <a:r>
              <a:rPr lang="fr-FR" baseline="0" dirty="0" smtClean="0"/>
              <a:t>Mais c’est aussi, si cette personne pénètre, réduire ses possibilités de nuisance notamment sur les données sensibles. </a:t>
            </a:r>
          </a:p>
          <a:p>
            <a:r>
              <a:rPr lang="fr-FR" baseline="0" dirty="0" smtClean="0"/>
              <a:t>Parmi les données sensibles, il y a les données à caractère personnel pour lesquelles se posent aussi des questions de libertés publiques fortement règlementées aujourd'hui par une directive européenne introduite dans le droit français  le RGPD . </a:t>
            </a:r>
          </a:p>
          <a:p>
            <a:r>
              <a:rPr lang="fr-FR" sz="1200" b="0" i="0" u="none" strike="noStrike" kern="1200" dirty="0" smtClean="0">
                <a:solidFill>
                  <a:schemeClr val="tx1"/>
                </a:solidFill>
                <a:effectLst/>
                <a:latin typeface="+mn-lt"/>
                <a:ea typeface="+mn-ea"/>
                <a:cs typeface="+mn-cs"/>
              </a:rPr>
              <a:t>si la sécurité informatique se définit par rapport à la malveillance, on considère,</a:t>
            </a:r>
            <a:r>
              <a:rPr lang="fr-FR" sz="1200" b="0" i="0" u="none" strike="noStrike" kern="1200" baseline="0" dirty="0" smtClean="0">
                <a:solidFill>
                  <a:schemeClr val="tx1"/>
                </a:solidFill>
                <a:effectLst/>
                <a:latin typeface="+mn-lt"/>
                <a:ea typeface="+mn-ea"/>
                <a:cs typeface="+mn-cs"/>
              </a:rPr>
              <a:t> dans le bloc 3, </a:t>
            </a:r>
            <a:r>
              <a:rPr lang="fr-FR" sz="1200" b="0" i="0" u="none" strike="noStrike" kern="1200" dirty="0" smtClean="0">
                <a:solidFill>
                  <a:schemeClr val="tx1"/>
                </a:solidFill>
                <a:effectLst/>
                <a:latin typeface="+mn-lt"/>
                <a:ea typeface="+mn-ea"/>
                <a:cs typeface="+mn-cs"/>
              </a:rPr>
              <a:t> comme malveillance par rapport à un individu le non respect de ses droits,</a:t>
            </a:r>
            <a:r>
              <a:rPr lang="fr-FR" sz="1200" b="0" i="0" u="none" strike="noStrike" kern="1200" baseline="0" dirty="0" smtClean="0">
                <a:solidFill>
                  <a:schemeClr val="tx1"/>
                </a:solidFill>
                <a:effectLst/>
                <a:latin typeface="+mn-lt"/>
                <a:ea typeface="+mn-ea"/>
                <a:cs typeface="+mn-cs"/>
              </a:rPr>
              <a:t> ce qui implique des règles à mettre en œuvre notamment dans le développement d’applications </a:t>
            </a:r>
            <a:r>
              <a:rPr lang="fr-FR" sz="1200" b="0" i="0" u="none" strike="noStrike" kern="1200" baseline="0" dirty="0" smtClean="0">
                <a:solidFill>
                  <a:schemeClr val="tx1"/>
                </a:solidFill>
                <a:effectLst/>
                <a:latin typeface="+mn-lt"/>
                <a:ea typeface="+mn-ea"/>
                <a:cs typeface="+mn-cs"/>
                <a:sym typeface="Wingdings" panose="05000000000000000000" pitchFamily="2" charset="2"/>
              </a:rPr>
              <a:t> En effet</a:t>
            </a:r>
            <a:r>
              <a:rPr lang="fr-FR" baseline="0" dirty="0" smtClean="0"/>
              <a:t> on peut mettre des cadenas pour empêcher d’entrer et ne pas respecter en interne la règlementation.</a:t>
            </a:r>
          </a:p>
          <a:p>
            <a:endParaRPr lang="fr-FR" baseline="0" dirty="0" smtClean="0"/>
          </a:p>
          <a:p>
            <a:r>
              <a:rPr lang="fr-FR" baseline="0" dirty="0" smtClean="0"/>
              <a:t>La sureté (en développement on utilise plutôt le mot qualité) met en place en respectant les bonnes pratiques des infrastructures et des applications performantes et résilientes pour un environnement bienveillant. </a:t>
            </a:r>
          </a:p>
          <a:p>
            <a:r>
              <a:rPr lang="fr-FR" baseline="0" dirty="0" smtClean="0"/>
              <a:t>La sécurité protège contre les malveillances.</a:t>
            </a:r>
          </a:p>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La</a:t>
            </a:r>
            <a:r>
              <a:rPr lang="fr-FR" baseline="0" dirty="0" smtClean="0"/>
              <a:t> sécurité vient compléter la sureté.</a:t>
            </a:r>
          </a:p>
          <a:p>
            <a:r>
              <a:rPr lang="fr-FR" baseline="0" dirty="0" smtClean="0"/>
              <a:t>Ce qui définit le bloc 3 c’est la lutte contre la malveillance </a:t>
            </a:r>
            <a:r>
              <a:rPr lang="fr-FR" baseline="0" dirty="0" smtClean="0">
                <a:sym typeface="Wingdings" panose="05000000000000000000" pitchFamily="2" charset="2"/>
              </a:rPr>
              <a:t> </a:t>
            </a:r>
            <a:r>
              <a:rPr lang="fr-FR" baseline="0" dirty="0" smtClean="0"/>
              <a:t>Anticiper la malveillance, détecter la malveillance, traiter la malveillance  </a:t>
            </a:r>
          </a:p>
          <a:p>
            <a:endParaRPr lang="fr-FR" baseline="0" dirty="0" smtClean="0"/>
          </a:p>
        </p:txBody>
      </p:sp>
      <p:sp>
        <p:nvSpPr>
          <p:cNvPr id="4" name="Espace réservé du numéro de diapositive 3"/>
          <p:cNvSpPr>
            <a:spLocks noGrp="1"/>
          </p:cNvSpPr>
          <p:nvPr>
            <p:ph type="sldNum" sz="quarter" idx="10"/>
          </p:nvPr>
        </p:nvSpPr>
        <p:spPr/>
        <p:txBody>
          <a:bodyPr/>
          <a:lstStyle/>
          <a:p>
            <a:fld id="{D58F7566-5489-472F-8307-05AE2C813B8D}" type="slidenum">
              <a:rPr lang="fr-FR" smtClean="0"/>
              <a:t>2</a:t>
            </a:fld>
            <a:endParaRPr lang="fr-FR"/>
          </a:p>
        </p:txBody>
      </p:sp>
    </p:spTree>
    <p:extLst>
      <p:ext uri="{BB962C8B-B14F-4D97-AF65-F5344CB8AC3E}">
        <p14:creationId xmlns:p14="http://schemas.microsoft.com/office/powerpoint/2010/main" val="36026008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b="0" i="0" u="none" strike="noStrike" kern="1200" dirty="0" smtClean="0">
                <a:solidFill>
                  <a:schemeClr val="tx1"/>
                </a:solidFill>
                <a:effectLst/>
                <a:latin typeface="+mn-lt"/>
                <a:ea typeface="+mn-ea"/>
                <a:cs typeface="+mn-cs"/>
              </a:rPr>
              <a:t>On veut construire une compétence</a:t>
            </a:r>
            <a:r>
              <a:rPr lang="fr-FR" sz="1200" b="0" i="0" u="none" strike="noStrike" kern="1200" baseline="0" dirty="0" smtClean="0">
                <a:solidFill>
                  <a:schemeClr val="tx1"/>
                </a:solidFill>
                <a:effectLst/>
                <a:latin typeface="+mn-lt"/>
                <a:ea typeface="+mn-ea"/>
                <a:cs typeface="+mn-cs"/>
              </a:rPr>
              <a:t> </a:t>
            </a:r>
            <a:r>
              <a:rPr lang="fr-FR" sz="1200" b="0" i="0" u="none" strike="noStrike" kern="1200" dirty="0" smtClean="0">
                <a:solidFill>
                  <a:schemeClr val="tx1"/>
                </a:solidFill>
                <a:effectLst/>
                <a:latin typeface="+mn-lt"/>
                <a:ea typeface="+mn-ea"/>
                <a:cs typeface="+mn-cs"/>
              </a:rPr>
              <a:t>sécurité associée au métier</a:t>
            </a:r>
            <a:r>
              <a:rPr lang="fr-FR" sz="1200" b="0" i="0" u="none" strike="noStrike" kern="1200" baseline="0" dirty="0" smtClean="0">
                <a:solidFill>
                  <a:schemeClr val="tx1"/>
                </a:solidFill>
                <a:effectLst/>
                <a:latin typeface="+mn-lt"/>
                <a:ea typeface="+mn-ea"/>
                <a:cs typeface="+mn-cs"/>
              </a:rPr>
              <a:t> c’est pourquoi on commence au plus tôt. Cette préoccupation est permanente tout au long  de la formation.</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b="0" i="0" u="none" strike="noStrike" kern="1200" dirty="0" smtClean="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b="0" i="0" u="none" strike="noStrike" kern="1200" dirty="0" smtClean="0">
                <a:solidFill>
                  <a:schemeClr val="tx1"/>
                </a:solidFill>
                <a:effectLst/>
                <a:latin typeface="+mn-lt"/>
                <a:ea typeface="+mn-ea"/>
                <a:cs typeface="+mn-cs"/>
              </a:rPr>
              <a:t>Le premier semestre doit prendre appui sur les usages des étudiants pour introduire la protection des données personnelles, objet du RGPD et commencer à construire des compétences opérationnelles autour de la sécurité du poste de travail. L’identité numérique et la preuve introduiront les éléments de base de la sécurité (mesures de sécurité nécessaires aux services de sécurité) qui seront approfondis dans les 2 années. </a:t>
            </a:r>
            <a:endParaRPr lang="fr-FR"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b="0" i="0" u="none" strike="noStrike" kern="1200" dirty="0" smtClean="0">
              <a:solidFill>
                <a:schemeClr val="tx1"/>
              </a:solidFill>
              <a:effectLst/>
              <a:latin typeface="+mn-lt"/>
              <a:ea typeface="+mn-ea"/>
              <a:cs typeface="+mn-cs"/>
            </a:endParaRPr>
          </a:p>
          <a:p>
            <a:pPr rtl="0"/>
            <a:r>
              <a:rPr lang="fr-FR" sz="1200" b="0" i="0" u="none" strike="noStrike" kern="1200" dirty="0" smtClean="0">
                <a:solidFill>
                  <a:schemeClr val="tx1"/>
                </a:solidFill>
                <a:effectLst/>
                <a:latin typeface="+mn-lt"/>
                <a:ea typeface="+mn-ea"/>
                <a:cs typeface="+mn-cs"/>
              </a:rPr>
              <a:t>Le bloc 3 démarre dès le premier semestre. Les 2 premiers semestres sont communs, les 2 derniers semestres sont spécifiques à l’option.  </a:t>
            </a:r>
            <a:endParaRPr lang="fr-FR" dirty="0" smtClean="0">
              <a:effectLst/>
            </a:endParaRPr>
          </a:p>
          <a:p>
            <a:pPr rtl="0"/>
            <a:r>
              <a:rPr lang="fr-FR" sz="1200" b="0" i="0" u="none" strike="noStrike" kern="1200" dirty="0" smtClean="0">
                <a:solidFill>
                  <a:schemeClr val="tx1"/>
                </a:solidFill>
                <a:effectLst/>
                <a:latin typeface="+mn-lt"/>
                <a:ea typeface="+mn-ea"/>
                <a:cs typeface="+mn-cs"/>
              </a:rPr>
              <a:t>Le tronc commun est neutre par rapport au choix de l’option. L’étudiant/apprenti ne doit pas associer les compétences enseignées à l’une ou l’autre option. Il doit percevoir ces compétences comme nécessaires à </a:t>
            </a:r>
            <a:r>
              <a:rPr lang="fr-FR" sz="1200" b="0" i="0" u="none" strike="noStrike" kern="1200" dirty="0" err="1" smtClean="0">
                <a:solidFill>
                  <a:schemeClr val="tx1"/>
                </a:solidFill>
                <a:effectLst/>
                <a:latin typeface="+mn-lt"/>
                <a:ea typeface="+mn-ea"/>
                <a:cs typeface="+mn-cs"/>
              </a:rPr>
              <a:t>un.e</a:t>
            </a:r>
            <a:r>
              <a:rPr lang="fr-FR" sz="1200" b="0" i="0" u="none" strike="noStrike" kern="1200" dirty="0" smtClean="0">
                <a:solidFill>
                  <a:schemeClr val="tx1"/>
                </a:solidFill>
                <a:effectLst/>
                <a:latin typeface="+mn-lt"/>
                <a:ea typeface="+mn-ea"/>
                <a:cs typeface="+mn-cs"/>
              </a:rPr>
              <a:t> technicien.ne informatique dans l’exercice de son métier en répondant aux exigences de sécurité.  </a:t>
            </a:r>
            <a:endParaRPr lang="fr-FR"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b="0" i="0" u="none" strike="noStrike"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b="0" i="0" u="none" strike="noStrike"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1200" b="0" i="0" u="none" strike="noStrike" kern="1200" dirty="0" smtClean="0">
                <a:solidFill>
                  <a:schemeClr val="tx1"/>
                </a:solidFill>
                <a:effectLst/>
                <a:latin typeface="+mn-lt"/>
                <a:ea typeface="+mn-ea"/>
                <a:cs typeface="+mn-cs"/>
              </a:rPr>
              <a:t>À l’issue de la première année, l’étudiant doit, à l’aide de ce vocabulaire, pouvoir conceptualiser les enjeux principaux de la sécurité et apporter des réponses opérationnelles aux risques connus concernant, entre autres, le poste de travail et les services en ligne dans le respect de la réglementation. </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b="0" i="0" u="none" strike="noStrike" kern="1200" dirty="0" smtClean="0">
                <a:solidFill>
                  <a:schemeClr val="tx1"/>
                </a:solidFill>
                <a:effectLst/>
                <a:latin typeface="+mn-lt"/>
                <a:ea typeface="+mn-ea"/>
                <a:cs typeface="+mn-cs"/>
              </a:rPr>
              <a:t>La deuxième année mobilisera ce vocabulaire dans le cadre de la spécialité choisie. </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b="0" i="0" u="none" strike="noStrike"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1200" b="0" i="0" u="none" strike="noStrike" kern="1200" dirty="0" smtClean="0">
                <a:solidFill>
                  <a:schemeClr val="tx1"/>
                </a:solidFill>
                <a:effectLst/>
                <a:latin typeface="+mn-lt"/>
                <a:ea typeface="+mn-ea"/>
                <a:cs typeface="+mn-cs"/>
              </a:rPr>
              <a:t>Le cœur de métier ça reste </a:t>
            </a:r>
            <a:r>
              <a:rPr lang="fr-FR" sz="1200" b="0" i="0" u="none" strike="noStrike" kern="1200" baseline="0" dirty="0" smtClean="0">
                <a:solidFill>
                  <a:schemeClr val="tx1"/>
                </a:solidFill>
                <a:effectLst/>
                <a:latin typeface="+mn-lt"/>
                <a:ea typeface="+mn-ea"/>
                <a:cs typeface="+mn-cs"/>
              </a:rPr>
              <a:t>pour SISIR l’infrastructure d’interconnexion et les systèmes et </a:t>
            </a:r>
            <a:r>
              <a:rPr lang="fr-FR" sz="1200" b="0" i="0" u="none" strike="noStrike" kern="1200" dirty="0" smtClean="0">
                <a:solidFill>
                  <a:schemeClr val="tx1"/>
                </a:solidFill>
                <a:effectLst/>
                <a:latin typeface="+mn-lt"/>
                <a:ea typeface="+mn-ea"/>
                <a:cs typeface="+mn-cs"/>
              </a:rPr>
              <a:t>pour SLAM</a:t>
            </a:r>
            <a:r>
              <a:rPr lang="fr-FR" sz="1200" b="0" i="0" u="none" strike="noStrike" kern="1200" baseline="0" dirty="0" smtClean="0">
                <a:solidFill>
                  <a:schemeClr val="tx1"/>
                </a:solidFill>
                <a:effectLst/>
                <a:latin typeface="+mn-lt"/>
                <a:ea typeface="+mn-ea"/>
                <a:cs typeface="+mn-cs"/>
              </a:rPr>
              <a:t> le développement d’applications. </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b="0" i="0" u="none" strike="noStrike" kern="1200" baseline="0" dirty="0" smtClean="0">
                <a:solidFill>
                  <a:schemeClr val="tx1"/>
                </a:solidFill>
                <a:effectLst/>
                <a:latin typeface="+mn-lt"/>
                <a:ea typeface="+mn-ea"/>
                <a:cs typeface="+mn-cs"/>
              </a:rPr>
              <a:t>Notamment pour SLAM, il ne s’agit pas de fournir des compétences SISR voire DEVOPS mais de fournir les compétences permettant de prendre en compte la préoccupations de la sécurité dans toutes les phases d’un développement, la conception, les données, le code , les tests , le déploiement la maintenance, etc.  Et le première des compétences c’est de  savoir développer et donc de pouvoir participer à la vérification d’un développement.</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b="0" i="0" u="none" strike="noStrike"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1200" b="0" i="0" u="none" strike="noStrike" kern="1200" baseline="0" dirty="0" smtClean="0">
                <a:solidFill>
                  <a:schemeClr val="tx1"/>
                </a:solidFill>
                <a:effectLst/>
                <a:latin typeface="+mn-lt"/>
                <a:ea typeface="+mn-ea"/>
                <a:cs typeface="+mn-cs"/>
              </a:rPr>
              <a:t>Pour les SISR , la question se pose moins, mais on comprend bien que pour détecter une intrusion dans un réseau ou un système, on doit disposer des compétences fondamentales sur les réseaux et les systèmes.  </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b="0" i="0" u="none" strike="noStrike"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1200" b="0" i="0" u="none" strike="noStrike" kern="1200" dirty="0" smtClean="0">
                <a:solidFill>
                  <a:schemeClr val="tx1"/>
                </a:solidFill>
                <a:effectLst/>
                <a:latin typeface="+mn-lt"/>
                <a:ea typeface="+mn-ea"/>
                <a:cs typeface="+mn-cs"/>
              </a:rPr>
              <a:t> La sécurité ne peut se réduire simplement à cela. La réglementation fixe des obligations. Les enjeux économiques associés sont importants. Elle devient une préoccupation majeure du management. C’est pourquoi le bloc 3 s’appuiera en permanence sur les apports CEJM (voir le  guide d’accompagnement CEJM), enrichis par l’enseignement spécifique de CEJMA. </a:t>
            </a:r>
            <a:endParaRPr lang="fr-FR" dirty="0" smtClean="0">
              <a:effectLst/>
            </a:endParaRPr>
          </a:p>
          <a:p>
            <a:endParaRPr lang="fr-FR" dirty="0"/>
          </a:p>
        </p:txBody>
      </p:sp>
      <p:sp>
        <p:nvSpPr>
          <p:cNvPr id="4" name="Espace réservé du numéro de diapositive 3"/>
          <p:cNvSpPr>
            <a:spLocks noGrp="1"/>
          </p:cNvSpPr>
          <p:nvPr>
            <p:ph type="sldNum" sz="quarter" idx="10"/>
          </p:nvPr>
        </p:nvSpPr>
        <p:spPr/>
        <p:txBody>
          <a:bodyPr/>
          <a:lstStyle/>
          <a:p>
            <a:fld id="{D58F7566-5489-472F-8307-05AE2C813B8D}" type="slidenum">
              <a:rPr lang="fr-FR" smtClean="0"/>
              <a:t>3</a:t>
            </a:fld>
            <a:endParaRPr lang="fr-FR"/>
          </a:p>
        </p:txBody>
      </p:sp>
    </p:spTree>
    <p:extLst>
      <p:ext uri="{BB962C8B-B14F-4D97-AF65-F5344CB8AC3E}">
        <p14:creationId xmlns:p14="http://schemas.microsoft.com/office/powerpoint/2010/main" val="30247549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Faisabilité du bloc3</a:t>
            </a:r>
          </a:p>
          <a:p>
            <a:r>
              <a:rPr lang="fr-FR" dirty="0" smtClean="0"/>
              <a:t>Bac +2 et cœur de métier </a:t>
            </a:r>
          </a:p>
          <a:p>
            <a:r>
              <a:rPr lang="fr-FR" dirty="0" smtClean="0"/>
              <a:t>Créer un comportement vigilant</a:t>
            </a:r>
          </a:p>
          <a:p>
            <a:r>
              <a:rPr lang="fr-FR" dirty="0" smtClean="0"/>
              <a:t>On ne part pas de rien </a:t>
            </a:r>
          </a:p>
          <a:p>
            <a:endParaRPr lang="fr-FR" dirty="0" smtClean="0"/>
          </a:p>
          <a:p>
            <a:r>
              <a:rPr lang="fr-FR" dirty="0" smtClean="0"/>
              <a:t>Hachage, cryptographie,</a:t>
            </a:r>
            <a:r>
              <a:rPr lang="fr-FR" baseline="0" dirty="0" smtClean="0"/>
              <a:t> certificat ,  protection du poste de travail, protocoles sécurisés, </a:t>
            </a:r>
            <a:r>
              <a:rPr lang="fr-FR" baseline="0" dirty="0" err="1" smtClean="0"/>
              <a:t>framework</a:t>
            </a:r>
            <a:r>
              <a:rPr lang="fr-FR" baseline="0" dirty="0" smtClean="0"/>
              <a:t> d’authentification, </a:t>
            </a:r>
            <a:r>
              <a:rPr lang="fr-FR" baseline="0" dirty="0" err="1" smtClean="0"/>
              <a:t>token</a:t>
            </a:r>
            <a:r>
              <a:rPr lang="fr-FR" baseline="0" dirty="0" smtClean="0"/>
              <a:t> ….</a:t>
            </a:r>
          </a:p>
          <a:p>
            <a:r>
              <a:rPr lang="fr-FR" baseline="0" dirty="0" smtClean="0"/>
              <a:t>Défier les étudiants </a:t>
            </a:r>
          </a:p>
          <a:p>
            <a:r>
              <a:rPr lang="fr-FR" baseline="0" dirty="0" smtClean="0"/>
              <a:t>Motivation pour les cours </a:t>
            </a:r>
            <a:r>
              <a:rPr lang="fr-FR" baseline="0" dirty="0" smtClean="0">
                <a:sym typeface="Wingdings" panose="05000000000000000000" pitchFamily="2" charset="2"/>
              </a:rPr>
              <a:t> quand j’étais prof réseau, avant l’examen, je révisais les protocoles de base à travers un cours sur la sécurité</a:t>
            </a:r>
          </a:p>
          <a:p>
            <a:r>
              <a:rPr lang="fr-FR" baseline="0" dirty="0" smtClean="0">
                <a:sym typeface="Wingdings" panose="05000000000000000000" pitchFamily="2" charset="2"/>
              </a:rPr>
              <a:t>Prof d’info c’est un renouvellement permanent mais pas immédiat  il faut se donner du temps et s’appuyer sur toutes les ressources disponibles </a:t>
            </a:r>
          </a:p>
          <a:p>
            <a:endParaRPr lang="fr-FR" baseline="0" dirty="0" smtClean="0">
              <a:sym typeface="Wingdings" panose="05000000000000000000" pitchFamily="2" charset="2"/>
            </a:endParaRPr>
          </a:p>
          <a:p>
            <a:r>
              <a:rPr lang="fr-FR" baseline="0" dirty="0" smtClean="0">
                <a:sym typeface="Wingdings" panose="05000000000000000000" pitchFamily="2" charset="2"/>
              </a:rPr>
              <a:t>Olivier </a:t>
            </a:r>
            <a:r>
              <a:rPr lang="fr-FR" baseline="0" dirty="0" err="1" smtClean="0">
                <a:sym typeface="Wingdings" panose="05000000000000000000" pitchFamily="2" charset="2"/>
              </a:rPr>
              <a:t>Levillain</a:t>
            </a:r>
            <a:r>
              <a:rPr lang="fr-FR" baseline="0" dirty="0" smtClean="0">
                <a:sym typeface="Wingdings" panose="05000000000000000000" pitchFamily="2" charset="2"/>
              </a:rPr>
              <a:t> ANSSI + </a:t>
            </a:r>
            <a:r>
              <a:rPr lang="fr-FR" baseline="0" dirty="0" err="1" smtClean="0">
                <a:sym typeface="Wingdings" panose="05000000000000000000" pitchFamily="2" charset="2"/>
              </a:rPr>
              <a:t>CyberEdu</a:t>
            </a:r>
            <a:r>
              <a:rPr lang="fr-FR" baseline="0" dirty="0" smtClean="0">
                <a:sym typeface="Wingdings" panose="05000000000000000000" pitchFamily="2" charset="2"/>
              </a:rPr>
              <a:t> + </a:t>
            </a:r>
            <a:r>
              <a:rPr lang="fr-FR" sz="1200" b="0" i="0" u="none" strike="noStrike" kern="1200" baseline="0" dirty="0" smtClean="0">
                <a:solidFill>
                  <a:schemeClr val="tx1"/>
                </a:solidFill>
                <a:latin typeface="+mn-lt"/>
                <a:ea typeface="+mn-ea"/>
                <a:cs typeface="+mn-cs"/>
              </a:rPr>
              <a:t>maître de conférences à Télécom </a:t>
            </a:r>
            <a:r>
              <a:rPr lang="fr-FR" sz="1200" b="0" i="0" u="none" strike="noStrike" kern="1200" baseline="0" dirty="0" err="1" smtClean="0">
                <a:solidFill>
                  <a:schemeClr val="tx1"/>
                </a:solidFill>
                <a:latin typeface="+mn-lt"/>
                <a:ea typeface="+mn-ea"/>
                <a:cs typeface="+mn-cs"/>
              </a:rPr>
              <a:t>SudParis</a:t>
            </a:r>
            <a:r>
              <a:rPr lang="fr-FR" sz="1200" b="0" i="0" u="none" strike="noStrike" kern="1200" baseline="0" dirty="0" smtClean="0">
                <a:solidFill>
                  <a:schemeClr val="tx1"/>
                </a:solidFill>
                <a:latin typeface="+mn-lt"/>
                <a:ea typeface="+mn-ea"/>
                <a:cs typeface="+mn-cs"/>
              </a:rPr>
              <a:t> </a:t>
            </a:r>
            <a:r>
              <a:rPr lang="fr-FR" sz="1200" b="0" i="0" u="none" strike="noStrike" kern="1200" baseline="0" dirty="0" smtClean="0">
                <a:solidFill>
                  <a:schemeClr val="tx1"/>
                </a:solidFill>
                <a:latin typeface="+mn-lt"/>
                <a:ea typeface="+mn-ea"/>
                <a:cs typeface="+mn-cs"/>
                <a:sym typeface="Wingdings" panose="05000000000000000000" pitchFamily="2" charset="2"/>
              </a:rPr>
              <a:t> sécurité et nécessité d’une formation </a:t>
            </a:r>
            <a:endParaRPr lang="fr-FR" sz="1200" b="0" i="0" u="none" strike="noStrike" kern="1200" baseline="0" dirty="0" smtClean="0">
              <a:solidFill>
                <a:schemeClr val="tx1"/>
              </a:solidFill>
              <a:latin typeface="+mn-lt"/>
              <a:ea typeface="+mn-ea"/>
              <a:cs typeface="+mn-cs"/>
            </a:endParaRPr>
          </a:p>
          <a:p>
            <a:r>
              <a:rPr lang="fr-FR" sz="1200" b="0" i="0" u="none" strike="noStrike" kern="1200" baseline="0" dirty="0" err="1" smtClean="0">
                <a:solidFill>
                  <a:schemeClr val="tx1"/>
                </a:solidFill>
                <a:latin typeface="+mn-lt"/>
                <a:ea typeface="+mn-ea"/>
                <a:cs typeface="+mn-cs"/>
                <a:sym typeface="Wingdings" panose="05000000000000000000" pitchFamily="2" charset="2"/>
              </a:rPr>
              <a:t>Sebastien</a:t>
            </a:r>
            <a:r>
              <a:rPr lang="fr-FR" sz="1200" b="0" i="0" u="none" strike="noStrike" kern="1200" baseline="0" dirty="0" smtClean="0">
                <a:solidFill>
                  <a:schemeClr val="tx1"/>
                </a:solidFill>
                <a:latin typeface="+mn-lt"/>
                <a:ea typeface="+mn-ea"/>
                <a:cs typeface="+mn-cs"/>
                <a:sym typeface="Wingdings" panose="05000000000000000000" pitchFamily="2" charset="2"/>
              </a:rPr>
              <a:t> Dupent Consultant </a:t>
            </a:r>
            <a:r>
              <a:rPr lang="fr-FR" sz="1200" b="0" i="0" u="none" strike="noStrike" kern="1200" baseline="0" dirty="0" err="1" smtClean="0">
                <a:solidFill>
                  <a:schemeClr val="tx1"/>
                </a:solidFill>
                <a:latin typeface="+mn-lt"/>
                <a:ea typeface="+mn-ea"/>
                <a:cs typeface="+mn-cs"/>
                <a:sym typeface="Wingdings" panose="05000000000000000000" pitchFamily="2" charset="2"/>
              </a:rPr>
              <a:t>CyberCiminalité</a:t>
            </a:r>
            <a:r>
              <a:rPr lang="fr-FR" sz="1200" b="0" i="0" u="none" strike="noStrike" kern="1200" baseline="0" dirty="0" smtClean="0">
                <a:solidFill>
                  <a:schemeClr val="tx1"/>
                </a:solidFill>
                <a:latin typeface="+mn-lt"/>
                <a:ea typeface="+mn-ea"/>
                <a:cs typeface="+mn-cs"/>
                <a:sym typeface="Wingdings" panose="05000000000000000000" pitchFamily="2" charset="2"/>
              </a:rPr>
              <a:t> + Ingénieur de recherche + prof BTS SIO  A partir d’une étude rapide du référentiel de ses connaissances en sécurité </a:t>
            </a:r>
            <a:endParaRPr lang="fr-FR" baseline="0" dirty="0" smtClean="0">
              <a:sym typeface="Wingdings" panose="05000000000000000000" pitchFamily="2" charset="2"/>
            </a:endParaRPr>
          </a:p>
          <a:p>
            <a:r>
              <a:rPr lang="fr-FR" baseline="0" dirty="0" smtClean="0">
                <a:sym typeface="Wingdings" panose="05000000000000000000" pitchFamily="2" charset="2"/>
              </a:rPr>
              <a:t>Et de sa jeune expérience de prof SIO comment il traiterait le référentiel .  </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i="1" dirty="0" smtClean="0"/>
              <a:t>On a su faire, on sait faire, on saura faire </a:t>
            </a:r>
          </a:p>
          <a:p>
            <a:endParaRPr lang="fr-FR" baseline="0" dirty="0" smtClean="0">
              <a:sym typeface="Wingdings" panose="05000000000000000000" pitchFamily="2" charset="2"/>
            </a:endParaRPr>
          </a:p>
          <a:p>
            <a:r>
              <a:rPr lang="fr-FR" i="1" baseline="0" dirty="0" smtClean="0">
                <a:sym typeface="Wingdings" panose="05000000000000000000" pitchFamily="2" charset="2"/>
              </a:rPr>
              <a:t>On a su passer du cobol à l’objet, au </a:t>
            </a:r>
            <a:r>
              <a:rPr lang="fr-FR" i="1" baseline="0" dirty="0" err="1" smtClean="0">
                <a:sym typeface="Wingdings" panose="05000000000000000000" pitchFamily="2" charset="2"/>
              </a:rPr>
              <a:t>framework</a:t>
            </a:r>
            <a:r>
              <a:rPr lang="fr-FR" i="1" baseline="0" dirty="0" smtClean="0">
                <a:sym typeface="Wingdings" panose="05000000000000000000" pitchFamily="2" charset="2"/>
              </a:rPr>
              <a:t>, au web à la technologie mobile . On a su passer de </a:t>
            </a:r>
            <a:r>
              <a:rPr lang="fr-FR" i="1" baseline="0" dirty="0" err="1" smtClean="0">
                <a:sym typeface="Wingdings" panose="05000000000000000000" pitchFamily="2" charset="2"/>
              </a:rPr>
              <a:t>iPX</a:t>
            </a:r>
            <a:r>
              <a:rPr lang="fr-FR" i="1" baseline="0" dirty="0" smtClean="0">
                <a:sym typeface="Wingdings" panose="05000000000000000000" pitchFamily="2" charset="2"/>
              </a:rPr>
              <a:t>/SPX non routable à la tolérance de panne, la virtualisation la répartition de charges, les LAN et les VPN …. On aune expertise de l’apprentissage informatique avec un public parfois difficile. Je n’ai aucun doute sur le fait qu’on parviendra à cela.  Et si parfois l’institution ignore que la formation informatique existe, nous nous pouvons être fier de ce que nous portons depuis des années.  </a:t>
            </a:r>
            <a:endParaRPr lang="fr-FR" i="1" baseline="0" dirty="0" smtClean="0"/>
          </a:p>
          <a:p>
            <a:r>
              <a:rPr lang="fr-FR" i="1" dirty="0" smtClean="0"/>
              <a:t> </a:t>
            </a:r>
            <a:endParaRPr lang="fr-FR" i="1" dirty="0"/>
          </a:p>
        </p:txBody>
      </p:sp>
      <p:sp>
        <p:nvSpPr>
          <p:cNvPr id="4" name="Espace réservé du numéro de diapositive 3"/>
          <p:cNvSpPr>
            <a:spLocks noGrp="1"/>
          </p:cNvSpPr>
          <p:nvPr>
            <p:ph type="sldNum" sz="quarter" idx="10"/>
          </p:nvPr>
        </p:nvSpPr>
        <p:spPr/>
        <p:txBody>
          <a:bodyPr/>
          <a:lstStyle/>
          <a:p>
            <a:fld id="{D58F7566-5489-472F-8307-05AE2C813B8D}" type="slidenum">
              <a:rPr lang="fr-FR" smtClean="0"/>
              <a:t>4</a:t>
            </a:fld>
            <a:endParaRPr lang="fr-FR"/>
          </a:p>
        </p:txBody>
      </p:sp>
    </p:spTree>
    <p:extLst>
      <p:ext uri="{BB962C8B-B14F-4D97-AF65-F5344CB8AC3E}">
        <p14:creationId xmlns:p14="http://schemas.microsoft.com/office/powerpoint/2010/main" val="20092506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dirty="0"/>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6" name="Espace réservé du numéro de diapositive 5"/>
          <p:cNvSpPr>
            <a:spLocks noGrp="1"/>
          </p:cNvSpPr>
          <p:nvPr>
            <p:ph type="sldNum" sz="quarter" idx="12"/>
          </p:nvPr>
        </p:nvSpPr>
        <p:spPr/>
        <p:txBody>
          <a:bodyPr/>
          <a:lstStyle/>
          <a:p>
            <a:fld id="{16A56B90-243C-4B05-BEC4-46E5AC275179}" type="slidenum">
              <a:rPr lang="fr-FR" smtClean="0"/>
              <a:t>‹N°›</a:t>
            </a:fld>
            <a:endParaRPr lang="fr-FR"/>
          </a:p>
        </p:txBody>
      </p:sp>
    </p:spTree>
    <p:extLst>
      <p:ext uri="{BB962C8B-B14F-4D97-AF65-F5344CB8AC3E}">
        <p14:creationId xmlns:p14="http://schemas.microsoft.com/office/powerpoint/2010/main" val="1168717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numéro de diapositive 5"/>
          <p:cNvSpPr>
            <a:spLocks noGrp="1"/>
          </p:cNvSpPr>
          <p:nvPr>
            <p:ph type="sldNum" sz="quarter" idx="12"/>
          </p:nvPr>
        </p:nvSpPr>
        <p:spPr/>
        <p:txBody>
          <a:bodyPr/>
          <a:lstStyle/>
          <a:p>
            <a:fld id="{16A56B90-243C-4B05-BEC4-46E5AC275179}" type="slidenum">
              <a:rPr lang="fr-FR" smtClean="0"/>
              <a:t>‹N°›</a:t>
            </a:fld>
            <a:endParaRPr lang="fr-FR"/>
          </a:p>
        </p:txBody>
      </p:sp>
    </p:spTree>
    <p:extLst>
      <p:ext uri="{BB962C8B-B14F-4D97-AF65-F5344CB8AC3E}">
        <p14:creationId xmlns:p14="http://schemas.microsoft.com/office/powerpoint/2010/main" val="129480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683568" y="764705"/>
            <a:ext cx="5793432" cy="5328591"/>
          </a:xfrm>
        </p:spPr>
        <p:txBody>
          <a:bodyPr vert="eaVert"/>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numéro de diapositive 5"/>
          <p:cNvSpPr>
            <a:spLocks noGrp="1"/>
          </p:cNvSpPr>
          <p:nvPr>
            <p:ph type="sldNum" sz="quarter" idx="12"/>
          </p:nvPr>
        </p:nvSpPr>
        <p:spPr/>
        <p:txBody>
          <a:bodyPr/>
          <a:lstStyle>
            <a:lvl1pPr>
              <a:defRPr>
                <a:solidFill>
                  <a:srgbClr val="544F4F"/>
                </a:solidFill>
                <a:latin typeface="Arial" panose="020B0604020202020204" pitchFamily="34" charset="0"/>
                <a:cs typeface="Arial" panose="020B0604020202020204" pitchFamily="34" charset="0"/>
              </a:defRPr>
            </a:lvl1pPr>
          </a:lstStyle>
          <a:p>
            <a:fld id="{16A56B90-243C-4B05-BEC4-46E5AC275179}" type="slidenum">
              <a:rPr lang="fr-FR" smtClean="0"/>
              <a:pPr/>
              <a:t>‹N°›</a:t>
            </a:fld>
            <a:endParaRPr lang="fr-FR" dirty="0"/>
          </a:p>
        </p:txBody>
      </p:sp>
    </p:spTree>
    <p:extLst>
      <p:ext uri="{BB962C8B-B14F-4D97-AF65-F5344CB8AC3E}">
        <p14:creationId xmlns:p14="http://schemas.microsoft.com/office/powerpoint/2010/main" val="39631783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iapositive de titre">
    <p:spTree>
      <p:nvGrpSpPr>
        <p:cNvPr id="1" name=""/>
        <p:cNvGrpSpPr/>
        <p:nvPr/>
      </p:nvGrpSpPr>
      <p:grpSpPr>
        <a:xfrm>
          <a:off x="0" y="0"/>
          <a:ext cx="0" cy="0"/>
          <a:chOff x="0" y="0"/>
          <a:chExt cx="0" cy="0"/>
        </a:xfrm>
      </p:grpSpPr>
      <p:sp>
        <p:nvSpPr>
          <p:cNvPr id="4" name="Rectangle 3"/>
          <p:cNvSpPr/>
          <p:nvPr userDrawn="1"/>
        </p:nvSpPr>
        <p:spPr>
          <a:xfrm>
            <a:off x="0" y="0"/>
            <a:ext cx="360000" cy="6858000"/>
          </a:xfrm>
          <a:prstGeom prst="rect">
            <a:avLst/>
          </a:prstGeom>
          <a:solidFill>
            <a:srgbClr val="AB0044"/>
          </a:solidFill>
          <a:ln w="25400">
            <a:solidFill>
              <a:srgbClr val="AB00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 name="Imag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39752" y="980728"/>
            <a:ext cx="4880000" cy="4413334"/>
          </a:xfrm>
          <a:prstGeom prst="rect">
            <a:avLst/>
          </a:prstGeom>
        </p:spPr>
      </p:pic>
      <p:sp>
        <p:nvSpPr>
          <p:cNvPr id="6" name="Rectangle 5">
            <a:extLst>
              <a:ext uri="{FF2B5EF4-FFF2-40B4-BE49-F238E27FC236}">
                <a16:creationId xmlns="" xmlns:a16="http://schemas.microsoft.com/office/drawing/2014/main" id="{13EDC8C7-36EA-41D0-BE09-20660F01102D}"/>
              </a:ext>
            </a:extLst>
          </p:cNvPr>
          <p:cNvSpPr/>
          <p:nvPr userDrawn="1"/>
        </p:nvSpPr>
        <p:spPr>
          <a:xfrm>
            <a:off x="-70887" y="332656"/>
            <a:ext cx="430887" cy="6309321"/>
          </a:xfrm>
          <a:prstGeom prst="rect">
            <a:avLst/>
          </a:prstGeom>
        </p:spPr>
        <p:txBody>
          <a:bodyPr vert="vert270" wrap="square">
            <a:spAutoFit/>
          </a:bodyPr>
          <a:lstStyle/>
          <a:p>
            <a:r>
              <a:rPr lang="fr-FR" sz="1600" b="1" i="0" baseline="0" dirty="0">
                <a:solidFill>
                  <a:schemeClr val="bg1"/>
                </a:solidFill>
              </a:rPr>
              <a:t>BTS SIO – PNF 21 janvier 2020</a:t>
            </a:r>
            <a:endParaRPr lang="fr-FR" sz="1600" b="1" i="0" dirty="0">
              <a:solidFill>
                <a:schemeClr val="bg1"/>
              </a:solidFill>
            </a:endParaRPr>
          </a:p>
        </p:txBody>
      </p:sp>
    </p:spTree>
    <p:extLst>
      <p:ext uri="{BB962C8B-B14F-4D97-AF65-F5344CB8AC3E}">
        <p14:creationId xmlns:p14="http://schemas.microsoft.com/office/powerpoint/2010/main" val="2983227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4" name="Rectangle 3"/>
          <p:cNvSpPr/>
          <p:nvPr userDrawn="1"/>
        </p:nvSpPr>
        <p:spPr>
          <a:xfrm>
            <a:off x="0" y="0"/>
            <a:ext cx="360000" cy="6858000"/>
          </a:xfrm>
          <a:prstGeom prst="rect">
            <a:avLst/>
          </a:prstGeom>
          <a:solidFill>
            <a:srgbClr val="AB0044"/>
          </a:solidFill>
          <a:ln w="25400">
            <a:solidFill>
              <a:srgbClr val="AB00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p:cNvSpPr/>
          <p:nvPr userDrawn="1"/>
        </p:nvSpPr>
        <p:spPr>
          <a:xfrm>
            <a:off x="-70887" y="332656"/>
            <a:ext cx="430887" cy="6309321"/>
          </a:xfrm>
          <a:prstGeom prst="rect">
            <a:avLst/>
          </a:prstGeom>
        </p:spPr>
        <p:txBody>
          <a:bodyPr vert="vert270" wrap="square">
            <a:spAutoFit/>
          </a:bodyPr>
          <a:lstStyle/>
          <a:p>
            <a:r>
              <a:rPr lang="fr-FR" sz="1600" b="1" i="0" baseline="0" dirty="0">
                <a:solidFill>
                  <a:schemeClr val="bg1"/>
                </a:solidFill>
              </a:rPr>
              <a:t>BTS SIO – PNF 21 janvier 2020</a:t>
            </a:r>
            <a:endParaRPr lang="fr-FR" sz="1600" b="1" i="0" dirty="0">
              <a:solidFill>
                <a:schemeClr val="bg1"/>
              </a:solidFill>
            </a:endParaRPr>
          </a:p>
        </p:txBody>
      </p:sp>
      <p:pic>
        <p:nvPicPr>
          <p:cNvPr id="10" name="Imag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483768" y="1484784"/>
            <a:ext cx="4880000" cy="4413334"/>
          </a:xfrm>
          <a:prstGeom prst="rect">
            <a:avLst/>
          </a:prstGeom>
        </p:spPr>
      </p:pic>
    </p:spTree>
    <p:extLst>
      <p:ext uri="{BB962C8B-B14F-4D97-AF65-F5344CB8AC3E}">
        <p14:creationId xmlns:p14="http://schemas.microsoft.com/office/powerpoint/2010/main" val="29832279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numéro de diapositive 5"/>
          <p:cNvSpPr>
            <a:spLocks noGrp="1"/>
          </p:cNvSpPr>
          <p:nvPr>
            <p:ph type="sldNum" sz="quarter" idx="12"/>
          </p:nvPr>
        </p:nvSpPr>
        <p:spPr/>
        <p:txBody>
          <a:bodyPr/>
          <a:lstStyle/>
          <a:p>
            <a:fld id="{16A56B90-243C-4B05-BEC4-46E5AC275179}" type="slidenum">
              <a:rPr lang="fr-FR" smtClean="0"/>
              <a:t>‹N°›</a:t>
            </a:fld>
            <a:endParaRPr lang="fr-FR"/>
          </a:p>
        </p:txBody>
      </p:sp>
    </p:spTree>
    <p:extLst>
      <p:ext uri="{BB962C8B-B14F-4D97-AF65-F5344CB8AC3E}">
        <p14:creationId xmlns:p14="http://schemas.microsoft.com/office/powerpoint/2010/main" val="355649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6" name="Espace réservé du numéro de diapositive 5"/>
          <p:cNvSpPr>
            <a:spLocks noGrp="1"/>
          </p:cNvSpPr>
          <p:nvPr>
            <p:ph type="sldNum" sz="quarter" idx="12"/>
          </p:nvPr>
        </p:nvSpPr>
        <p:spPr/>
        <p:txBody>
          <a:bodyPr/>
          <a:lstStyle/>
          <a:p>
            <a:fld id="{16A56B90-243C-4B05-BEC4-46E5AC275179}" type="slidenum">
              <a:rPr lang="fr-FR" smtClean="0"/>
              <a:t>‹N°›</a:t>
            </a:fld>
            <a:endParaRPr lang="fr-FR"/>
          </a:p>
        </p:txBody>
      </p:sp>
    </p:spTree>
    <p:extLst>
      <p:ext uri="{BB962C8B-B14F-4D97-AF65-F5344CB8AC3E}">
        <p14:creationId xmlns:p14="http://schemas.microsoft.com/office/powerpoint/2010/main" val="3096434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755576" y="1628800"/>
            <a:ext cx="3884240" cy="4525963"/>
          </a:xfrm>
        </p:spPr>
        <p:txBody>
          <a:bodyPr/>
          <a:lstStyle>
            <a:lvl1pPr>
              <a:defRPr sz="2600" baseline="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contenu 3"/>
          <p:cNvSpPr>
            <a:spLocks noGrp="1"/>
          </p:cNvSpPr>
          <p:nvPr>
            <p:ph sz="half" idx="2"/>
          </p:nvPr>
        </p:nvSpPr>
        <p:spPr>
          <a:xfrm>
            <a:off x="4788024" y="1628800"/>
            <a:ext cx="4038600" cy="4525963"/>
          </a:xfrm>
        </p:spPr>
        <p:txBody>
          <a:bodyPr/>
          <a:lstStyle>
            <a:lvl1pPr>
              <a:defRPr sz="2600" baseline="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7" name="Espace réservé du numéro de diapositive 6"/>
          <p:cNvSpPr>
            <a:spLocks noGrp="1"/>
          </p:cNvSpPr>
          <p:nvPr>
            <p:ph type="sldNum" sz="quarter" idx="12"/>
          </p:nvPr>
        </p:nvSpPr>
        <p:spPr/>
        <p:txBody>
          <a:bodyPr/>
          <a:lstStyle/>
          <a:p>
            <a:fld id="{16A56B90-243C-4B05-BEC4-46E5AC275179}" type="slidenum">
              <a:rPr lang="fr-FR" smtClean="0"/>
              <a:t>‹N°›</a:t>
            </a:fld>
            <a:endParaRPr lang="fr-FR"/>
          </a:p>
        </p:txBody>
      </p:sp>
    </p:spTree>
    <p:extLst>
      <p:ext uri="{BB962C8B-B14F-4D97-AF65-F5344CB8AC3E}">
        <p14:creationId xmlns:p14="http://schemas.microsoft.com/office/powerpoint/2010/main" val="1560777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539552" y="1412776"/>
            <a:ext cx="4040188" cy="76209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Modifiez les styles du texte du masque</a:t>
            </a:r>
          </a:p>
        </p:txBody>
      </p:sp>
      <p:sp>
        <p:nvSpPr>
          <p:cNvPr id="4" name="Espace réservé du contenu 3"/>
          <p:cNvSpPr>
            <a:spLocks noGrp="1"/>
          </p:cNvSpPr>
          <p:nvPr>
            <p:ph sz="half" idx="2"/>
          </p:nvPr>
        </p:nvSpPr>
        <p:spPr>
          <a:xfrm>
            <a:off x="539552" y="2204864"/>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5" name="Espace réservé du texte 4"/>
          <p:cNvSpPr>
            <a:spLocks noGrp="1"/>
          </p:cNvSpPr>
          <p:nvPr>
            <p:ph type="body" sz="quarter" idx="3"/>
          </p:nvPr>
        </p:nvSpPr>
        <p:spPr>
          <a:xfrm>
            <a:off x="4644008" y="1412776"/>
            <a:ext cx="4041775" cy="7620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Modifiez les styles du texte du masque</a:t>
            </a:r>
          </a:p>
        </p:txBody>
      </p:sp>
      <p:sp>
        <p:nvSpPr>
          <p:cNvPr id="6" name="Espace réservé du contenu 5"/>
          <p:cNvSpPr>
            <a:spLocks noGrp="1"/>
          </p:cNvSpPr>
          <p:nvPr>
            <p:ph sz="quarter" idx="4"/>
          </p:nvPr>
        </p:nvSpPr>
        <p:spPr>
          <a:xfrm>
            <a:off x="4644008" y="2204864"/>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9" name="Espace réservé du numéro de diapositive 8"/>
          <p:cNvSpPr>
            <a:spLocks noGrp="1"/>
          </p:cNvSpPr>
          <p:nvPr>
            <p:ph type="sldNum" sz="quarter" idx="12"/>
          </p:nvPr>
        </p:nvSpPr>
        <p:spPr/>
        <p:txBody>
          <a:bodyPr/>
          <a:lstStyle/>
          <a:p>
            <a:fld id="{16A56B90-243C-4B05-BEC4-46E5AC275179}" type="slidenum">
              <a:rPr lang="fr-FR" smtClean="0"/>
              <a:t>‹N°›</a:t>
            </a:fld>
            <a:endParaRPr lang="fr-FR"/>
          </a:p>
        </p:txBody>
      </p:sp>
    </p:spTree>
    <p:extLst>
      <p:ext uri="{BB962C8B-B14F-4D97-AF65-F5344CB8AC3E}">
        <p14:creationId xmlns:p14="http://schemas.microsoft.com/office/powerpoint/2010/main" val="3299725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5" name="Espace réservé du numéro de diapositive 4"/>
          <p:cNvSpPr>
            <a:spLocks noGrp="1"/>
          </p:cNvSpPr>
          <p:nvPr>
            <p:ph type="sldNum" sz="quarter" idx="12"/>
          </p:nvPr>
        </p:nvSpPr>
        <p:spPr/>
        <p:txBody>
          <a:bodyPr/>
          <a:lstStyle/>
          <a:p>
            <a:fld id="{16A56B90-243C-4B05-BEC4-46E5AC275179}" type="slidenum">
              <a:rPr lang="fr-FR" smtClean="0"/>
              <a:t>‹N°›</a:t>
            </a:fld>
            <a:endParaRPr lang="fr-FR"/>
          </a:p>
        </p:txBody>
      </p:sp>
    </p:spTree>
    <p:extLst>
      <p:ext uri="{BB962C8B-B14F-4D97-AF65-F5344CB8AC3E}">
        <p14:creationId xmlns:p14="http://schemas.microsoft.com/office/powerpoint/2010/main" val="1762728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16A56B90-243C-4B05-BEC4-46E5AC275179}" type="slidenum">
              <a:rPr lang="fr-FR" smtClean="0"/>
              <a:t>‹N°›</a:t>
            </a:fld>
            <a:endParaRPr lang="fr-FR"/>
          </a:p>
        </p:txBody>
      </p:sp>
    </p:spTree>
    <p:extLst>
      <p:ext uri="{BB962C8B-B14F-4D97-AF65-F5344CB8AC3E}">
        <p14:creationId xmlns:p14="http://schemas.microsoft.com/office/powerpoint/2010/main" val="4226411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11560" y="260648"/>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707904" y="260648"/>
            <a:ext cx="5111750" cy="5853113"/>
          </a:xfrm>
        </p:spPr>
        <p:txBody>
          <a:bodyPr/>
          <a:lstStyle>
            <a:lvl1pPr>
              <a:defRPr sz="2600" b="0" baseline="0"/>
            </a:lvl1pPr>
            <a:lvl2pPr>
              <a:defRPr sz="2400" baseline="0"/>
            </a:lvl2pPr>
            <a:lvl3pPr>
              <a:defRPr sz="2200" baseline="0"/>
            </a:lvl3pPr>
            <a:lvl4pPr>
              <a:defRPr sz="2000"/>
            </a:lvl4pPr>
            <a:lvl5pPr>
              <a:defRPr sz="2000"/>
            </a:lvl5pPr>
            <a:lvl6pPr>
              <a:defRPr sz="2000"/>
            </a:lvl6pPr>
            <a:lvl7pPr>
              <a:defRPr sz="2000"/>
            </a:lvl7pPr>
            <a:lvl8pPr>
              <a:defRPr sz="2000"/>
            </a:lvl8pPr>
            <a:lvl9pPr>
              <a:defRPr sz="2000"/>
            </a:lvl9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texte 3"/>
          <p:cNvSpPr>
            <a:spLocks noGrp="1"/>
          </p:cNvSpPr>
          <p:nvPr>
            <p:ph type="body" sz="half" idx="2"/>
          </p:nvPr>
        </p:nvSpPr>
        <p:spPr>
          <a:xfrm>
            <a:off x="683568" y="1412776"/>
            <a:ext cx="2880319"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dirty="0"/>
              <a:t>Modifiez les styles du texte du masque</a:t>
            </a:r>
          </a:p>
        </p:txBody>
      </p:sp>
      <p:sp>
        <p:nvSpPr>
          <p:cNvPr id="7" name="Espace réservé du numéro de diapositive 6"/>
          <p:cNvSpPr>
            <a:spLocks noGrp="1"/>
          </p:cNvSpPr>
          <p:nvPr>
            <p:ph type="sldNum" sz="quarter" idx="12"/>
          </p:nvPr>
        </p:nvSpPr>
        <p:spPr/>
        <p:txBody>
          <a:bodyPr/>
          <a:lstStyle/>
          <a:p>
            <a:fld id="{16A56B90-243C-4B05-BEC4-46E5AC275179}" type="slidenum">
              <a:rPr lang="fr-FR" smtClean="0"/>
              <a:t>‹N°›</a:t>
            </a:fld>
            <a:endParaRPr lang="fr-FR"/>
          </a:p>
        </p:txBody>
      </p:sp>
    </p:spTree>
    <p:extLst>
      <p:ext uri="{BB962C8B-B14F-4D97-AF65-F5344CB8AC3E}">
        <p14:creationId xmlns:p14="http://schemas.microsoft.com/office/powerpoint/2010/main" val="1871669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835696" y="764704"/>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Espace réservé du numéro de diapositive 6"/>
          <p:cNvSpPr>
            <a:spLocks noGrp="1"/>
          </p:cNvSpPr>
          <p:nvPr>
            <p:ph type="sldNum" sz="quarter" idx="12"/>
          </p:nvPr>
        </p:nvSpPr>
        <p:spPr/>
        <p:txBody>
          <a:bodyPr/>
          <a:lstStyle/>
          <a:p>
            <a:fld id="{16A56B90-243C-4B05-BEC4-46E5AC275179}" type="slidenum">
              <a:rPr lang="fr-FR" smtClean="0"/>
              <a:t>‹N°›</a:t>
            </a:fld>
            <a:endParaRPr lang="fr-FR"/>
          </a:p>
        </p:txBody>
      </p:sp>
    </p:spTree>
    <p:extLst>
      <p:ext uri="{BB962C8B-B14F-4D97-AF65-F5344CB8AC3E}">
        <p14:creationId xmlns:p14="http://schemas.microsoft.com/office/powerpoint/2010/main" val="2371663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922392" y="0"/>
            <a:ext cx="8229600" cy="836712"/>
          </a:xfrm>
          <a:prstGeom prst="rect">
            <a:avLst/>
          </a:prstGeom>
        </p:spPr>
        <p:txBody>
          <a:bodyPr vert="horz" lIns="91440" tIns="45720" rIns="91440" bIns="45720" rtlCol="0" anchor="ctr">
            <a:normAutofit/>
          </a:bodyPr>
          <a:lstStyle/>
          <a:p>
            <a:r>
              <a:rPr lang="fr-FR" dirty="0"/>
              <a:t>Modifiez le style du titre</a:t>
            </a:r>
          </a:p>
        </p:txBody>
      </p:sp>
      <p:sp>
        <p:nvSpPr>
          <p:cNvPr id="3" name="Espace réservé du texte 2"/>
          <p:cNvSpPr>
            <a:spLocks noGrp="1"/>
          </p:cNvSpPr>
          <p:nvPr>
            <p:ph type="body" idx="1"/>
          </p:nvPr>
        </p:nvSpPr>
        <p:spPr>
          <a:xfrm>
            <a:off x="683568" y="1052736"/>
            <a:ext cx="8229600" cy="4985593"/>
          </a:xfrm>
          <a:prstGeom prst="rect">
            <a:avLst/>
          </a:prstGeom>
          <a:ln w="25400">
            <a:solidFill>
              <a:srgbClr val="13726A"/>
            </a:solidFill>
          </a:ln>
        </p:spPr>
        <p:txBody>
          <a:bodyPr vert="horz" lIns="91440" tIns="45720" rIns="91440" bIns="45720" rtlCol="0">
            <a:normAutofit/>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544F4F"/>
                </a:solidFill>
                <a:latin typeface="Arial" panose="020B0604020202020204" pitchFamily="34" charset="0"/>
                <a:cs typeface="Arial" panose="020B0604020202020204" pitchFamily="34" charset="0"/>
              </a:defRPr>
            </a:lvl1pPr>
          </a:lstStyle>
          <a:p>
            <a:fld id="{16A56B90-243C-4B05-BEC4-46E5AC275179}" type="slidenum">
              <a:rPr lang="fr-FR" smtClean="0"/>
              <a:pPr/>
              <a:t>‹N°›</a:t>
            </a:fld>
            <a:endParaRPr lang="fr-FR" dirty="0"/>
          </a:p>
        </p:txBody>
      </p:sp>
      <p:sp>
        <p:nvSpPr>
          <p:cNvPr id="7" name="Rectangle 6"/>
          <p:cNvSpPr/>
          <p:nvPr/>
        </p:nvSpPr>
        <p:spPr>
          <a:xfrm>
            <a:off x="18808" y="692696"/>
            <a:ext cx="304720" cy="61653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8" name="Picture 2" descr="C:\Users\Andre\AppData\Local\Temp\logo-bts-sio-origine.pn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5534" y="-35601"/>
            <a:ext cx="1958999" cy="936104"/>
          </a:xfrm>
          <a:prstGeom prst="rect">
            <a:avLst/>
          </a:prstGeom>
          <a:noFill/>
          <a:extLst>
            <a:ext uri="{909E8E84-426E-40DD-AFC4-6F175D3DCCD1}">
              <a14:hiddenFill xmlns:a14="http://schemas.microsoft.com/office/drawing/2010/main">
                <a:solidFill>
                  <a:srgbClr val="FFFFFF"/>
                </a:solidFill>
              </a14:hiddenFill>
            </a:ext>
          </a:extLst>
        </p:spPr>
      </p:pic>
      <p:pic>
        <p:nvPicPr>
          <p:cNvPr id="9" name="Image 8" descr="logoMENJVA_horiz.png"/>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827584" y="6344052"/>
            <a:ext cx="1259896" cy="513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a:extLst>
              <a:ext uri="{FF2B5EF4-FFF2-40B4-BE49-F238E27FC236}">
                <a16:creationId xmlns="" xmlns:a16="http://schemas.microsoft.com/office/drawing/2014/main" id="{9C3330F0-C56F-44D1-BA56-8B19974563EE}"/>
              </a:ext>
            </a:extLst>
          </p:cNvPr>
          <p:cNvSpPr/>
          <p:nvPr/>
        </p:nvSpPr>
        <p:spPr>
          <a:xfrm>
            <a:off x="-37434" y="315757"/>
            <a:ext cx="430887" cy="6309321"/>
          </a:xfrm>
          <a:prstGeom prst="rect">
            <a:avLst/>
          </a:prstGeom>
        </p:spPr>
        <p:txBody>
          <a:bodyPr vert="vert270" wrap="square">
            <a:spAutoFit/>
          </a:bodyPr>
          <a:lstStyle/>
          <a:p>
            <a:r>
              <a:rPr lang="fr-FR" sz="1600" b="1" i="0" baseline="0" dirty="0">
                <a:solidFill>
                  <a:schemeClr val="bg1"/>
                </a:solidFill>
              </a:rPr>
              <a:t>BTS SIO – PNF 21 janvier 2020</a:t>
            </a:r>
            <a:endParaRPr lang="fr-FR" sz="1600" b="1" i="0" dirty="0">
              <a:solidFill>
                <a:schemeClr val="bg1"/>
              </a:solidFill>
            </a:endParaRPr>
          </a:p>
        </p:txBody>
      </p:sp>
    </p:spTree>
    <p:extLst>
      <p:ext uri="{BB962C8B-B14F-4D97-AF65-F5344CB8AC3E}">
        <p14:creationId xmlns:p14="http://schemas.microsoft.com/office/powerpoint/2010/main" val="922972913"/>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 id="2147483694" r:id="rId12"/>
  </p:sldLayoutIdLst>
  <p:txStyles>
    <p:titleStyle>
      <a:lvl1pPr algn="ctr" defTabSz="914400" rtl="0" eaLnBrk="1" latinLnBrk="0" hangingPunct="1">
        <a:spcBef>
          <a:spcPct val="0"/>
        </a:spcBef>
        <a:buNone/>
        <a:defRPr sz="2800" b="1" i="0" kern="1200" cap="all" baseline="0">
          <a:solidFill>
            <a:schemeClr val="tx2">
              <a:lumMod val="50000"/>
            </a:schemeClr>
          </a:solidFill>
          <a:latin typeface="Arial" panose="020B0604020202020204" pitchFamily="34" charset="0"/>
          <a:ea typeface="+mj-ea"/>
          <a:cs typeface="+mj-cs"/>
        </a:defRPr>
      </a:lvl1pPr>
    </p:titleStyle>
    <p:bodyStyle>
      <a:lvl1pPr marL="457200" indent="-457200" algn="l" defTabSz="914400" rtl="0" eaLnBrk="1" latinLnBrk="0" hangingPunct="1">
        <a:spcBef>
          <a:spcPct val="20000"/>
        </a:spcBef>
        <a:buFont typeface="Wingdings" panose="05000000000000000000" pitchFamily="2" charset="2"/>
        <a:buChar char="Ø"/>
        <a:defRPr sz="2600" kern="1200" baseline="0">
          <a:solidFill>
            <a:srgbClr val="544F4F"/>
          </a:solidFill>
          <a:latin typeface="Arial" panose="020B060402020202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baseline="0">
          <a:solidFill>
            <a:srgbClr val="544F4F"/>
          </a:solidFill>
          <a:latin typeface="Arial" panose="020B060402020202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baseline="0">
          <a:solidFill>
            <a:srgbClr val="544F4F"/>
          </a:solidFill>
          <a:latin typeface="Arial" panose="020B060402020202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baseline="0">
          <a:solidFill>
            <a:srgbClr val="544F4F"/>
          </a:solidFill>
          <a:latin typeface="Arial" panose="020B060402020202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baseline="0">
          <a:solidFill>
            <a:srgbClr val="544F4F"/>
          </a:solidFill>
          <a:latin typeface="Arial" panose="020B0604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0"/>
            <a:ext cx="311973" cy="6858000"/>
          </a:xfrm>
          <a:prstGeom prst="rect">
            <a:avLst/>
          </a:prstGeom>
          <a:solidFill>
            <a:srgbClr val="AB0044"/>
          </a:solidFill>
          <a:ln w="25400">
            <a:solidFill>
              <a:srgbClr val="AB00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8" name="Image 7" descr="logoMENJVA_horiz.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0938" y="6087078"/>
            <a:ext cx="1889844" cy="7709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 xmlns:a16="http://schemas.microsoft.com/office/drawing/2014/main" id="{9ADC8564-BBE7-4F1B-9408-CF1EC3EA601D}"/>
              </a:ext>
            </a:extLst>
          </p:cNvPr>
          <p:cNvSpPr/>
          <p:nvPr/>
        </p:nvSpPr>
        <p:spPr>
          <a:xfrm>
            <a:off x="-59459" y="274339"/>
            <a:ext cx="430887" cy="6309321"/>
          </a:xfrm>
          <a:prstGeom prst="rect">
            <a:avLst/>
          </a:prstGeom>
        </p:spPr>
        <p:txBody>
          <a:bodyPr vert="vert270" wrap="square">
            <a:spAutoFit/>
          </a:bodyPr>
          <a:lstStyle/>
          <a:p>
            <a:r>
              <a:rPr lang="fr-FR" sz="1600" b="1" i="0" baseline="0" dirty="0">
                <a:solidFill>
                  <a:schemeClr val="bg1"/>
                </a:solidFill>
              </a:rPr>
              <a:t>BTS SIO – PNF 21 janvier 2020</a:t>
            </a:r>
            <a:endParaRPr lang="fr-FR" sz="1600" b="1" i="0" dirty="0">
              <a:solidFill>
                <a:schemeClr val="bg1"/>
              </a:solidFill>
            </a:endParaRPr>
          </a:p>
        </p:txBody>
      </p:sp>
    </p:spTree>
    <p:extLst>
      <p:ext uri="{BB962C8B-B14F-4D97-AF65-F5344CB8AC3E}">
        <p14:creationId xmlns:p14="http://schemas.microsoft.com/office/powerpoint/2010/main" val="4001292138"/>
      </p:ext>
    </p:extLst>
  </p:cSld>
  <p:clrMap bg1="lt1" tx1="dk1" bg2="lt2" tx2="dk2" accent1="accent1" accent2="accent2" accent3="accent3" accent4="accent4" accent5="accent5" accent6="accent6" hlink="hlink" folHlink="folHlink"/>
  <p:sldLayoutIdLst>
    <p:sldLayoutId id="2147483682"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Enseigner la </a:t>
            </a:r>
            <a:r>
              <a:rPr lang="fr-FR" dirty="0" err="1" smtClean="0"/>
              <a:t>CyberSécurit</a:t>
            </a:r>
            <a:r>
              <a:rPr lang="fr-FR" dirty="0" err="1"/>
              <a:t>é</a:t>
            </a:r>
            <a:r>
              <a:rPr lang="fr-FR" dirty="0" smtClean="0"/>
              <a:t> en section de technicien supérieur SIO </a:t>
            </a:r>
            <a:endParaRPr lang="fr-FR" dirty="0"/>
          </a:p>
        </p:txBody>
      </p:sp>
      <p:sp>
        <p:nvSpPr>
          <p:cNvPr id="3" name="Sous-titre 2"/>
          <p:cNvSpPr>
            <a:spLocks noGrp="1"/>
          </p:cNvSpPr>
          <p:nvPr>
            <p:ph type="subTitle" idx="1"/>
          </p:nvPr>
        </p:nvSpPr>
        <p:spPr>
          <a:xfrm>
            <a:off x="2627784" y="4653136"/>
            <a:ext cx="6400800" cy="1752600"/>
          </a:xfrm>
        </p:spPr>
        <p:txBody>
          <a:bodyPr/>
          <a:lstStyle/>
          <a:p>
            <a:pPr algn="r"/>
            <a:r>
              <a:rPr lang="fr-FR" dirty="0" smtClean="0"/>
              <a:t>Roger Sanchez</a:t>
            </a:r>
            <a:endParaRPr lang="fr-FR" dirty="0"/>
          </a:p>
        </p:txBody>
      </p:sp>
    </p:spTree>
    <p:extLst>
      <p:ext uri="{BB962C8B-B14F-4D97-AF65-F5344CB8AC3E}">
        <p14:creationId xmlns:p14="http://schemas.microsoft.com/office/powerpoint/2010/main" val="1919930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Délimiter</a:t>
            </a:r>
            <a:endParaRPr lang="fr-FR" dirty="0"/>
          </a:p>
        </p:txBody>
      </p:sp>
      <p:sp>
        <p:nvSpPr>
          <p:cNvPr id="3" name="Espace réservé du contenu 2"/>
          <p:cNvSpPr>
            <a:spLocks noGrp="1"/>
          </p:cNvSpPr>
          <p:nvPr>
            <p:ph idx="1"/>
          </p:nvPr>
        </p:nvSpPr>
        <p:spPr/>
        <p:txBody>
          <a:bodyPr/>
          <a:lstStyle/>
          <a:p>
            <a:pPr marL="0" indent="0" algn="ctr">
              <a:buNone/>
            </a:pPr>
            <a:endParaRPr lang="fr-FR" dirty="0"/>
          </a:p>
          <a:p>
            <a:pPr marL="0" indent="0">
              <a:buNone/>
            </a:pPr>
            <a:r>
              <a:rPr lang="fr-FR" dirty="0"/>
              <a:t>	</a:t>
            </a:r>
            <a:endParaRPr lang="fr-FR" dirty="0" smtClean="0"/>
          </a:p>
          <a:p>
            <a:pPr marL="0" indent="0">
              <a:buNone/>
            </a:pPr>
            <a:r>
              <a:rPr lang="fr-FR">
                <a:solidFill>
                  <a:srgbClr val="13726A"/>
                </a:solidFill>
              </a:rPr>
              <a:t> </a:t>
            </a:r>
            <a:r>
              <a:rPr lang="fr-FR" smtClean="0">
                <a:solidFill>
                  <a:srgbClr val="13726A"/>
                </a:solidFill>
              </a:rPr>
              <a:t>         Blocs </a:t>
            </a:r>
            <a:r>
              <a:rPr lang="fr-FR" dirty="0" smtClean="0">
                <a:solidFill>
                  <a:srgbClr val="13726A"/>
                </a:solidFill>
              </a:rPr>
              <a:t>1 et 2 </a:t>
            </a:r>
            <a:r>
              <a:rPr lang="fr-FR" dirty="0" smtClean="0"/>
              <a:t>				</a:t>
            </a:r>
            <a:r>
              <a:rPr lang="fr-FR" dirty="0" smtClean="0">
                <a:solidFill>
                  <a:srgbClr val="AB0044"/>
                </a:solidFill>
              </a:rPr>
              <a:t>Bloc 3</a:t>
            </a:r>
          </a:p>
          <a:p>
            <a:pPr marL="0" indent="0">
              <a:buNone/>
            </a:pPr>
            <a:endParaRPr lang="fr-FR" dirty="0"/>
          </a:p>
          <a:p>
            <a:pPr marL="0" indent="0">
              <a:buNone/>
            </a:pPr>
            <a:r>
              <a:rPr lang="fr-FR" dirty="0" smtClean="0"/>
              <a:t>	</a:t>
            </a:r>
            <a:r>
              <a:rPr lang="fr-FR" dirty="0" smtClean="0">
                <a:solidFill>
                  <a:srgbClr val="13726A"/>
                </a:solidFill>
              </a:rPr>
              <a:t>Bienveillance </a:t>
            </a:r>
            <a:r>
              <a:rPr lang="fr-FR" dirty="0" smtClean="0"/>
              <a:t>			</a:t>
            </a:r>
            <a:r>
              <a:rPr lang="fr-FR" dirty="0" smtClean="0">
                <a:solidFill>
                  <a:srgbClr val="AB0044"/>
                </a:solidFill>
              </a:rPr>
              <a:t>Malveillance</a:t>
            </a:r>
            <a:endParaRPr lang="fr-FR" dirty="0">
              <a:solidFill>
                <a:srgbClr val="AB0044"/>
              </a:solidFill>
            </a:endParaRPr>
          </a:p>
          <a:p>
            <a:pPr marL="0" indent="0">
              <a:buNone/>
            </a:pPr>
            <a:endParaRPr lang="fr-FR" dirty="0"/>
          </a:p>
          <a:p>
            <a:pPr marL="0" indent="0">
              <a:buNone/>
            </a:pPr>
            <a:r>
              <a:rPr lang="fr-FR" dirty="0" smtClean="0"/>
              <a:t>	</a:t>
            </a:r>
            <a:r>
              <a:rPr lang="fr-FR" dirty="0" smtClean="0">
                <a:solidFill>
                  <a:srgbClr val="13726A"/>
                </a:solidFill>
              </a:rPr>
              <a:t>Sureté / Qualité</a:t>
            </a:r>
            <a:r>
              <a:rPr lang="fr-FR" dirty="0" smtClean="0"/>
              <a:t>			</a:t>
            </a:r>
            <a:r>
              <a:rPr lang="fr-FR" dirty="0" smtClean="0">
                <a:solidFill>
                  <a:srgbClr val="AB0044"/>
                </a:solidFill>
              </a:rPr>
              <a:t>Sécurité</a:t>
            </a:r>
            <a:endParaRPr lang="fr-FR" dirty="0">
              <a:solidFill>
                <a:srgbClr val="AB0044"/>
              </a:solidFill>
            </a:endParaRPr>
          </a:p>
        </p:txBody>
      </p:sp>
      <p:cxnSp>
        <p:nvCxnSpPr>
          <p:cNvPr id="5" name="Connecteur droit 4"/>
          <p:cNvCxnSpPr>
            <a:stCxn id="3" idx="0"/>
            <a:endCxn id="3" idx="2"/>
          </p:cNvCxnSpPr>
          <p:nvPr/>
        </p:nvCxnSpPr>
        <p:spPr>
          <a:xfrm>
            <a:off x="4798368" y="1052736"/>
            <a:ext cx="0" cy="4985593"/>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7"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30781" y="1628800"/>
            <a:ext cx="935174" cy="9351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1879" y="3537012"/>
            <a:ext cx="935174" cy="9351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68344" y="3537012"/>
            <a:ext cx="1125843" cy="9149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148064" y="3567254"/>
            <a:ext cx="936104" cy="9361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617717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Progresser</a:t>
            </a:r>
            <a:endParaRPr lang="fr-FR" dirty="0"/>
          </a:p>
        </p:txBody>
      </p:sp>
      <p:sp>
        <p:nvSpPr>
          <p:cNvPr id="3" name="Espace réservé du contenu 2"/>
          <p:cNvSpPr>
            <a:spLocks noGrp="1"/>
          </p:cNvSpPr>
          <p:nvPr>
            <p:ph idx="1"/>
          </p:nvPr>
        </p:nvSpPr>
        <p:spPr/>
        <p:txBody>
          <a:bodyPr>
            <a:normAutofit fontScale="77500" lnSpcReduction="20000"/>
          </a:bodyPr>
          <a:lstStyle/>
          <a:p>
            <a:r>
              <a:rPr lang="fr-FR" dirty="0" smtClean="0"/>
              <a:t>Sécurité associée au métier </a:t>
            </a:r>
            <a:r>
              <a:rPr lang="fr-FR" dirty="0" smtClean="0">
                <a:sym typeface="Wingdings" panose="05000000000000000000" pitchFamily="2" charset="2"/>
              </a:rPr>
              <a:t> préoccupation permanente tout au long de la formation parce que permanente dans le métier </a:t>
            </a:r>
            <a:endParaRPr lang="fr-FR" dirty="0" smtClean="0"/>
          </a:p>
          <a:p>
            <a:endParaRPr lang="fr-FR" dirty="0"/>
          </a:p>
          <a:p>
            <a:r>
              <a:rPr lang="fr-FR" dirty="0" smtClean="0"/>
              <a:t>Le bloc 3 commence dès le 1</a:t>
            </a:r>
            <a:r>
              <a:rPr lang="fr-FR" baseline="30000" dirty="0" smtClean="0"/>
              <a:t>er</a:t>
            </a:r>
            <a:r>
              <a:rPr lang="fr-FR" dirty="0" smtClean="0"/>
              <a:t> semestre </a:t>
            </a:r>
            <a:r>
              <a:rPr lang="fr-FR" dirty="0" smtClean="0">
                <a:sym typeface="Wingdings" panose="05000000000000000000" pitchFamily="2" charset="2"/>
              </a:rPr>
              <a:t> on partira des usages des étudiants pour s’élever peu à peu aux responsabilités du métier </a:t>
            </a:r>
          </a:p>
          <a:p>
            <a:endParaRPr lang="fr-FR" dirty="0" smtClean="0">
              <a:sym typeface="Wingdings" panose="05000000000000000000" pitchFamily="2" charset="2"/>
            </a:endParaRPr>
          </a:p>
          <a:p>
            <a:r>
              <a:rPr lang="fr-FR" dirty="0" smtClean="0"/>
              <a:t>Le bloc 3 est commun en 1ère année </a:t>
            </a:r>
            <a:r>
              <a:rPr lang="fr-FR" dirty="0" smtClean="0">
                <a:sym typeface="Wingdings" panose="05000000000000000000" pitchFamily="2" charset="2"/>
              </a:rPr>
              <a:t> on construit </a:t>
            </a:r>
            <a:r>
              <a:rPr lang="fr-FR" dirty="0" smtClean="0"/>
              <a:t>une culture et des pratiques communes</a:t>
            </a:r>
          </a:p>
          <a:p>
            <a:pPr marL="0" indent="0">
              <a:buNone/>
            </a:pPr>
            <a:r>
              <a:rPr lang="fr-FR" dirty="0" smtClean="0"/>
              <a:t> </a:t>
            </a:r>
          </a:p>
          <a:p>
            <a:r>
              <a:rPr lang="fr-FR" dirty="0" smtClean="0"/>
              <a:t>Le bloc 3 est spécifique à l’option en 2</a:t>
            </a:r>
            <a:r>
              <a:rPr lang="fr-FR" baseline="30000" dirty="0" smtClean="0"/>
              <a:t>ème</a:t>
            </a:r>
            <a:r>
              <a:rPr lang="fr-FR" dirty="0" smtClean="0"/>
              <a:t> année </a:t>
            </a:r>
            <a:r>
              <a:rPr lang="fr-FR" dirty="0" smtClean="0">
                <a:sym typeface="Wingdings" panose="05000000000000000000" pitchFamily="2" charset="2"/>
              </a:rPr>
              <a:t> la sécurité complète le cœur de métier mais ne le remplace pas</a:t>
            </a:r>
          </a:p>
          <a:p>
            <a:endParaRPr lang="fr-FR" dirty="0">
              <a:sym typeface="Wingdings" panose="05000000000000000000" pitchFamily="2" charset="2"/>
            </a:endParaRPr>
          </a:p>
          <a:p>
            <a:r>
              <a:rPr lang="fr-FR" dirty="0" smtClean="0">
                <a:sym typeface="Wingdings" panose="05000000000000000000" pitchFamily="2" charset="2"/>
              </a:rPr>
              <a:t>La sécurité ce n’est pas qu’une technique  </a:t>
            </a:r>
            <a:r>
              <a:rPr lang="fr-FR" dirty="0" smtClean="0">
                <a:sym typeface="Wingdings" panose="05000000000000000000" pitchFamily="2" charset="2"/>
              </a:rPr>
              <a:t>les enseignements de CEJM </a:t>
            </a:r>
            <a:r>
              <a:rPr lang="fr-FR" smtClean="0">
                <a:sym typeface="Wingdings" panose="05000000000000000000" pitchFamily="2" charset="2"/>
              </a:rPr>
              <a:t>et </a:t>
            </a:r>
            <a:r>
              <a:rPr lang="fr-FR" smtClean="0">
                <a:sym typeface="Wingdings" panose="05000000000000000000" pitchFamily="2" charset="2"/>
              </a:rPr>
              <a:t>CEJMA  </a:t>
            </a:r>
            <a:r>
              <a:rPr lang="fr-FR" dirty="0" smtClean="0">
                <a:sym typeface="Wingdings" panose="05000000000000000000" pitchFamily="2" charset="2"/>
              </a:rPr>
              <a:t>constituent un appui important</a:t>
            </a:r>
            <a:endParaRPr lang="fr-FR" dirty="0"/>
          </a:p>
          <a:p>
            <a:endParaRPr lang="fr-FR" dirty="0"/>
          </a:p>
        </p:txBody>
      </p:sp>
    </p:spTree>
    <p:extLst>
      <p:ext uri="{BB962C8B-B14F-4D97-AF65-F5344CB8AC3E}">
        <p14:creationId xmlns:p14="http://schemas.microsoft.com/office/powerpoint/2010/main" val="36576181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Enseigner</a:t>
            </a:r>
            <a:endParaRPr lang="fr-FR" dirty="0"/>
          </a:p>
        </p:txBody>
      </p:sp>
      <p:sp>
        <p:nvSpPr>
          <p:cNvPr id="3" name="Espace réservé du contenu 2"/>
          <p:cNvSpPr>
            <a:spLocks noGrp="1"/>
          </p:cNvSpPr>
          <p:nvPr>
            <p:ph idx="1"/>
          </p:nvPr>
        </p:nvSpPr>
        <p:spPr/>
        <p:txBody>
          <a:bodyPr>
            <a:normAutofit fontScale="92500"/>
          </a:bodyPr>
          <a:lstStyle/>
          <a:p>
            <a:r>
              <a:rPr lang="fr-FR" sz="2400" dirty="0"/>
              <a:t>On ne forme pas des experts en sécurité mais des </a:t>
            </a:r>
            <a:r>
              <a:rPr lang="fr-FR" sz="2400" dirty="0" smtClean="0"/>
              <a:t>techniciens supérieurs </a:t>
            </a:r>
            <a:r>
              <a:rPr lang="fr-FR" sz="2400" dirty="0"/>
              <a:t>développeurs et réseaux qui intègrent la </a:t>
            </a:r>
            <a:r>
              <a:rPr lang="fr-FR" sz="2400" dirty="0" smtClean="0"/>
              <a:t>sécurité systématiquement </a:t>
            </a:r>
            <a:r>
              <a:rPr lang="fr-FR" sz="2400" dirty="0"/>
              <a:t>dans leurs activités </a:t>
            </a:r>
            <a:endParaRPr lang="fr-FR" sz="2400" dirty="0" smtClean="0"/>
          </a:p>
          <a:p>
            <a:r>
              <a:rPr lang="fr-FR" sz="2400" dirty="0" smtClean="0"/>
              <a:t>Beaucoup d’éléments du bloc 3 sont déjà présents de manière diffuse dans le référentiel actuel </a:t>
            </a:r>
          </a:p>
          <a:p>
            <a:r>
              <a:rPr lang="fr-FR" sz="2400" dirty="0" smtClean="0"/>
              <a:t>Le regroupement dans un seul bloc facilite la progression </a:t>
            </a:r>
          </a:p>
          <a:p>
            <a:r>
              <a:rPr lang="fr-FR" sz="2400" dirty="0" smtClean="0"/>
              <a:t>Sujet stimulant pour nos étudiants </a:t>
            </a:r>
            <a:r>
              <a:rPr lang="fr-FR" sz="2400" dirty="0" smtClean="0">
                <a:sym typeface="Wingdings" panose="05000000000000000000" pitchFamily="2" charset="2"/>
              </a:rPr>
              <a:t> </a:t>
            </a:r>
            <a:r>
              <a:rPr lang="fr-FR" sz="2400" dirty="0" smtClean="0"/>
              <a:t>motivation supplémentaire pour les enseignements professionnels </a:t>
            </a:r>
          </a:p>
          <a:p>
            <a:r>
              <a:rPr lang="fr-FR" sz="2400" dirty="0" smtClean="0"/>
              <a:t>SISR </a:t>
            </a:r>
            <a:r>
              <a:rPr lang="fr-FR" sz="2400" dirty="0" smtClean="0">
                <a:sym typeface="Wingdings" panose="05000000000000000000" pitchFamily="2" charset="2"/>
              </a:rPr>
              <a:t> </a:t>
            </a:r>
            <a:r>
              <a:rPr lang="fr-FR" sz="2400" dirty="0" smtClean="0"/>
              <a:t>poursuite d’une orientation </a:t>
            </a:r>
          </a:p>
          <a:p>
            <a:r>
              <a:rPr lang="fr-FR" sz="2400" dirty="0" smtClean="0"/>
              <a:t>SLAM </a:t>
            </a:r>
            <a:r>
              <a:rPr lang="fr-FR" sz="2400" dirty="0" smtClean="0">
                <a:sym typeface="Wingdings" panose="05000000000000000000" pitchFamily="2" charset="2"/>
              </a:rPr>
              <a:t> </a:t>
            </a:r>
            <a:r>
              <a:rPr lang="fr-FR" sz="2400" dirty="0" smtClean="0"/>
              <a:t>le </a:t>
            </a:r>
            <a:r>
              <a:rPr lang="fr-FR" sz="2400" dirty="0"/>
              <a:t>respect du RGPD s’insère naturellement dans nos enseignements </a:t>
            </a:r>
            <a:r>
              <a:rPr lang="fr-FR" sz="2400" dirty="0" smtClean="0"/>
              <a:t>actuels</a:t>
            </a:r>
          </a:p>
          <a:p>
            <a:r>
              <a:rPr lang="fr-FR" sz="2400" dirty="0" smtClean="0"/>
              <a:t>Prof d’info c’est un renouvellement permanent mais pas immédiat </a:t>
            </a:r>
            <a:r>
              <a:rPr lang="fr-FR" sz="2400" dirty="0" smtClean="0">
                <a:sym typeface="Wingdings" panose="05000000000000000000" pitchFamily="2" charset="2"/>
              </a:rPr>
              <a:t> temps + ressources </a:t>
            </a:r>
            <a:endParaRPr lang="fr-FR" sz="2400" dirty="0" smtClean="0"/>
          </a:p>
          <a:p>
            <a:endParaRPr lang="fr-FR" sz="2400" dirty="0" smtClean="0"/>
          </a:p>
          <a:p>
            <a:endParaRPr lang="fr-FR" sz="2400" dirty="0"/>
          </a:p>
          <a:p>
            <a:endParaRPr lang="fr-FR" sz="2400" dirty="0" smtClean="0"/>
          </a:p>
          <a:p>
            <a:endParaRPr lang="fr-FR" sz="2400" dirty="0" smtClean="0"/>
          </a:p>
          <a:p>
            <a:pPr marL="0" indent="0">
              <a:buNone/>
            </a:pPr>
            <a:endParaRPr lang="fr-FR" dirty="0" smtClean="0"/>
          </a:p>
          <a:p>
            <a:endParaRPr lang="fr-FR" dirty="0"/>
          </a:p>
          <a:p>
            <a:endParaRPr lang="fr-FR" dirty="0"/>
          </a:p>
          <a:p>
            <a:endParaRPr lang="fr-FR" dirty="0" smtClean="0"/>
          </a:p>
          <a:p>
            <a:endParaRPr lang="fr-FR" dirty="0" smtClean="0"/>
          </a:p>
          <a:p>
            <a:endParaRPr lang="fr-FR" dirty="0"/>
          </a:p>
          <a:p>
            <a:endParaRPr lang="fr-FR" dirty="0"/>
          </a:p>
        </p:txBody>
      </p:sp>
    </p:spTree>
    <p:extLst>
      <p:ext uri="{BB962C8B-B14F-4D97-AF65-F5344CB8AC3E}">
        <p14:creationId xmlns:p14="http://schemas.microsoft.com/office/powerpoint/2010/main" val="2728380626"/>
      </p:ext>
    </p:extLst>
  </p:cSld>
  <p:clrMapOvr>
    <a:masterClrMapping/>
  </p:clrMapOvr>
  <p:timing>
    <p:tnLst>
      <p:par>
        <p:cTn id="1" dur="indefinite" restart="never" nodeType="tmRoot"/>
      </p:par>
    </p:tnLst>
  </p:timing>
</p:sld>
</file>

<file path=ppt/theme/theme1.xml><?xml version="1.0" encoding="utf-8"?>
<a:theme xmlns:a="http://schemas.openxmlformats.org/drawingml/2006/main" name="Conception personnalisée">
  <a:themeElements>
    <a:clrScheme name="Personnalisé 1">
      <a:dk1>
        <a:srgbClr val="4D5B6B"/>
      </a:dk1>
      <a:lt1>
        <a:srgbClr val="FFFFFF"/>
      </a:lt1>
      <a:dk2>
        <a:srgbClr val="675D59"/>
      </a:dk2>
      <a:lt2>
        <a:srgbClr val="FFFFFF"/>
      </a:lt2>
      <a:accent1>
        <a:srgbClr val="AB0044"/>
      </a:accent1>
      <a:accent2>
        <a:srgbClr val="7F7F7F"/>
      </a:accent2>
      <a:accent3>
        <a:srgbClr val="7F5185"/>
      </a:accent3>
      <a:accent4>
        <a:srgbClr val="89AAD3"/>
      </a:accent4>
      <a:accent5>
        <a:srgbClr val="8F5B4B"/>
      </a:accent5>
      <a:accent6>
        <a:srgbClr val="C84340"/>
      </a:accent6>
      <a:hlink>
        <a:srgbClr val="13726A"/>
      </a:hlink>
      <a:folHlink>
        <a:srgbClr val="79518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73AB55E0CC5DA459F57F5A42893F46A005A087D358B12CA4E82A8A8BA9B8A8CF200D3544DBFAD4F664AA25DF68E6D1F0A9E00689F2856DFEDCE40890FDCED81A7DFC900B6A64A65EE003249A656539D5FAC0E7C" ma:contentTypeVersion="2" ma:contentTypeDescription="Crée un document." ma:contentTypeScope="" ma:versionID="a46148791f68790278fcdf66d871a8c7">
  <xsd:schema xmlns:xsd="http://www.w3.org/2001/XMLSchema" xmlns:xs="http://www.w3.org/2001/XMLSchema" xmlns:p="http://schemas.microsoft.com/office/2006/metadata/properties" xmlns:ns2="0a1f3658-4dbd-48f4-9148-21a30cb9213b" targetNamespace="http://schemas.microsoft.com/office/2006/metadata/properties" ma:root="true" ma:fieldsID="8b393eaa7dccebef394e6a233282d8db" ns2:_="">
    <xsd:import namespace="0a1f3658-4dbd-48f4-9148-21a30cb9213b"/>
    <xsd:element name="properties">
      <xsd:complexType>
        <xsd:sequence>
          <xsd:element name="documentManagement">
            <xsd:complexType>
              <xsd:all>
                <xsd:element ref="ns2:Description0"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1f3658-4dbd-48f4-9148-21a30cb9213b" elementFormDefault="qualified">
    <xsd:import namespace="http://schemas.microsoft.com/office/2006/documentManagement/types"/>
    <xsd:import namespace="http://schemas.microsoft.com/office/infopath/2007/PartnerControls"/>
    <xsd:element name="Description0" ma:index="8" nillable="true" ma:displayName="Description" ma:description="Description du document" ma:internalName="Description0">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ma:readOnly="true"/>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Description0 xmlns="0a1f3658-4dbd-48f4-9148-21a30cb9213b">Diaporama mis à jour après la journée du 21 février</Description0>
  </documentManagement>
</p:properties>
</file>

<file path=customXml/itemProps1.xml><?xml version="1.0" encoding="utf-8"?>
<ds:datastoreItem xmlns:ds="http://schemas.openxmlformats.org/officeDocument/2006/customXml" ds:itemID="{348A31A3-BAF6-4FB8-9C9E-2F098C990792}"/>
</file>

<file path=customXml/itemProps2.xml><?xml version="1.0" encoding="utf-8"?>
<ds:datastoreItem xmlns:ds="http://schemas.openxmlformats.org/officeDocument/2006/customXml" ds:itemID="{562EFAF5-71C2-447C-B4C7-B5F01E6CB288}"/>
</file>

<file path=customXml/itemProps3.xml><?xml version="1.0" encoding="utf-8"?>
<ds:datastoreItem xmlns:ds="http://schemas.openxmlformats.org/officeDocument/2006/customXml" ds:itemID="{6C5D94FD-A6C7-4EB9-8270-9A57B320550C}"/>
</file>

<file path=docProps/app.xml><?xml version="1.0" encoding="utf-8"?>
<Properties xmlns="http://schemas.openxmlformats.org/officeDocument/2006/extended-properties" xmlns:vt="http://schemas.openxmlformats.org/officeDocument/2006/docPropsVTypes">
  <Template/>
  <TotalTime>5547</TotalTime>
  <Words>590</Words>
  <Application>Microsoft Office PowerPoint</Application>
  <PresentationFormat>Affichage à l'écran (4:3)</PresentationFormat>
  <Paragraphs>87</Paragraphs>
  <Slides>4</Slides>
  <Notes>3</Notes>
  <HiddenSlides>0</HiddenSlides>
  <MMClips>0</MMClips>
  <ScaleCrop>false</ScaleCrop>
  <HeadingPairs>
    <vt:vector size="4" baseType="variant">
      <vt:variant>
        <vt:lpstr>Thème</vt:lpstr>
      </vt:variant>
      <vt:variant>
        <vt:i4>2</vt:i4>
      </vt:variant>
      <vt:variant>
        <vt:lpstr>Titres des diapositives</vt:lpstr>
      </vt:variant>
      <vt:variant>
        <vt:i4>4</vt:i4>
      </vt:variant>
    </vt:vector>
  </HeadingPairs>
  <TitlesOfParts>
    <vt:vector size="6" baseType="lpstr">
      <vt:lpstr>Conception personnalisée</vt:lpstr>
      <vt:lpstr>1_Conception personnalisée</vt:lpstr>
      <vt:lpstr>Enseigner la CyberSécurité en section de technicien supérieur SIO </vt:lpstr>
      <vt:lpstr>Délimiter</vt:lpstr>
      <vt:lpstr>Progresser</vt:lpstr>
      <vt:lpstr>Enseigner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Enseigner la cybersécurité : introduction</dc:title>
  <dc:creator>JOSEPHA</dc:creator>
  <cp:lastModifiedBy>Christine Gaubert-Macon</cp:lastModifiedBy>
  <cp:revision>158</cp:revision>
  <dcterms:created xsi:type="dcterms:W3CDTF">2019-12-16T18:13:53Z</dcterms:created>
  <dcterms:modified xsi:type="dcterms:W3CDTF">2020-01-24T14:43:24Z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0x010100873AB55E0CC5DA459F57F5A42893F46A005A087D358B12CA4E82A8A8BA9B8A8CF200D3544DBFAD4F664AA25DF68E6D1F0A9E00689F2856DFEDCE40890FDCED81A7DFC900B6A64A65EE003249A656539D5FAC0E7C</vt:lpwstr>
  </property>
</Properties>
</file>