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4"/>
    <p:sldMasterId id="2147483681" r:id="rId5"/>
  </p:sldMasterIdLst>
  <p:notesMasterIdLst>
    <p:notesMasterId r:id="rId19"/>
  </p:notesMasterIdLst>
  <p:sldIdLst>
    <p:sldId id="259" r:id="rId6"/>
    <p:sldId id="262" r:id="rId7"/>
    <p:sldId id="260" r:id="rId8"/>
    <p:sldId id="261" r:id="rId9"/>
    <p:sldId id="263" r:id="rId10"/>
    <p:sldId id="264" r:id="rId11"/>
    <p:sldId id="266" r:id="rId12"/>
    <p:sldId id="267" r:id="rId13"/>
    <p:sldId id="268" r:id="rId14"/>
    <p:sldId id="265" r:id="rId15"/>
    <p:sldId id="270" r:id="rId16"/>
    <p:sldId id="269" r:id="rId17"/>
    <p:sldId id="256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0044"/>
    <a:srgbClr val="544F4F"/>
    <a:srgbClr val="13726A"/>
    <a:srgbClr val="265A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39" autoAdjust="0"/>
    <p:restoredTop sz="94663"/>
  </p:normalViewPr>
  <p:slideViewPr>
    <p:cSldViewPr>
      <p:cViewPr varScale="1">
        <p:scale>
          <a:sx n="63" d="100"/>
          <a:sy n="63" d="100"/>
        </p:scale>
        <p:origin x="-15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B69FB9-F0C2-824B-8A82-CA69E45D3D1D}" type="doc">
      <dgm:prSet loTypeId="urn:microsoft.com/office/officeart/2005/8/layout/gear1" loCatId="" qsTypeId="urn:microsoft.com/office/officeart/2005/8/quickstyle/simple1" qsCatId="simple" csTypeId="urn:microsoft.com/office/officeart/2005/8/colors/accent1_2" csCatId="accent1" phldr="1"/>
      <dgm:spPr/>
    </dgm:pt>
    <dgm:pt modelId="{2447B8B0-10E7-3142-8520-C8E2D292D32A}">
      <dgm:prSet phldrT="[Texte]"/>
      <dgm:spPr/>
      <dgm:t>
        <a:bodyPr/>
        <a:lstStyle/>
        <a:p>
          <a:r>
            <a:rPr lang="fr-FR" dirty="0"/>
            <a:t>Le référentiel de compétences</a:t>
          </a:r>
        </a:p>
      </dgm:t>
    </dgm:pt>
    <dgm:pt modelId="{2EEDFC8B-8FC9-E540-8C5A-76BF4E5F390E}" type="parTrans" cxnId="{54CDE0E5-068C-BF49-9757-67A3F462314A}">
      <dgm:prSet/>
      <dgm:spPr/>
      <dgm:t>
        <a:bodyPr/>
        <a:lstStyle/>
        <a:p>
          <a:endParaRPr lang="fr-FR"/>
        </a:p>
      </dgm:t>
    </dgm:pt>
    <dgm:pt modelId="{111007AF-14D4-B24F-B0A0-DE6D155FBD59}" type="sibTrans" cxnId="{54CDE0E5-068C-BF49-9757-67A3F462314A}">
      <dgm:prSet/>
      <dgm:spPr/>
      <dgm:t>
        <a:bodyPr/>
        <a:lstStyle/>
        <a:p>
          <a:endParaRPr lang="fr-FR"/>
        </a:p>
      </dgm:t>
    </dgm:pt>
    <dgm:pt modelId="{208B8B60-31DE-254E-B6E7-2127935319D6}">
      <dgm:prSet phldrT="[Texte]"/>
      <dgm:spPr/>
      <dgm:t>
        <a:bodyPr/>
        <a:lstStyle/>
        <a:p>
          <a:r>
            <a:rPr lang="fr-FR" dirty="0"/>
            <a:t>L’annexe II.E</a:t>
          </a:r>
        </a:p>
      </dgm:t>
    </dgm:pt>
    <dgm:pt modelId="{5ABC9913-C63F-A44B-8287-33AE2C0B02D7}" type="parTrans" cxnId="{25F44174-2E6A-9842-8107-607D40B20754}">
      <dgm:prSet/>
      <dgm:spPr/>
      <dgm:t>
        <a:bodyPr/>
        <a:lstStyle/>
        <a:p>
          <a:endParaRPr lang="fr-FR"/>
        </a:p>
      </dgm:t>
    </dgm:pt>
    <dgm:pt modelId="{2084C257-4C06-164B-ABA4-5063CA2EC847}" type="sibTrans" cxnId="{25F44174-2E6A-9842-8107-607D40B20754}">
      <dgm:prSet/>
      <dgm:spPr/>
      <dgm:t>
        <a:bodyPr/>
        <a:lstStyle/>
        <a:p>
          <a:endParaRPr lang="fr-FR"/>
        </a:p>
      </dgm:t>
    </dgm:pt>
    <dgm:pt modelId="{75B8A7C9-3F45-9340-82C1-FD51F965B40E}">
      <dgm:prSet phldrT="[Texte]"/>
      <dgm:spPr/>
      <dgm:t>
        <a:bodyPr/>
        <a:lstStyle/>
        <a:p>
          <a:r>
            <a:rPr lang="fr-FR" dirty="0"/>
            <a:t>Le guide d’équipement</a:t>
          </a:r>
        </a:p>
      </dgm:t>
    </dgm:pt>
    <dgm:pt modelId="{DDBBDF72-049B-8841-A11C-C0C4AE274D8A}" type="parTrans" cxnId="{6E2C071D-9704-2042-9072-C6C68DEB339E}">
      <dgm:prSet/>
      <dgm:spPr/>
      <dgm:t>
        <a:bodyPr/>
        <a:lstStyle/>
        <a:p>
          <a:endParaRPr lang="fr-FR"/>
        </a:p>
      </dgm:t>
    </dgm:pt>
    <dgm:pt modelId="{F6D434AC-E135-0B4C-9772-B2B46F5DF5DC}" type="sibTrans" cxnId="{6E2C071D-9704-2042-9072-C6C68DEB339E}">
      <dgm:prSet/>
      <dgm:spPr/>
      <dgm:t>
        <a:bodyPr/>
        <a:lstStyle/>
        <a:p>
          <a:endParaRPr lang="fr-FR"/>
        </a:p>
      </dgm:t>
    </dgm:pt>
    <dgm:pt modelId="{16F7D38A-411F-FF46-9AB5-023D0465BAC8}" type="pres">
      <dgm:prSet presAssocID="{39B69FB9-F0C2-824B-8A82-CA69E45D3D1D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E67E3ED9-AA74-3E41-8029-7AC361B3B11D}" type="pres">
      <dgm:prSet presAssocID="{2447B8B0-10E7-3142-8520-C8E2D292D32A}" presName="gear1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0FF33A5-75D7-4D43-BDE8-06D7C9FA6E1A}" type="pres">
      <dgm:prSet presAssocID="{2447B8B0-10E7-3142-8520-C8E2D292D32A}" presName="gear1srcNode" presStyleLbl="node1" presStyleIdx="0" presStyleCnt="3"/>
      <dgm:spPr/>
      <dgm:t>
        <a:bodyPr/>
        <a:lstStyle/>
        <a:p>
          <a:endParaRPr lang="fr-FR"/>
        </a:p>
      </dgm:t>
    </dgm:pt>
    <dgm:pt modelId="{3AA40FF1-6500-7E4C-AAF7-78FF60BCE1AA}" type="pres">
      <dgm:prSet presAssocID="{2447B8B0-10E7-3142-8520-C8E2D292D32A}" presName="gear1dstNode" presStyleLbl="node1" presStyleIdx="0" presStyleCnt="3"/>
      <dgm:spPr/>
      <dgm:t>
        <a:bodyPr/>
        <a:lstStyle/>
        <a:p>
          <a:endParaRPr lang="fr-FR"/>
        </a:p>
      </dgm:t>
    </dgm:pt>
    <dgm:pt modelId="{F539BD2F-6685-1943-AF74-D103B002BD24}" type="pres">
      <dgm:prSet presAssocID="{208B8B60-31DE-254E-B6E7-2127935319D6}" presName="gear2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3977AF4-F46D-6141-AB5C-38BE9A581CDD}" type="pres">
      <dgm:prSet presAssocID="{208B8B60-31DE-254E-B6E7-2127935319D6}" presName="gear2srcNode" presStyleLbl="node1" presStyleIdx="1" presStyleCnt="3"/>
      <dgm:spPr/>
      <dgm:t>
        <a:bodyPr/>
        <a:lstStyle/>
        <a:p>
          <a:endParaRPr lang="fr-FR"/>
        </a:p>
      </dgm:t>
    </dgm:pt>
    <dgm:pt modelId="{94C1A117-F257-4840-82BF-2A387BA4B1A5}" type="pres">
      <dgm:prSet presAssocID="{208B8B60-31DE-254E-B6E7-2127935319D6}" presName="gear2dstNode" presStyleLbl="node1" presStyleIdx="1" presStyleCnt="3"/>
      <dgm:spPr/>
      <dgm:t>
        <a:bodyPr/>
        <a:lstStyle/>
        <a:p>
          <a:endParaRPr lang="fr-FR"/>
        </a:p>
      </dgm:t>
    </dgm:pt>
    <dgm:pt modelId="{D205ADF5-8843-FD47-A165-87847267D79C}" type="pres">
      <dgm:prSet presAssocID="{75B8A7C9-3F45-9340-82C1-FD51F965B40E}" presName="gear3" presStyleLbl="node1" presStyleIdx="2" presStyleCnt="3"/>
      <dgm:spPr/>
      <dgm:t>
        <a:bodyPr/>
        <a:lstStyle/>
        <a:p>
          <a:endParaRPr lang="fr-FR"/>
        </a:p>
      </dgm:t>
    </dgm:pt>
    <dgm:pt modelId="{818EFD42-4C07-C74B-8511-D755047EB79E}" type="pres">
      <dgm:prSet presAssocID="{75B8A7C9-3F45-9340-82C1-FD51F965B40E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1BE69B1-1A1C-0148-B3BB-4C3958B36E6E}" type="pres">
      <dgm:prSet presAssocID="{75B8A7C9-3F45-9340-82C1-FD51F965B40E}" presName="gear3srcNode" presStyleLbl="node1" presStyleIdx="2" presStyleCnt="3"/>
      <dgm:spPr/>
      <dgm:t>
        <a:bodyPr/>
        <a:lstStyle/>
        <a:p>
          <a:endParaRPr lang="fr-FR"/>
        </a:p>
      </dgm:t>
    </dgm:pt>
    <dgm:pt modelId="{BB317327-9FB4-354A-BD72-DE95DB7C8DDA}" type="pres">
      <dgm:prSet presAssocID="{75B8A7C9-3F45-9340-82C1-FD51F965B40E}" presName="gear3dstNode" presStyleLbl="node1" presStyleIdx="2" presStyleCnt="3"/>
      <dgm:spPr/>
      <dgm:t>
        <a:bodyPr/>
        <a:lstStyle/>
        <a:p>
          <a:endParaRPr lang="fr-FR"/>
        </a:p>
      </dgm:t>
    </dgm:pt>
    <dgm:pt modelId="{80448CD3-7843-4D40-8F0D-77C7478070FE}" type="pres">
      <dgm:prSet presAssocID="{111007AF-14D4-B24F-B0A0-DE6D155FBD59}" presName="connector1" presStyleLbl="sibTrans2D1" presStyleIdx="0" presStyleCnt="3"/>
      <dgm:spPr/>
      <dgm:t>
        <a:bodyPr/>
        <a:lstStyle/>
        <a:p>
          <a:endParaRPr lang="fr-FR"/>
        </a:p>
      </dgm:t>
    </dgm:pt>
    <dgm:pt modelId="{32833058-A0D6-8B45-B502-B5916F2596C0}" type="pres">
      <dgm:prSet presAssocID="{2084C257-4C06-164B-ABA4-5063CA2EC847}" presName="connector2" presStyleLbl="sibTrans2D1" presStyleIdx="1" presStyleCnt="3"/>
      <dgm:spPr/>
      <dgm:t>
        <a:bodyPr/>
        <a:lstStyle/>
        <a:p>
          <a:endParaRPr lang="fr-FR"/>
        </a:p>
      </dgm:t>
    </dgm:pt>
    <dgm:pt modelId="{BD145F33-6377-2342-BA5B-B4F2C056AD71}" type="pres">
      <dgm:prSet presAssocID="{F6D434AC-E135-0B4C-9772-B2B46F5DF5DC}" presName="connector3" presStyleLbl="sibTrans2D1" presStyleIdx="2" presStyleCnt="3"/>
      <dgm:spPr/>
      <dgm:t>
        <a:bodyPr/>
        <a:lstStyle/>
        <a:p>
          <a:endParaRPr lang="fr-FR"/>
        </a:p>
      </dgm:t>
    </dgm:pt>
  </dgm:ptLst>
  <dgm:cxnLst>
    <dgm:cxn modelId="{B43E6492-6345-0F4A-A0D1-356D2E953DAD}" type="presOf" srcId="{75B8A7C9-3F45-9340-82C1-FD51F965B40E}" destId="{D205ADF5-8843-FD47-A165-87847267D79C}" srcOrd="0" destOrd="0" presId="urn:microsoft.com/office/officeart/2005/8/layout/gear1"/>
    <dgm:cxn modelId="{D9F5ED73-FD4C-DF45-9CAA-C628C627A68D}" type="presOf" srcId="{75B8A7C9-3F45-9340-82C1-FD51F965B40E}" destId="{BB317327-9FB4-354A-BD72-DE95DB7C8DDA}" srcOrd="3" destOrd="0" presId="urn:microsoft.com/office/officeart/2005/8/layout/gear1"/>
    <dgm:cxn modelId="{E7C831CE-AD16-2045-BF3B-03FA1A4DE782}" type="presOf" srcId="{75B8A7C9-3F45-9340-82C1-FD51F965B40E}" destId="{A1BE69B1-1A1C-0148-B3BB-4C3958B36E6E}" srcOrd="2" destOrd="0" presId="urn:microsoft.com/office/officeart/2005/8/layout/gear1"/>
    <dgm:cxn modelId="{DB8CB463-F934-9B43-819F-D8679571966F}" type="presOf" srcId="{39B69FB9-F0C2-824B-8A82-CA69E45D3D1D}" destId="{16F7D38A-411F-FF46-9AB5-023D0465BAC8}" srcOrd="0" destOrd="0" presId="urn:microsoft.com/office/officeart/2005/8/layout/gear1"/>
    <dgm:cxn modelId="{D5C5696C-541E-A143-B7B6-635386E9221D}" type="presOf" srcId="{208B8B60-31DE-254E-B6E7-2127935319D6}" destId="{F539BD2F-6685-1943-AF74-D103B002BD24}" srcOrd="0" destOrd="0" presId="urn:microsoft.com/office/officeart/2005/8/layout/gear1"/>
    <dgm:cxn modelId="{54CDE0E5-068C-BF49-9757-67A3F462314A}" srcId="{39B69FB9-F0C2-824B-8A82-CA69E45D3D1D}" destId="{2447B8B0-10E7-3142-8520-C8E2D292D32A}" srcOrd="0" destOrd="0" parTransId="{2EEDFC8B-8FC9-E540-8C5A-76BF4E5F390E}" sibTransId="{111007AF-14D4-B24F-B0A0-DE6D155FBD59}"/>
    <dgm:cxn modelId="{25F44174-2E6A-9842-8107-607D40B20754}" srcId="{39B69FB9-F0C2-824B-8A82-CA69E45D3D1D}" destId="{208B8B60-31DE-254E-B6E7-2127935319D6}" srcOrd="1" destOrd="0" parTransId="{5ABC9913-C63F-A44B-8287-33AE2C0B02D7}" sibTransId="{2084C257-4C06-164B-ABA4-5063CA2EC847}"/>
    <dgm:cxn modelId="{A8C9D7B1-A198-964F-BB3D-D92624250F56}" type="presOf" srcId="{111007AF-14D4-B24F-B0A0-DE6D155FBD59}" destId="{80448CD3-7843-4D40-8F0D-77C7478070FE}" srcOrd="0" destOrd="0" presId="urn:microsoft.com/office/officeart/2005/8/layout/gear1"/>
    <dgm:cxn modelId="{3109DA56-74E7-6643-BC6B-FCAFF0A7190D}" type="presOf" srcId="{2084C257-4C06-164B-ABA4-5063CA2EC847}" destId="{32833058-A0D6-8B45-B502-B5916F2596C0}" srcOrd="0" destOrd="0" presId="urn:microsoft.com/office/officeart/2005/8/layout/gear1"/>
    <dgm:cxn modelId="{538B52A9-D559-594B-BEBA-6E9ECDDC5E15}" type="presOf" srcId="{2447B8B0-10E7-3142-8520-C8E2D292D32A}" destId="{E67E3ED9-AA74-3E41-8029-7AC361B3B11D}" srcOrd="0" destOrd="0" presId="urn:microsoft.com/office/officeart/2005/8/layout/gear1"/>
    <dgm:cxn modelId="{F5953A03-7F29-EB45-9C7E-609F3FCF4C6E}" type="presOf" srcId="{75B8A7C9-3F45-9340-82C1-FD51F965B40E}" destId="{818EFD42-4C07-C74B-8511-D755047EB79E}" srcOrd="1" destOrd="0" presId="urn:microsoft.com/office/officeart/2005/8/layout/gear1"/>
    <dgm:cxn modelId="{FBECAB3F-0BF9-8440-8585-2EA7726372A6}" type="presOf" srcId="{208B8B60-31DE-254E-B6E7-2127935319D6}" destId="{73977AF4-F46D-6141-AB5C-38BE9A581CDD}" srcOrd="1" destOrd="0" presId="urn:microsoft.com/office/officeart/2005/8/layout/gear1"/>
    <dgm:cxn modelId="{830F5825-4FBC-D04A-A6AF-A5336815D1AE}" type="presOf" srcId="{208B8B60-31DE-254E-B6E7-2127935319D6}" destId="{94C1A117-F257-4840-82BF-2A387BA4B1A5}" srcOrd="2" destOrd="0" presId="urn:microsoft.com/office/officeart/2005/8/layout/gear1"/>
    <dgm:cxn modelId="{9BE966CB-C890-764C-ADD8-779D1593EA5D}" type="presOf" srcId="{F6D434AC-E135-0B4C-9772-B2B46F5DF5DC}" destId="{BD145F33-6377-2342-BA5B-B4F2C056AD71}" srcOrd="0" destOrd="0" presId="urn:microsoft.com/office/officeart/2005/8/layout/gear1"/>
    <dgm:cxn modelId="{7D00C662-E529-4148-8114-B7F793D54DC7}" type="presOf" srcId="{2447B8B0-10E7-3142-8520-C8E2D292D32A}" destId="{B0FF33A5-75D7-4D43-BDE8-06D7C9FA6E1A}" srcOrd="1" destOrd="0" presId="urn:microsoft.com/office/officeart/2005/8/layout/gear1"/>
    <dgm:cxn modelId="{76255130-F188-A94E-B921-975A3B16758C}" type="presOf" srcId="{2447B8B0-10E7-3142-8520-C8E2D292D32A}" destId="{3AA40FF1-6500-7E4C-AAF7-78FF60BCE1AA}" srcOrd="2" destOrd="0" presId="urn:microsoft.com/office/officeart/2005/8/layout/gear1"/>
    <dgm:cxn modelId="{6E2C071D-9704-2042-9072-C6C68DEB339E}" srcId="{39B69FB9-F0C2-824B-8A82-CA69E45D3D1D}" destId="{75B8A7C9-3F45-9340-82C1-FD51F965B40E}" srcOrd="2" destOrd="0" parTransId="{DDBBDF72-049B-8841-A11C-C0C4AE274D8A}" sibTransId="{F6D434AC-E135-0B4C-9772-B2B46F5DF5DC}"/>
    <dgm:cxn modelId="{5B8EDFAC-8D69-7544-AE22-65873B2D95D5}" type="presParOf" srcId="{16F7D38A-411F-FF46-9AB5-023D0465BAC8}" destId="{E67E3ED9-AA74-3E41-8029-7AC361B3B11D}" srcOrd="0" destOrd="0" presId="urn:microsoft.com/office/officeart/2005/8/layout/gear1"/>
    <dgm:cxn modelId="{CE32927A-2003-0149-9C4B-887BEC11B83B}" type="presParOf" srcId="{16F7D38A-411F-FF46-9AB5-023D0465BAC8}" destId="{B0FF33A5-75D7-4D43-BDE8-06D7C9FA6E1A}" srcOrd="1" destOrd="0" presId="urn:microsoft.com/office/officeart/2005/8/layout/gear1"/>
    <dgm:cxn modelId="{95FD0BB3-F9BB-414A-AE32-3F4059674DA6}" type="presParOf" srcId="{16F7D38A-411F-FF46-9AB5-023D0465BAC8}" destId="{3AA40FF1-6500-7E4C-AAF7-78FF60BCE1AA}" srcOrd="2" destOrd="0" presId="urn:microsoft.com/office/officeart/2005/8/layout/gear1"/>
    <dgm:cxn modelId="{F4C3891F-8D22-FD4D-92F9-C01633464A4D}" type="presParOf" srcId="{16F7D38A-411F-FF46-9AB5-023D0465BAC8}" destId="{F539BD2F-6685-1943-AF74-D103B002BD24}" srcOrd="3" destOrd="0" presId="urn:microsoft.com/office/officeart/2005/8/layout/gear1"/>
    <dgm:cxn modelId="{AC51257D-1A4B-DA4C-8DEE-A8C93EB27658}" type="presParOf" srcId="{16F7D38A-411F-FF46-9AB5-023D0465BAC8}" destId="{73977AF4-F46D-6141-AB5C-38BE9A581CDD}" srcOrd="4" destOrd="0" presId="urn:microsoft.com/office/officeart/2005/8/layout/gear1"/>
    <dgm:cxn modelId="{2582EB91-9907-8449-8F43-00388CAB7426}" type="presParOf" srcId="{16F7D38A-411F-FF46-9AB5-023D0465BAC8}" destId="{94C1A117-F257-4840-82BF-2A387BA4B1A5}" srcOrd="5" destOrd="0" presId="urn:microsoft.com/office/officeart/2005/8/layout/gear1"/>
    <dgm:cxn modelId="{C3A1FC93-7D2E-6C4F-896C-9DF76F11A40F}" type="presParOf" srcId="{16F7D38A-411F-FF46-9AB5-023D0465BAC8}" destId="{D205ADF5-8843-FD47-A165-87847267D79C}" srcOrd="6" destOrd="0" presId="urn:microsoft.com/office/officeart/2005/8/layout/gear1"/>
    <dgm:cxn modelId="{2C1C25A0-B191-C84F-AAA9-622E5666869B}" type="presParOf" srcId="{16F7D38A-411F-FF46-9AB5-023D0465BAC8}" destId="{818EFD42-4C07-C74B-8511-D755047EB79E}" srcOrd="7" destOrd="0" presId="urn:microsoft.com/office/officeart/2005/8/layout/gear1"/>
    <dgm:cxn modelId="{543E8898-DD63-FF42-A52E-F5680C20FAD5}" type="presParOf" srcId="{16F7D38A-411F-FF46-9AB5-023D0465BAC8}" destId="{A1BE69B1-1A1C-0148-B3BB-4C3958B36E6E}" srcOrd="8" destOrd="0" presId="urn:microsoft.com/office/officeart/2005/8/layout/gear1"/>
    <dgm:cxn modelId="{3B25D547-8A7B-CB43-AA12-91C8DBA736E5}" type="presParOf" srcId="{16F7D38A-411F-FF46-9AB5-023D0465BAC8}" destId="{BB317327-9FB4-354A-BD72-DE95DB7C8DDA}" srcOrd="9" destOrd="0" presId="urn:microsoft.com/office/officeart/2005/8/layout/gear1"/>
    <dgm:cxn modelId="{57EE470E-C034-2344-AFD9-AE483E518C7A}" type="presParOf" srcId="{16F7D38A-411F-FF46-9AB5-023D0465BAC8}" destId="{80448CD3-7843-4D40-8F0D-77C7478070FE}" srcOrd="10" destOrd="0" presId="urn:microsoft.com/office/officeart/2005/8/layout/gear1"/>
    <dgm:cxn modelId="{4BAEAA18-DCFE-5F44-B004-2A95CC51C153}" type="presParOf" srcId="{16F7D38A-411F-FF46-9AB5-023D0465BAC8}" destId="{32833058-A0D6-8B45-B502-B5916F2596C0}" srcOrd="11" destOrd="0" presId="urn:microsoft.com/office/officeart/2005/8/layout/gear1"/>
    <dgm:cxn modelId="{9BB66C6D-8C7B-F244-A924-268FDF333C34}" type="presParOf" srcId="{16F7D38A-411F-FF46-9AB5-023D0465BAC8}" destId="{BD145F33-6377-2342-BA5B-B4F2C056AD71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7E3ED9-AA74-3E41-8029-7AC361B3B11D}">
      <dsp:nvSpPr>
        <dsp:cNvPr id="0" name=""/>
        <dsp:cNvSpPr/>
      </dsp:nvSpPr>
      <dsp:spPr>
        <a:xfrm>
          <a:off x="3865483" y="2243851"/>
          <a:ext cx="2742485" cy="2742485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/>
            <a:t>Le référentiel de compétences</a:t>
          </a:r>
        </a:p>
      </dsp:txBody>
      <dsp:txXfrm>
        <a:off x="4416844" y="2886265"/>
        <a:ext cx="1639763" cy="1409694"/>
      </dsp:txXfrm>
    </dsp:sp>
    <dsp:sp modelId="{F539BD2F-6685-1943-AF74-D103B002BD24}">
      <dsp:nvSpPr>
        <dsp:cNvPr id="0" name=""/>
        <dsp:cNvSpPr/>
      </dsp:nvSpPr>
      <dsp:spPr>
        <a:xfrm>
          <a:off x="2269855" y="1595627"/>
          <a:ext cx="1994534" cy="1994534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/>
            <a:t>L’annexe II.E</a:t>
          </a:r>
        </a:p>
      </dsp:txBody>
      <dsp:txXfrm>
        <a:off x="2771985" y="2100792"/>
        <a:ext cx="990274" cy="984204"/>
      </dsp:txXfrm>
    </dsp:sp>
    <dsp:sp modelId="{D205ADF5-8843-FD47-A165-87847267D79C}">
      <dsp:nvSpPr>
        <dsp:cNvPr id="0" name=""/>
        <dsp:cNvSpPr/>
      </dsp:nvSpPr>
      <dsp:spPr>
        <a:xfrm rot="20700000">
          <a:off x="3386998" y="219602"/>
          <a:ext cx="1954237" cy="1954237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400" kern="1200" dirty="0"/>
            <a:t>Le guide d’équipement</a:t>
          </a:r>
        </a:p>
      </dsp:txBody>
      <dsp:txXfrm rot="-20700000">
        <a:off x="3815619" y="648223"/>
        <a:ext cx="1096994" cy="1096994"/>
      </dsp:txXfrm>
    </dsp:sp>
    <dsp:sp modelId="{80448CD3-7843-4D40-8F0D-77C7478070FE}">
      <dsp:nvSpPr>
        <dsp:cNvPr id="0" name=""/>
        <dsp:cNvSpPr/>
      </dsp:nvSpPr>
      <dsp:spPr>
        <a:xfrm>
          <a:off x="3663396" y="1824996"/>
          <a:ext cx="3510381" cy="3510381"/>
        </a:xfrm>
        <a:prstGeom prst="circularArrow">
          <a:avLst>
            <a:gd name="adj1" fmla="val 4688"/>
            <a:gd name="adj2" fmla="val 299029"/>
            <a:gd name="adj3" fmla="val 2532306"/>
            <a:gd name="adj4" fmla="val 15826935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833058-A0D6-8B45-B502-B5916F2596C0}">
      <dsp:nvSpPr>
        <dsp:cNvPr id="0" name=""/>
        <dsp:cNvSpPr/>
      </dsp:nvSpPr>
      <dsp:spPr>
        <a:xfrm>
          <a:off x="1916627" y="1150913"/>
          <a:ext cx="2550511" cy="2550511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145F33-6377-2342-BA5B-B4F2C056AD71}">
      <dsp:nvSpPr>
        <dsp:cNvPr id="0" name=""/>
        <dsp:cNvSpPr/>
      </dsp:nvSpPr>
      <dsp:spPr>
        <a:xfrm>
          <a:off x="2934963" y="-211848"/>
          <a:ext cx="2749964" cy="2749964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6C007-8DB2-2140-B7C4-E09ABCEF3B76}" type="datetimeFigureOut">
              <a:rPr lang="fr-FR" smtClean="0"/>
              <a:t>24/01/2020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8C7953-66E9-CA43-A2C1-7E744816E3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956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Un équipement doit être pensé en termes de formation et non pour disposer de matériels.</a:t>
            </a:r>
          </a:p>
          <a:p>
            <a:r>
              <a:rPr lang="fr-FR" dirty="0"/>
              <a:t>Cf. les téléphones IP, caméra IP et autres équipements inexploités.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8C7953-66E9-CA43-A2C1-7E744816E327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412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. Le recours aux ressources en ligne (cloud </a:t>
            </a:r>
            <a:r>
              <a:rPr lang="fr-FR" dirty="0" err="1"/>
              <a:t>computing</a:t>
            </a:r>
            <a:r>
              <a:rPr lang="fr-FR" dirty="0"/>
              <a:t>) est recommandé.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8C7953-66E9-CA43-A2C1-7E744816E327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62328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Les marques, éditeurs ou noms de produits et logiciels sont indiquées de façon à permettre de connaître des acteurs ciblés de leurs domaines.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8C7953-66E9-CA43-A2C1-7E744816E327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7367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Un accès internet permettant l’accès à l’ensemble des protocoles, donc sans filtrage sur les protocoles ni sur les ports.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8C7953-66E9-CA43-A2C1-7E744816E327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43228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/>
              <a:t>Infrastructure </a:t>
            </a:r>
            <a:r>
              <a:rPr lang="fr-FR" b="1" dirty="0"/>
              <a:t>en Tant que Service (</a:t>
            </a:r>
            <a:r>
              <a:rPr lang="fr-FR" b="1" dirty="0" err="1"/>
              <a:t>IaaS</a:t>
            </a:r>
            <a:r>
              <a:rPr lang="fr-FR" b="1" dirty="0"/>
              <a:t>)</a:t>
            </a:r>
            <a:r>
              <a:rPr lang="fr-FR" dirty="0"/>
              <a:t> : Une offre de cloud </a:t>
            </a:r>
            <a:r>
              <a:rPr lang="fr-FR" dirty="0" err="1"/>
              <a:t>computing</a:t>
            </a:r>
            <a:r>
              <a:rPr lang="fr-FR" dirty="0"/>
              <a:t> où le fournisseur vous fournit un accès à la demande aux ressources informatiques telles que les réseaux, le stockage et les serveurs. Au sein de l’infrastructure des fournisseurs, vous utilisez vos propres </a:t>
            </a:r>
            <a:r>
              <a:rPr lang="fr-FR" dirty="0" err="1"/>
              <a:t>platesformes</a:t>
            </a:r>
            <a:r>
              <a:rPr lang="fr-FR" dirty="0"/>
              <a:t> et applications. Cela permet d’obtenir une ressource matérielle qui peut évoluer en fonction de vos besoins de stockage et de traitement.</a:t>
            </a:r>
          </a:p>
          <a:p>
            <a:r>
              <a:rPr lang="fr-FR" b="1" dirty="0"/>
              <a:t>Plateforme en Tant que Service (</a:t>
            </a:r>
            <a:r>
              <a:rPr lang="fr-FR" b="1" dirty="0" err="1"/>
              <a:t>PaaS</a:t>
            </a:r>
            <a:r>
              <a:rPr lang="fr-FR" b="1" dirty="0"/>
              <a:t>) :</a:t>
            </a:r>
            <a:r>
              <a:rPr lang="fr-FR" dirty="0"/>
              <a:t> Une offre de cloud </a:t>
            </a:r>
            <a:r>
              <a:rPr lang="fr-FR" dirty="0" err="1"/>
              <a:t>computing</a:t>
            </a:r>
            <a:r>
              <a:rPr lang="fr-FR" dirty="0"/>
              <a:t> où le fournisseur vous donne accès à un environnement de cloud </a:t>
            </a:r>
            <a:r>
              <a:rPr lang="fr-FR" dirty="0" err="1"/>
              <a:t>computing</a:t>
            </a:r>
            <a:r>
              <a:rPr lang="fr-FR" dirty="0"/>
              <a:t> dans lequel vous pouvez développer, gérer et héberger des applications. Vous aurez accès à une gamme d’outils à travers la plateforme pour supporter les tests et le développement. Le fournisseur est responsable de l’infrastructure sous-jacente, de la sécurité, des systèmes d’exploitation et des sauvegardes.</a:t>
            </a:r>
          </a:p>
          <a:p>
            <a:r>
              <a:rPr lang="fr-FR" b="1" dirty="0"/>
              <a:t>Logiciel en Tant que Service (</a:t>
            </a:r>
            <a:r>
              <a:rPr lang="fr-FR" b="1" dirty="0" err="1"/>
              <a:t>SaaS</a:t>
            </a:r>
            <a:r>
              <a:rPr lang="fr-FR" b="1" dirty="0"/>
              <a:t>) : </a:t>
            </a:r>
            <a:r>
              <a:rPr lang="fr-FR" dirty="0"/>
              <a:t>Une offre de cloud </a:t>
            </a:r>
            <a:r>
              <a:rPr lang="fr-FR" dirty="0" err="1"/>
              <a:t>computing</a:t>
            </a:r>
            <a:r>
              <a:rPr lang="fr-FR" dirty="0"/>
              <a:t> où le fournisseur vous donne accès à son logiciel dans le cloud. Au lieu d’installer l’application logicielle sur votre périphérique local, vous accédez à l’application du fournisseur via le web ou une API. Grâce à l’application, vous stockez et analysez vos propres données. Vous n’avez pas besoin d’investir du temps dans l’installation, la gestion ou la mise à jour du logiciel, tout cela est pris en charge par le fournisseur.</a:t>
            </a:r>
          </a:p>
          <a:p>
            <a:r>
              <a:rPr lang="fr-FR" dirty="0"/>
              <a:t>Dans chacune de ces catégories de services, vous avez la possibilité d’opter pour des solutions de cloud public, privé et hybride.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8C7953-66E9-CA43-A2C1-7E744816E327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37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6B90-243C-4B05-BEC4-46E5AC2751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871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6B90-243C-4B05-BEC4-46E5AC2751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480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3568" y="764705"/>
            <a:ext cx="5793432" cy="5328591"/>
          </a:xfrm>
        </p:spPr>
        <p:txBody>
          <a:bodyPr vert="eaVert"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44F4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A56B90-243C-4B05-BEC4-46E5AC275179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63178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360000" cy="6858000"/>
          </a:xfrm>
          <a:prstGeom prst="rect">
            <a:avLst/>
          </a:prstGeom>
          <a:solidFill>
            <a:srgbClr val="AB0044"/>
          </a:solidFill>
          <a:ln w="25400">
            <a:solidFill>
              <a:srgbClr val="AB00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980728"/>
            <a:ext cx="4880000" cy="441333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13EDC8C7-36EA-41D0-BE09-20660F01102D}"/>
              </a:ext>
            </a:extLst>
          </p:cNvPr>
          <p:cNvSpPr/>
          <p:nvPr userDrawn="1"/>
        </p:nvSpPr>
        <p:spPr>
          <a:xfrm>
            <a:off x="-70887" y="332656"/>
            <a:ext cx="430887" cy="6309321"/>
          </a:xfrm>
          <a:prstGeom prst="rect">
            <a:avLst/>
          </a:prstGeom>
        </p:spPr>
        <p:txBody>
          <a:bodyPr vert="vert270" wrap="square">
            <a:spAutoFit/>
          </a:bodyPr>
          <a:lstStyle/>
          <a:p>
            <a:r>
              <a:rPr lang="fr-FR" sz="1600" b="1" i="0" baseline="0" dirty="0">
                <a:solidFill>
                  <a:schemeClr val="bg1"/>
                </a:solidFill>
              </a:rPr>
              <a:t>BTS SIO – PNF 21 janvier 2020</a:t>
            </a:r>
            <a:endParaRPr lang="fr-FR" sz="1600" b="1" i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227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360000" cy="6858000"/>
          </a:xfrm>
          <a:prstGeom prst="rect">
            <a:avLst/>
          </a:prstGeom>
          <a:solidFill>
            <a:srgbClr val="AB0044"/>
          </a:solidFill>
          <a:ln w="25400">
            <a:solidFill>
              <a:srgbClr val="AB00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/>
          <p:cNvSpPr/>
          <p:nvPr userDrawn="1"/>
        </p:nvSpPr>
        <p:spPr>
          <a:xfrm>
            <a:off x="-70887" y="332656"/>
            <a:ext cx="430887" cy="6309321"/>
          </a:xfrm>
          <a:prstGeom prst="rect">
            <a:avLst/>
          </a:prstGeom>
        </p:spPr>
        <p:txBody>
          <a:bodyPr vert="vert270" wrap="square">
            <a:spAutoFit/>
          </a:bodyPr>
          <a:lstStyle/>
          <a:p>
            <a:r>
              <a:rPr lang="fr-FR" sz="1600" b="1" i="0" baseline="0" dirty="0">
                <a:solidFill>
                  <a:schemeClr val="bg1"/>
                </a:solidFill>
              </a:rPr>
              <a:t>BTS SIO – PNF 21 janvier 2020</a:t>
            </a:r>
            <a:endParaRPr lang="fr-FR" sz="1600" b="1" i="0" dirty="0">
              <a:solidFill>
                <a:schemeClr val="bg1"/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980728"/>
            <a:ext cx="4880000" cy="4413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22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6B90-243C-4B05-BEC4-46E5AC2751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64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6B90-243C-4B05-BEC4-46E5AC2751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6434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55576" y="1628800"/>
            <a:ext cx="3884240" cy="4525963"/>
          </a:xfrm>
        </p:spPr>
        <p:txBody>
          <a:bodyPr/>
          <a:lstStyle>
            <a:lvl1pPr>
              <a:defRPr sz="26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788024" y="1628800"/>
            <a:ext cx="4038600" cy="4525963"/>
          </a:xfrm>
        </p:spPr>
        <p:txBody>
          <a:bodyPr/>
          <a:lstStyle>
            <a:lvl1pPr>
              <a:defRPr sz="2600" baseline="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6B90-243C-4B05-BEC4-46E5AC2751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777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9552" y="1412776"/>
            <a:ext cx="4040188" cy="76209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39552" y="2204864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4008" y="1412776"/>
            <a:ext cx="4041775" cy="7620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4008" y="2204864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6B90-243C-4B05-BEC4-46E5AC2751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9725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6B90-243C-4B05-BEC4-46E5AC2751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2728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6B90-243C-4B05-BEC4-46E5AC2751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6411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07904" y="260648"/>
            <a:ext cx="5111750" cy="5853113"/>
          </a:xfrm>
        </p:spPr>
        <p:txBody>
          <a:bodyPr/>
          <a:lstStyle>
            <a:lvl1pPr>
              <a:defRPr sz="2600" b="0" baseline="0"/>
            </a:lvl1pPr>
            <a:lvl2pPr>
              <a:defRPr sz="2400" baseline="0"/>
            </a:lvl2pPr>
            <a:lvl3pPr>
              <a:defRPr sz="2200" baseline="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83568" y="1412776"/>
            <a:ext cx="2880319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6B90-243C-4B05-BEC4-46E5AC2751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1669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835696" y="764704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56B90-243C-4B05-BEC4-46E5AC2751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1663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922392" y="0"/>
            <a:ext cx="8229600" cy="836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3568" y="1052736"/>
            <a:ext cx="8229600" cy="4985593"/>
          </a:xfrm>
          <a:prstGeom prst="rect">
            <a:avLst/>
          </a:prstGeom>
          <a:ln w="25400">
            <a:solidFill>
              <a:srgbClr val="13726A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544F4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6A56B90-243C-4B05-BEC4-46E5AC27517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Rectangle 6"/>
          <p:cNvSpPr/>
          <p:nvPr userDrawn="1"/>
        </p:nvSpPr>
        <p:spPr>
          <a:xfrm>
            <a:off x="18808" y="692696"/>
            <a:ext cx="304720" cy="61653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Picture 2" descr="C:\Users\Andre\AppData\Local\Temp\logo-bts-sio-origine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534" y="-35601"/>
            <a:ext cx="1958999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 8" descr="logoMENJVA_horiz.png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344052"/>
            <a:ext cx="1259896" cy="513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9C3330F0-C56F-44D1-BA56-8B19974563EE}"/>
              </a:ext>
            </a:extLst>
          </p:cNvPr>
          <p:cNvSpPr/>
          <p:nvPr userDrawn="1"/>
        </p:nvSpPr>
        <p:spPr>
          <a:xfrm>
            <a:off x="-37434" y="315757"/>
            <a:ext cx="430887" cy="6309321"/>
          </a:xfrm>
          <a:prstGeom prst="rect">
            <a:avLst/>
          </a:prstGeom>
        </p:spPr>
        <p:txBody>
          <a:bodyPr vert="vert270" wrap="square">
            <a:spAutoFit/>
          </a:bodyPr>
          <a:lstStyle/>
          <a:p>
            <a:r>
              <a:rPr lang="fr-FR" sz="1600" b="1" i="0" baseline="0" dirty="0">
                <a:solidFill>
                  <a:schemeClr val="bg1"/>
                </a:solidFill>
              </a:rPr>
              <a:t>BTS SIO – PNF 21 janvier 2020</a:t>
            </a:r>
            <a:endParaRPr lang="fr-FR" sz="1600" b="1" i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972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  <p:sldLayoutId id="2147483694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2800" b="1" i="0" kern="1200" cap="all" baseline="0">
          <a:solidFill>
            <a:schemeClr val="tx2">
              <a:lumMod val="50000"/>
            </a:schemeClr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Ø"/>
        <a:defRPr sz="2600" kern="1200" baseline="0">
          <a:solidFill>
            <a:srgbClr val="544F4F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 baseline="0">
          <a:solidFill>
            <a:srgbClr val="544F4F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baseline="0">
          <a:solidFill>
            <a:srgbClr val="544F4F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 baseline="0">
          <a:solidFill>
            <a:srgbClr val="544F4F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 baseline="0">
          <a:solidFill>
            <a:srgbClr val="544F4F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1" y="0"/>
            <a:ext cx="311973" cy="6858000"/>
          </a:xfrm>
          <a:prstGeom prst="rect">
            <a:avLst/>
          </a:prstGeom>
          <a:solidFill>
            <a:srgbClr val="AB0044"/>
          </a:solidFill>
          <a:ln w="25400">
            <a:solidFill>
              <a:srgbClr val="AB00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8" name="Image 7" descr="logoMENJVA_horiz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938" y="6087078"/>
            <a:ext cx="1889844" cy="770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ADC8564-BBE7-4F1B-9408-CF1EC3EA601D}"/>
              </a:ext>
            </a:extLst>
          </p:cNvPr>
          <p:cNvSpPr/>
          <p:nvPr userDrawn="1"/>
        </p:nvSpPr>
        <p:spPr>
          <a:xfrm>
            <a:off x="-59459" y="274339"/>
            <a:ext cx="430887" cy="6309321"/>
          </a:xfrm>
          <a:prstGeom prst="rect">
            <a:avLst/>
          </a:prstGeom>
        </p:spPr>
        <p:txBody>
          <a:bodyPr vert="vert270" wrap="square">
            <a:spAutoFit/>
          </a:bodyPr>
          <a:lstStyle/>
          <a:p>
            <a:r>
              <a:rPr lang="fr-FR" sz="1600" b="1" i="0" baseline="0" dirty="0">
                <a:solidFill>
                  <a:schemeClr val="bg1"/>
                </a:solidFill>
              </a:rPr>
              <a:t>BTS SIO – PNF 21 janvier 2020</a:t>
            </a:r>
            <a:endParaRPr lang="fr-FR" sz="1600" b="1" i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292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36D5F1E6-6102-724A-8CC8-C292040B43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L’équipement des sections (hybridation des équipements)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FD776566-CDD5-7F40-8634-C270784317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ln>
            <a:noFill/>
          </a:ln>
        </p:spPr>
        <p:txBody>
          <a:bodyPr>
            <a:normAutofit fontScale="92500" lnSpcReduction="10000"/>
          </a:bodyPr>
          <a:lstStyle/>
          <a:p>
            <a:pPr algn="r"/>
            <a:endParaRPr lang="fr-FR" dirty="0"/>
          </a:p>
          <a:p>
            <a:pPr algn="r"/>
            <a:endParaRPr lang="fr-FR" dirty="0"/>
          </a:p>
          <a:p>
            <a:pPr algn="r"/>
            <a:endParaRPr lang="fr-FR" dirty="0"/>
          </a:p>
          <a:p>
            <a:pPr algn="r"/>
            <a:r>
              <a:rPr lang="fr-FR" dirty="0"/>
              <a:t>Olivier Mondet</a:t>
            </a:r>
          </a:p>
        </p:txBody>
      </p:sp>
    </p:spTree>
    <p:extLst>
      <p:ext uri="{BB962C8B-B14F-4D97-AF65-F5344CB8AC3E}">
        <p14:creationId xmlns:p14="http://schemas.microsoft.com/office/powerpoint/2010/main" val="4944456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744165AE-4100-9140-9CA7-C08C8F87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0"/>
            <a:ext cx="7892360" cy="836712"/>
          </a:xfrm>
        </p:spPr>
        <p:txBody>
          <a:bodyPr/>
          <a:lstStyle/>
          <a:p>
            <a:r>
              <a:rPr lang="fr-FR" dirty="0"/>
              <a:t>Infra. pédagogique CLOUD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27644A39-6BF6-EC4D-9485-63561D45F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Un large éventail de systèmes à étudier,</a:t>
            </a:r>
          </a:p>
          <a:p>
            <a:r>
              <a:rPr lang="fr-FR" dirty="0"/>
              <a:t>une nécessité de pouvoir faire évoluer dans le temps sans pour autant réinvestir constamment,</a:t>
            </a:r>
          </a:p>
          <a:p>
            <a:r>
              <a:rPr lang="fr-FR" dirty="0"/>
              <a:t>une puissance requise par les environnements de développement,</a:t>
            </a:r>
          </a:p>
          <a:p>
            <a:r>
              <a:rPr lang="fr-FR" dirty="0"/>
              <a:t>la souplesse requise pour l’apprentissage de technologies en constante évolution,</a:t>
            </a:r>
          </a:p>
          <a:p>
            <a:r>
              <a:rPr lang="fr-FR" dirty="0"/>
              <a:t>rend particulièrement pertinent le recours à des infrastructures disponibles dynamiquement à la demande via un service de </a:t>
            </a:r>
            <a:r>
              <a:rPr lang="fr-FR" i="1" dirty="0"/>
              <a:t>cloud </a:t>
            </a:r>
            <a:r>
              <a:rPr lang="fr-FR" i="1" dirty="0" err="1"/>
              <a:t>computing</a:t>
            </a:r>
            <a:r>
              <a:rPr lang="fr-FR" dirty="0"/>
              <a:t> public de type OVH, Microsoft Azure, IBM cloud, Amazon Web Services, Google Cloud Platform, etc.</a:t>
            </a:r>
          </a:p>
        </p:txBody>
      </p:sp>
    </p:spTree>
    <p:extLst>
      <p:ext uri="{BB962C8B-B14F-4D97-AF65-F5344CB8AC3E}">
        <p14:creationId xmlns:p14="http://schemas.microsoft.com/office/powerpoint/2010/main" val="30775603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1479921-04B4-9341-9069-EE8B2E057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680" y="0"/>
            <a:ext cx="7460312" cy="836712"/>
          </a:xfrm>
        </p:spPr>
        <p:txBody>
          <a:bodyPr/>
          <a:lstStyle/>
          <a:p>
            <a:r>
              <a:rPr lang="fr-FR" dirty="0"/>
              <a:t>Cloud &amp; Développement continu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3CF0FBA-A995-AE4B-80BC-9EADF989A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DevOps</a:t>
            </a:r>
            <a:r>
              <a:rPr lang="fr-FR" dirty="0"/>
              <a:t> permet de livrer des applications à un rythme soutenu en intégrant tout le cycle de vie d'une application, de la création à l’exploitation, en passant par les tests et le déploiement.</a:t>
            </a:r>
          </a:p>
          <a:p>
            <a:r>
              <a:rPr lang="fr-FR" dirty="0"/>
              <a:t>De nombreux acteurs proposent des services en ligne de développement/livraison en continu :</a:t>
            </a:r>
          </a:p>
          <a:p>
            <a:pPr lvl="1"/>
            <a:r>
              <a:rPr lang="fr-FR" sz="2400" dirty="0"/>
              <a:t>Cisco </a:t>
            </a:r>
            <a:r>
              <a:rPr lang="fr-FR" sz="2400" dirty="0" err="1"/>
              <a:t>DevNet</a:t>
            </a:r>
            <a:endParaRPr lang="fr-FR" sz="2400" dirty="0"/>
          </a:p>
          <a:p>
            <a:pPr lvl="1"/>
            <a:r>
              <a:rPr lang="fr-FR" sz="2400" dirty="0"/>
              <a:t>IBM </a:t>
            </a:r>
            <a:r>
              <a:rPr lang="fr-FR" sz="2400" dirty="0" err="1"/>
              <a:t>DevOps</a:t>
            </a:r>
            <a:endParaRPr lang="fr-FR" sz="2400" dirty="0"/>
          </a:p>
          <a:p>
            <a:pPr lvl="1"/>
            <a:r>
              <a:rPr lang="fr-FR" sz="2400" dirty="0"/>
              <a:t>Microsoft </a:t>
            </a:r>
            <a:r>
              <a:rPr lang="fr-FR" sz="2400" dirty="0" err="1"/>
              <a:t>DevOps</a:t>
            </a:r>
            <a:endParaRPr lang="fr-FR" sz="2400" dirty="0"/>
          </a:p>
          <a:p>
            <a:pPr lvl="1"/>
            <a:r>
              <a:rPr lang="fr-FR" sz="2400" dirty="0"/>
              <a:t>...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37575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F3B7118-A8AA-1340-88AE-ADE5F3CC9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0"/>
            <a:ext cx="7748344" cy="836712"/>
          </a:xfrm>
        </p:spPr>
        <p:txBody>
          <a:bodyPr/>
          <a:lstStyle/>
          <a:p>
            <a:r>
              <a:rPr lang="fr-FR" dirty="0"/>
              <a:t>RESSOURCES d’accompagnement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F5875B3-1960-F946-86B6-A54BE9AC7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Des supports de cours/formation sont en cours de conception sur :</a:t>
            </a:r>
          </a:p>
          <a:p>
            <a:pPr lvl="1"/>
            <a:r>
              <a:rPr lang="fr-FR" sz="2400" dirty="0"/>
              <a:t>Amazon AWS</a:t>
            </a:r>
          </a:p>
          <a:p>
            <a:pPr lvl="1"/>
            <a:r>
              <a:rPr lang="fr-FR" sz="2400" dirty="0"/>
              <a:t>IBM cloud</a:t>
            </a:r>
          </a:p>
          <a:p>
            <a:pPr lvl="1"/>
            <a:r>
              <a:rPr lang="fr-FR" sz="2400" dirty="0"/>
              <a:t>Microsoft Azure</a:t>
            </a:r>
          </a:p>
          <a:p>
            <a:pPr lvl="1"/>
            <a:r>
              <a:rPr lang="fr-FR" sz="2400" dirty="0"/>
              <a:t>Microsoft </a:t>
            </a:r>
            <a:r>
              <a:rPr lang="fr-FR" sz="2400" dirty="0" err="1"/>
              <a:t>DevOps</a:t>
            </a:r>
            <a:endParaRPr lang="fr-FR" dirty="0"/>
          </a:p>
          <a:p>
            <a:r>
              <a:rPr lang="fr-FR" dirty="0"/>
              <a:t>Les coûts d’usage, par étudiant sont donnés à titre indicatif dans le guide (100 euros / étudiant pour des situations de découverte).</a:t>
            </a:r>
          </a:p>
          <a:p>
            <a:r>
              <a:rPr lang="fr-FR" dirty="0"/>
              <a:t>Les principaux acteurs proposent un tarif découverte pour les étudiants d’environ 100 euros.</a:t>
            </a:r>
          </a:p>
        </p:txBody>
      </p:sp>
    </p:spTree>
    <p:extLst>
      <p:ext uri="{BB962C8B-B14F-4D97-AF65-F5344CB8AC3E}">
        <p14:creationId xmlns:p14="http://schemas.microsoft.com/office/powerpoint/2010/main" val="84796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3724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4174FEC-6CED-D849-99B7-43D6B58FDD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0"/>
            <a:ext cx="7820352" cy="836712"/>
          </a:xfrm>
        </p:spPr>
        <p:txBody>
          <a:bodyPr/>
          <a:lstStyle/>
          <a:p>
            <a:r>
              <a:rPr lang="fr-FR" dirty="0"/>
              <a:t>Définition des équipements...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xmlns="" id="{BB378AD9-D373-F246-B1D8-12C39CA830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4318895"/>
              </p:ext>
            </p:extLst>
          </p:nvPr>
        </p:nvGraphicFramePr>
        <p:xfrm>
          <a:off x="684213" y="1052513"/>
          <a:ext cx="8229600" cy="49863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7697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7D695D1-5368-144B-9D58-9C28BAB1D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0"/>
            <a:ext cx="7964368" cy="836712"/>
          </a:xfrm>
        </p:spPr>
        <p:txBody>
          <a:bodyPr/>
          <a:lstStyle/>
          <a:p>
            <a:r>
              <a:rPr lang="fr-FR" dirty="0"/>
              <a:t>Le référentiel de compétences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EB01EFC8-250A-AF4F-80AA-9602AF203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4000"/>
              </a:lnSpc>
            </a:pPr>
            <a:r>
              <a:rPr lang="fr-FR" dirty="0"/>
              <a:t>Donne des indications de contexte, de ressources et de savoirs associés qui permettent</a:t>
            </a:r>
          </a:p>
          <a:p>
            <a:pPr lvl="1">
              <a:lnSpc>
                <a:spcPct val="114000"/>
              </a:lnSpc>
            </a:pPr>
            <a:r>
              <a:rPr lang="fr-FR" sz="2400" dirty="0"/>
              <a:t>d’élaborer des stratégies pédagogiques </a:t>
            </a:r>
          </a:p>
          <a:p>
            <a:pPr lvl="1">
              <a:lnSpc>
                <a:spcPct val="114000"/>
              </a:lnSpc>
            </a:pPr>
            <a:r>
              <a:rPr lang="fr-FR" sz="2400" dirty="0"/>
              <a:t>de dimensionner le contexte d’apprentissage des compétences</a:t>
            </a:r>
          </a:p>
          <a:p>
            <a:pPr lvl="1">
              <a:lnSpc>
                <a:spcPct val="114000"/>
              </a:lnSpc>
            </a:pPr>
            <a:r>
              <a:rPr lang="fr-FR" sz="2400" dirty="0"/>
              <a:t>et de faire des choix de solutions logicielles et matérielles, d’infrastructures, d’environnement de développement au regard notamment des notions abordées</a:t>
            </a:r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31073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7D695D1-5368-144B-9D58-9C28BAB1D6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0"/>
            <a:ext cx="7964368" cy="836712"/>
          </a:xfrm>
        </p:spPr>
        <p:txBody>
          <a:bodyPr/>
          <a:lstStyle/>
          <a:p>
            <a:r>
              <a:rPr lang="fr-FR" dirty="0"/>
              <a:t>L’annexe II.E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EB01EFC8-250A-AF4F-80AA-9602AF203D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1052736"/>
            <a:ext cx="8229600" cy="511256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4000"/>
              </a:lnSpc>
            </a:pPr>
            <a:r>
              <a:rPr lang="fr-FR" dirty="0"/>
              <a:t>Décrit les exigences en matière d’environnement technologique pour la certification</a:t>
            </a:r>
          </a:p>
          <a:p>
            <a:pPr lvl="1">
              <a:lnSpc>
                <a:spcPct val="124000"/>
              </a:lnSpc>
            </a:pPr>
            <a:r>
              <a:rPr lang="fr-FR" sz="2200" dirty="0"/>
              <a:t>C’est à dire la présence requise</a:t>
            </a:r>
            <a:endParaRPr lang="fr-FR" dirty="0"/>
          </a:p>
          <a:p>
            <a:pPr lvl="2">
              <a:lnSpc>
                <a:spcPct val="124000"/>
              </a:lnSpc>
            </a:pPr>
            <a:r>
              <a:rPr lang="fr-FR" sz="2200" dirty="0"/>
              <a:t>d’environnements technologiques,</a:t>
            </a:r>
          </a:p>
          <a:p>
            <a:pPr lvl="2">
              <a:lnSpc>
                <a:spcPct val="124000"/>
              </a:lnSpc>
            </a:pPr>
            <a:r>
              <a:rPr lang="fr-FR" sz="2200" dirty="0"/>
              <a:t>d’équipements,</a:t>
            </a:r>
          </a:p>
          <a:p>
            <a:pPr lvl="2">
              <a:lnSpc>
                <a:spcPct val="124000"/>
              </a:lnSpc>
            </a:pPr>
            <a:r>
              <a:rPr lang="fr-FR" sz="2200" dirty="0"/>
              <a:t>d’outils,</a:t>
            </a:r>
          </a:p>
          <a:p>
            <a:pPr lvl="2">
              <a:lnSpc>
                <a:spcPct val="124000"/>
              </a:lnSpc>
            </a:pPr>
            <a:r>
              <a:rPr lang="fr-FR" sz="2200" dirty="0"/>
              <a:t>de solutions d’infrastructures ou applicatives.</a:t>
            </a:r>
            <a:endParaRPr lang="fr-FR" dirty="0"/>
          </a:p>
          <a:p>
            <a:pPr lvl="1">
              <a:lnSpc>
                <a:spcPct val="124000"/>
              </a:lnSpc>
            </a:pPr>
            <a:r>
              <a:rPr lang="fr-FR" sz="2200" dirty="0"/>
              <a:t>permettant la création de contextes d’apprentissage en vue de la certification</a:t>
            </a:r>
          </a:p>
          <a:p>
            <a:pPr lvl="1">
              <a:lnSpc>
                <a:spcPct val="124000"/>
              </a:lnSpc>
            </a:pPr>
            <a:r>
              <a:rPr lang="fr-FR" sz="2200" dirty="0"/>
              <a:t>et garantissant à la fois une équité et un niveau d’exigence offerts à tout candidat.</a:t>
            </a:r>
            <a:endParaRPr lang="fr-FR" sz="2600" dirty="0"/>
          </a:p>
          <a:p>
            <a:pPr>
              <a:lnSpc>
                <a:spcPct val="124000"/>
              </a:lnSpc>
            </a:pPr>
            <a:r>
              <a:rPr lang="fr-FR" dirty="0"/>
              <a:t>Recommande le recours aux ressources en ligne (cloud)</a:t>
            </a:r>
          </a:p>
          <a:p>
            <a:pPr lvl="1">
              <a:lnSpc>
                <a:spcPct val="114000"/>
              </a:lnSpc>
            </a:pPr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49039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A788D2C-4C1E-B24A-8D1E-02C94B18E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guide d’équipement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D82F3824-245C-6543-A0B8-FE426EFB76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4000"/>
              </a:lnSpc>
            </a:pPr>
            <a:r>
              <a:rPr lang="fr-FR" dirty="0"/>
              <a:t>Est conçu comme </a:t>
            </a:r>
            <a:r>
              <a:rPr lang="fr-FR" u="sng" dirty="0"/>
              <a:t>une ressource</a:t>
            </a:r>
            <a:r>
              <a:rPr lang="fr-FR" dirty="0"/>
              <a:t> à destination des établissements qui ouvrent une section ou renouvellent certains équipements.</a:t>
            </a:r>
          </a:p>
          <a:p>
            <a:pPr>
              <a:lnSpc>
                <a:spcPct val="114000"/>
              </a:lnSpc>
            </a:pPr>
            <a:r>
              <a:rPr lang="fr-FR" dirty="0"/>
              <a:t>Est forcément un instantané dépendant des technologies et savoirs du moment.</a:t>
            </a:r>
          </a:p>
          <a:p>
            <a:pPr>
              <a:lnSpc>
                <a:spcPct val="114000"/>
              </a:lnSpc>
            </a:pPr>
            <a:r>
              <a:rPr lang="fr-FR" dirty="0"/>
              <a:t>Rassemble des caractéristiques d’équipements matériels et logiciels sans préconisations de marques/éditeurs même s’ils sont indiqués.</a:t>
            </a:r>
          </a:p>
          <a:p>
            <a:pPr>
              <a:lnSpc>
                <a:spcPct val="114000"/>
              </a:lnSpc>
            </a:pPr>
            <a:r>
              <a:rPr lang="fr-FR" dirty="0"/>
              <a:t>De façon générale, le recours à des logiciels libres est recommandé.</a:t>
            </a:r>
          </a:p>
        </p:txBody>
      </p:sp>
    </p:spTree>
    <p:extLst>
      <p:ext uri="{BB962C8B-B14F-4D97-AF65-F5344CB8AC3E}">
        <p14:creationId xmlns:p14="http://schemas.microsoft.com/office/powerpoint/2010/main" val="3464917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2C36CE2-223C-3B4D-AC19-3815F4FB0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0"/>
            <a:ext cx="7820352" cy="836712"/>
          </a:xfrm>
        </p:spPr>
        <p:txBody>
          <a:bodyPr/>
          <a:lstStyle/>
          <a:p>
            <a:r>
              <a:rPr lang="fr-FR" dirty="0"/>
              <a:t>LE Guide d'équipement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1AEAB73C-18A5-4B41-931B-5B16523E5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4000"/>
              </a:lnSpc>
            </a:pPr>
            <a:r>
              <a:rPr lang="fr-FR" dirty="0"/>
              <a:t>Précise les caractéristiques relatives</a:t>
            </a:r>
          </a:p>
          <a:p>
            <a:pPr lvl="1">
              <a:lnSpc>
                <a:spcPct val="114000"/>
              </a:lnSpc>
            </a:pPr>
            <a:r>
              <a:rPr lang="fr-FR" sz="2400" dirty="0"/>
              <a:t>à l’accès à internet</a:t>
            </a:r>
          </a:p>
          <a:p>
            <a:pPr lvl="1">
              <a:lnSpc>
                <a:spcPct val="114000"/>
              </a:lnSpc>
            </a:pPr>
            <a:r>
              <a:rPr lang="fr-FR" sz="2400" dirty="0"/>
              <a:t>aux équipements matériels (ferme de serveurs, équipements des salles)</a:t>
            </a:r>
          </a:p>
          <a:p>
            <a:pPr lvl="1">
              <a:lnSpc>
                <a:spcPct val="114000"/>
              </a:lnSpc>
            </a:pPr>
            <a:r>
              <a:rPr lang="fr-FR" sz="2400" dirty="0"/>
              <a:t>à la maintenance des équipements</a:t>
            </a:r>
          </a:p>
          <a:p>
            <a:pPr lvl="1">
              <a:lnSpc>
                <a:spcPct val="114000"/>
              </a:lnSpc>
            </a:pPr>
            <a:r>
              <a:rPr lang="fr-FR" sz="2400" dirty="0"/>
              <a:t>à l’abonnement à un service de </a:t>
            </a:r>
            <a:r>
              <a:rPr lang="fr-FR" sz="2400" i="1" dirty="0"/>
              <a:t>Cloud </a:t>
            </a:r>
            <a:r>
              <a:rPr lang="fr-FR" sz="2400" i="1" dirty="0" err="1"/>
              <a:t>computing</a:t>
            </a:r>
            <a:r>
              <a:rPr lang="fr-FR" sz="2400" dirty="0"/>
              <a:t> public</a:t>
            </a:r>
          </a:p>
          <a:p>
            <a:pPr lvl="1">
              <a:lnSpc>
                <a:spcPct val="114000"/>
              </a:lnSpc>
            </a:pPr>
            <a:r>
              <a:rPr lang="fr-FR" sz="2400" dirty="0"/>
              <a:t>aux équipements logiciels, abonnements et licences (logiciels communs et spécifiques aux options)</a:t>
            </a:r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0910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B0EE584B-10F8-674F-99A9-EDE954F6C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1640" y="0"/>
            <a:ext cx="7820352" cy="836712"/>
          </a:xfrm>
        </p:spPr>
        <p:txBody>
          <a:bodyPr/>
          <a:lstStyle/>
          <a:p>
            <a:r>
              <a:rPr lang="fr-FR" dirty="0"/>
              <a:t>Les ressources cloud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B2EB49CE-97BF-C54A-9AE8-2E248B65CE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4000"/>
              </a:lnSpc>
            </a:pPr>
            <a:r>
              <a:rPr lang="fr-FR" dirty="0"/>
              <a:t>L’exploitation des ressources du </a:t>
            </a:r>
            <a:r>
              <a:rPr lang="fr-FR" i="1" dirty="0"/>
              <a:t>cloud</a:t>
            </a:r>
            <a:r>
              <a:rPr lang="fr-FR" dirty="0"/>
              <a:t> public est recommandée pour deux raisons principales :</a:t>
            </a:r>
          </a:p>
          <a:p>
            <a:pPr lvl="1">
              <a:lnSpc>
                <a:spcPct val="114000"/>
              </a:lnSpc>
            </a:pPr>
            <a:r>
              <a:rPr lang="fr-FR" sz="2400" dirty="0">
                <a:solidFill>
                  <a:srgbClr val="AB0044"/>
                </a:solidFill>
              </a:rPr>
              <a:t>Former</a:t>
            </a:r>
            <a:r>
              <a:rPr lang="fr-FR" sz="2400" dirty="0"/>
              <a:t> les étudiants à cette technologie qui est de plus en plus exploitée (part de 48%, en moyenne, de l'informatique à migrer en 2020).</a:t>
            </a:r>
          </a:p>
          <a:p>
            <a:pPr lvl="1">
              <a:lnSpc>
                <a:spcPct val="114000"/>
              </a:lnSpc>
            </a:pPr>
            <a:r>
              <a:rPr lang="fr-FR" sz="2400" dirty="0">
                <a:solidFill>
                  <a:srgbClr val="AB0044"/>
                </a:solidFill>
              </a:rPr>
              <a:t>Disposer rapidement</a:t>
            </a:r>
            <a:r>
              <a:rPr lang="fr-FR" sz="2400" dirty="0"/>
              <a:t>, dynamiquement en fonction des besoins, </a:t>
            </a:r>
            <a:r>
              <a:rPr lang="fr-FR" sz="2400" dirty="0">
                <a:solidFill>
                  <a:srgbClr val="AB0044"/>
                </a:solidFill>
              </a:rPr>
              <a:t>de ressources</a:t>
            </a:r>
            <a:r>
              <a:rPr lang="fr-FR" sz="2400" dirty="0"/>
              <a:t> matérielles et logicielles nouvelles sans avoir à disposer localement de serveurs physiques ou virtualisés supplémentaires.</a:t>
            </a:r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E5D8081E-A4F7-B047-9745-E0769C999198}"/>
              </a:ext>
            </a:extLst>
          </p:cNvPr>
          <p:cNvSpPr txBox="1"/>
          <p:nvPr/>
        </p:nvSpPr>
        <p:spPr>
          <a:xfrm>
            <a:off x="5359116" y="5668997"/>
            <a:ext cx="3554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* selon l’Usine nouvelle, le 5-7-2019</a:t>
            </a:r>
          </a:p>
        </p:txBody>
      </p:sp>
    </p:spTree>
    <p:extLst>
      <p:ext uri="{BB962C8B-B14F-4D97-AF65-F5344CB8AC3E}">
        <p14:creationId xmlns:p14="http://schemas.microsoft.com/office/powerpoint/2010/main" val="3460843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F1931A51-4992-374A-BED3-C03F7F64D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0"/>
            <a:ext cx="7604328" cy="836712"/>
          </a:xfrm>
        </p:spPr>
        <p:txBody>
          <a:bodyPr/>
          <a:lstStyle/>
          <a:p>
            <a:r>
              <a:rPr lang="fr-FR" dirty="0"/>
              <a:t>Un marché en forte progression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xmlns="" id="{96DD0E99-7A36-1A46-8DF5-D7B5BE70F0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3571210"/>
              </p:ext>
            </p:extLst>
          </p:nvPr>
        </p:nvGraphicFramePr>
        <p:xfrm>
          <a:off x="683568" y="1484784"/>
          <a:ext cx="8225917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7917">
                  <a:extLst>
                    <a:ext uri="{9D8B030D-6E8A-4147-A177-3AD203B41FA5}">
                      <a16:colId xmlns:a16="http://schemas.microsoft.com/office/drawing/2014/main" xmlns="" val="401198837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359121296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575414417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422638228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362861721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xmlns="" val="28598735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 fontAlgn="base"/>
                      <a:r>
                        <a:rPr lang="fr-FR" b="1" dirty="0">
                          <a:effectLst/>
                          <a:latin typeface="inherit"/>
                        </a:rPr>
                        <a:t>Acteurs du cloud</a:t>
                      </a:r>
                      <a:endParaRPr lang="fr-FR" dirty="0">
                        <a:effectLst/>
                      </a:endParaRP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 b="1" dirty="0">
                          <a:effectLst/>
                          <a:latin typeface="inherit"/>
                        </a:rPr>
                        <a:t>2018</a:t>
                      </a:r>
                      <a:endParaRPr lang="fr-FR" dirty="0">
                        <a:effectLst/>
                      </a:endParaRPr>
                    </a:p>
                    <a:p>
                      <a:pPr algn="l" fontAlgn="base"/>
                      <a:r>
                        <a:rPr lang="fr-FR" b="1" dirty="0">
                          <a:effectLst/>
                          <a:latin typeface="inherit"/>
                        </a:rPr>
                        <a:t>Chiffre d’affaires</a:t>
                      </a:r>
                      <a:endParaRPr lang="fr-FR" dirty="0">
                        <a:effectLst/>
                      </a:endParaRP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 b="1" dirty="0">
                          <a:effectLst/>
                          <a:latin typeface="inherit"/>
                        </a:rPr>
                        <a:t>2018</a:t>
                      </a:r>
                      <a:endParaRPr lang="fr-FR" dirty="0">
                        <a:effectLst/>
                      </a:endParaRPr>
                    </a:p>
                    <a:p>
                      <a:pPr algn="l" fontAlgn="base"/>
                      <a:r>
                        <a:rPr lang="fr-FR" b="1" dirty="0">
                          <a:effectLst/>
                          <a:latin typeface="inherit"/>
                        </a:rPr>
                        <a:t>Part de marché (%)</a:t>
                      </a:r>
                      <a:endParaRPr lang="fr-FR" dirty="0">
                        <a:effectLst/>
                      </a:endParaRP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 b="1">
                          <a:effectLst/>
                          <a:latin typeface="inherit"/>
                        </a:rPr>
                        <a:t>2017</a:t>
                      </a:r>
                      <a:endParaRPr lang="fr-FR">
                        <a:effectLst/>
                      </a:endParaRPr>
                    </a:p>
                    <a:p>
                      <a:pPr algn="l" fontAlgn="base"/>
                      <a:r>
                        <a:rPr lang="fr-FR" b="1">
                          <a:effectLst/>
                          <a:latin typeface="inherit"/>
                        </a:rPr>
                        <a:t>Chiffre d’affaires</a:t>
                      </a:r>
                      <a:endParaRPr lang="fr-FR">
                        <a:effectLst/>
                      </a:endParaRP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 b="1">
                          <a:effectLst/>
                          <a:latin typeface="inherit"/>
                        </a:rPr>
                        <a:t>2017</a:t>
                      </a:r>
                      <a:endParaRPr lang="fr-FR">
                        <a:effectLst/>
                      </a:endParaRPr>
                    </a:p>
                    <a:p>
                      <a:pPr algn="l" fontAlgn="base"/>
                      <a:r>
                        <a:rPr lang="fr-FR" b="1">
                          <a:effectLst/>
                          <a:latin typeface="inherit"/>
                        </a:rPr>
                        <a:t>Part de marché (%)</a:t>
                      </a:r>
                      <a:endParaRPr lang="fr-FR">
                        <a:effectLst/>
                      </a:endParaRP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 b="1">
                          <a:effectLst/>
                          <a:latin typeface="inherit"/>
                        </a:rPr>
                        <a:t>2018-2017</a:t>
                      </a:r>
                      <a:endParaRPr lang="fr-FR">
                        <a:effectLst/>
                      </a:endParaRPr>
                    </a:p>
                    <a:p>
                      <a:pPr algn="l" fontAlgn="base"/>
                      <a:r>
                        <a:rPr lang="fr-FR" b="1">
                          <a:effectLst/>
                          <a:latin typeface="inherit"/>
                        </a:rPr>
                        <a:t>Croissance (%)</a:t>
                      </a:r>
                      <a:endParaRPr lang="fr-FR">
                        <a:effectLst/>
                      </a:endParaRPr>
                    </a:p>
                  </a:txBody>
                  <a:tcPr marL="209550" marR="209550" marT="104775" marB="104775" anchor="ctr"/>
                </a:tc>
                <a:extLst>
                  <a:ext uri="{0D108BD9-81ED-4DB2-BD59-A6C34878D82A}">
                    <a16:rowId xmlns:a16="http://schemas.microsoft.com/office/drawing/2014/main" xmlns="" val="11830747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ase"/>
                      <a:r>
                        <a:rPr lang="fr-FR">
                          <a:effectLst/>
                        </a:rPr>
                        <a:t>Amazon</a:t>
                      </a: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>
                          <a:effectLst/>
                        </a:rPr>
                        <a:t>15,495</a:t>
                      </a: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>
                          <a:effectLst/>
                        </a:rPr>
                        <a:t>47.8</a:t>
                      </a: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>
                          <a:effectLst/>
                        </a:rPr>
                        <a:t>12,221</a:t>
                      </a: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>
                          <a:effectLst/>
                        </a:rPr>
                        <a:t>49.4</a:t>
                      </a: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 dirty="0">
                          <a:effectLst/>
                        </a:rPr>
                        <a:t>26.8</a:t>
                      </a:r>
                    </a:p>
                  </a:txBody>
                  <a:tcPr marL="209550" marR="209550" marT="104775" marB="104775" anchor="ctr"/>
                </a:tc>
                <a:extLst>
                  <a:ext uri="{0D108BD9-81ED-4DB2-BD59-A6C34878D82A}">
                    <a16:rowId xmlns:a16="http://schemas.microsoft.com/office/drawing/2014/main" xmlns="" val="1431485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ase"/>
                      <a:r>
                        <a:rPr lang="fr-FR">
                          <a:effectLst/>
                        </a:rPr>
                        <a:t>Microsoft</a:t>
                      </a: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>
                          <a:effectLst/>
                        </a:rPr>
                        <a:t>5,038</a:t>
                      </a: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 dirty="0">
                          <a:effectLst/>
                        </a:rPr>
                        <a:t>15.5</a:t>
                      </a: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 dirty="0">
                          <a:effectLst/>
                        </a:rPr>
                        <a:t>3,130</a:t>
                      </a: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>
                          <a:effectLst/>
                        </a:rPr>
                        <a:t>12.7</a:t>
                      </a: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 dirty="0">
                          <a:effectLst/>
                        </a:rPr>
                        <a:t>60.9</a:t>
                      </a:r>
                    </a:p>
                  </a:txBody>
                  <a:tcPr marL="209550" marR="209550" marT="104775" marB="104775" anchor="ctr"/>
                </a:tc>
                <a:extLst>
                  <a:ext uri="{0D108BD9-81ED-4DB2-BD59-A6C34878D82A}">
                    <a16:rowId xmlns:a16="http://schemas.microsoft.com/office/drawing/2014/main" xmlns="" val="2439876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ase"/>
                      <a:r>
                        <a:rPr lang="fr-FR">
                          <a:effectLst/>
                        </a:rPr>
                        <a:t>Alibaba</a:t>
                      </a: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>
                          <a:effectLst/>
                        </a:rPr>
                        <a:t>2,499</a:t>
                      </a: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>
                          <a:effectLst/>
                        </a:rPr>
                        <a:t>7.7</a:t>
                      </a: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>
                          <a:effectLst/>
                        </a:rPr>
                        <a:t>1,298</a:t>
                      </a: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>
                          <a:effectLst/>
                        </a:rPr>
                        <a:t>5.3</a:t>
                      </a: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 dirty="0">
                          <a:effectLst/>
                        </a:rPr>
                        <a:t>92.6</a:t>
                      </a:r>
                    </a:p>
                  </a:txBody>
                  <a:tcPr marL="209550" marR="209550" marT="104775" marB="104775" anchor="ctr"/>
                </a:tc>
                <a:extLst>
                  <a:ext uri="{0D108BD9-81ED-4DB2-BD59-A6C34878D82A}">
                    <a16:rowId xmlns:a16="http://schemas.microsoft.com/office/drawing/2014/main" xmlns="" val="334230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ase"/>
                      <a:r>
                        <a:rPr lang="fr-FR">
                          <a:effectLst/>
                        </a:rPr>
                        <a:t>Google</a:t>
                      </a: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>
                          <a:effectLst/>
                        </a:rPr>
                        <a:t>1,314</a:t>
                      </a: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>
                          <a:effectLst/>
                        </a:rPr>
                        <a:t>4.0</a:t>
                      </a: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>
                          <a:effectLst/>
                        </a:rPr>
                        <a:t>820</a:t>
                      </a: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>
                          <a:effectLst/>
                        </a:rPr>
                        <a:t>3.3</a:t>
                      </a: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 dirty="0">
                          <a:effectLst/>
                        </a:rPr>
                        <a:t>60.2</a:t>
                      </a:r>
                    </a:p>
                  </a:txBody>
                  <a:tcPr marL="209550" marR="209550" marT="104775" marB="104775" anchor="ctr"/>
                </a:tc>
                <a:extLst>
                  <a:ext uri="{0D108BD9-81ED-4DB2-BD59-A6C34878D82A}">
                    <a16:rowId xmlns:a16="http://schemas.microsoft.com/office/drawing/2014/main" xmlns="" val="39839512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ase"/>
                      <a:r>
                        <a:rPr lang="fr-FR">
                          <a:effectLst/>
                        </a:rPr>
                        <a:t>IBM</a:t>
                      </a: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>
                          <a:effectLst/>
                        </a:rPr>
                        <a:t>577</a:t>
                      </a: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>
                          <a:effectLst/>
                        </a:rPr>
                        <a:t>1.8</a:t>
                      </a: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>
                          <a:effectLst/>
                        </a:rPr>
                        <a:t>463</a:t>
                      </a: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>
                          <a:effectLst/>
                        </a:rPr>
                        <a:t>1.9</a:t>
                      </a: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 dirty="0">
                          <a:effectLst/>
                        </a:rPr>
                        <a:t>24.7</a:t>
                      </a:r>
                    </a:p>
                  </a:txBody>
                  <a:tcPr marL="209550" marR="209550" marT="104775" marB="104775" anchor="ctr"/>
                </a:tc>
                <a:extLst>
                  <a:ext uri="{0D108BD9-81ED-4DB2-BD59-A6C34878D82A}">
                    <a16:rowId xmlns:a16="http://schemas.microsoft.com/office/drawing/2014/main" xmlns="" val="14792500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ase"/>
                      <a:r>
                        <a:rPr lang="fr-FR">
                          <a:effectLst/>
                        </a:rPr>
                        <a:t>Autres</a:t>
                      </a: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>
                          <a:effectLst/>
                        </a:rPr>
                        <a:t>7,519</a:t>
                      </a: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>
                          <a:effectLst/>
                        </a:rPr>
                        <a:t>23.2</a:t>
                      </a: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>
                          <a:effectLst/>
                        </a:rPr>
                        <a:t>6,768</a:t>
                      </a: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>
                          <a:effectLst/>
                        </a:rPr>
                        <a:t>27.4</a:t>
                      </a: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 dirty="0">
                          <a:effectLst/>
                        </a:rPr>
                        <a:t>11.1</a:t>
                      </a:r>
                    </a:p>
                  </a:txBody>
                  <a:tcPr marL="209550" marR="209550" marT="104775" marB="104775" anchor="ctr"/>
                </a:tc>
                <a:extLst>
                  <a:ext uri="{0D108BD9-81ED-4DB2-BD59-A6C34878D82A}">
                    <a16:rowId xmlns:a16="http://schemas.microsoft.com/office/drawing/2014/main" xmlns="" val="537244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 fontAlgn="base"/>
                      <a:r>
                        <a:rPr lang="fr-FR" b="1">
                          <a:effectLst/>
                          <a:latin typeface="inherit"/>
                        </a:rPr>
                        <a:t>Total</a:t>
                      </a:r>
                      <a:endParaRPr lang="fr-FR">
                        <a:effectLst/>
                      </a:endParaRP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 b="1">
                          <a:effectLst/>
                          <a:latin typeface="inherit"/>
                        </a:rPr>
                        <a:t>32,441</a:t>
                      </a:r>
                      <a:endParaRPr lang="fr-FR">
                        <a:effectLst/>
                      </a:endParaRP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 b="1">
                          <a:effectLst/>
                          <a:latin typeface="inherit"/>
                        </a:rPr>
                        <a:t>100.0</a:t>
                      </a:r>
                      <a:endParaRPr lang="fr-FR">
                        <a:effectLst/>
                      </a:endParaRP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 b="1">
                          <a:effectLst/>
                          <a:latin typeface="inherit"/>
                        </a:rPr>
                        <a:t>24,699</a:t>
                      </a:r>
                      <a:endParaRPr lang="fr-FR">
                        <a:effectLst/>
                      </a:endParaRP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 b="1">
                          <a:effectLst/>
                          <a:latin typeface="inherit"/>
                        </a:rPr>
                        <a:t>100.0</a:t>
                      </a:r>
                      <a:endParaRPr lang="fr-FR">
                        <a:effectLst/>
                      </a:endParaRPr>
                    </a:p>
                  </a:txBody>
                  <a:tcPr marL="209550" marR="209550" marT="104775" marB="104775" anchor="ctr"/>
                </a:tc>
                <a:tc>
                  <a:txBody>
                    <a:bodyPr/>
                    <a:lstStyle/>
                    <a:p>
                      <a:pPr algn="l" fontAlgn="base"/>
                      <a:r>
                        <a:rPr lang="fr-FR" b="1" dirty="0">
                          <a:effectLst/>
                          <a:latin typeface="inherit"/>
                        </a:rPr>
                        <a:t>31.3</a:t>
                      </a:r>
                      <a:endParaRPr lang="fr-FR" dirty="0">
                        <a:effectLst/>
                      </a:endParaRPr>
                    </a:p>
                  </a:txBody>
                  <a:tcPr marL="209550" marR="209550" marT="104775" marB="104775" anchor="ctr"/>
                </a:tc>
                <a:extLst>
                  <a:ext uri="{0D108BD9-81ED-4DB2-BD59-A6C34878D82A}">
                    <a16:rowId xmlns:a16="http://schemas.microsoft.com/office/drawing/2014/main" xmlns="" val="3692645476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D7B28995-ED56-4441-B67F-29E4CF4CDADA}"/>
              </a:ext>
            </a:extLst>
          </p:cNvPr>
          <p:cNvSpPr txBox="1"/>
          <p:nvPr/>
        </p:nvSpPr>
        <p:spPr>
          <a:xfrm>
            <a:off x="683568" y="980686"/>
            <a:ext cx="6574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Part de Marché Mondiale des Services Cloud Publics, selon Gartner</a:t>
            </a:r>
          </a:p>
        </p:txBody>
      </p:sp>
    </p:spTree>
    <p:extLst>
      <p:ext uri="{BB962C8B-B14F-4D97-AF65-F5344CB8AC3E}">
        <p14:creationId xmlns:p14="http://schemas.microsoft.com/office/powerpoint/2010/main" val="8769573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7421792-FB74-1843-B8A9-762D4F988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664" y="0"/>
            <a:ext cx="7604328" cy="836712"/>
          </a:xfrm>
        </p:spPr>
        <p:txBody>
          <a:bodyPr/>
          <a:lstStyle/>
          <a:p>
            <a:r>
              <a:rPr lang="fr-FR" dirty="0"/>
              <a:t>Un marché en forte progression</a:t>
            </a:r>
          </a:p>
        </p:txBody>
      </p:sp>
      <p:pic>
        <p:nvPicPr>
          <p:cNvPr id="7" name="Espace réservé du contenu 6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xmlns="" id="{B4349535-2106-FF4B-8DF2-46026EB0B5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668" y="1052513"/>
            <a:ext cx="7844689" cy="4986337"/>
          </a:xfrm>
        </p:spPr>
      </p:pic>
    </p:spTree>
    <p:extLst>
      <p:ext uri="{BB962C8B-B14F-4D97-AF65-F5344CB8AC3E}">
        <p14:creationId xmlns:p14="http://schemas.microsoft.com/office/powerpoint/2010/main" val="658438739"/>
      </p:ext>
    </p:extLst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Personnalisé 1">
      <a:dk1>
        <a:srgbClr val="4D5B6B"/>
      </a:dk1>
      <a:lt1>
        <a:srgbClr val="FFFFFF"/>
      </a:lt1>
      <a:dk2>
        <a:srgbClr val="675D59"/>
      </a:dk2>
      <a:lt2>
        <a:srgbClr val="FFFFFF"/>
      </a:lt2>
      <a:accent1>
        <a:srgbClr val="AB0044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13726A"/>
      </a:hlink>
      <a:folHlink>
        <a:srgbClr val="79518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0a1f3658-4dbd-48f4-9148-21a30cb9213b">Diaporama mis à jour post 21 janvier</Description0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AB55E0CC5DA459F57F5A42893F46A005A087D358B12CA4E82A8A8BA9B8A8CF200D3544DBFAD4F664AA25DF68E6D1F0A9E00689F2856DFEDCE40890FDCED81A7DFC900B6A64A65EE003249A656539D5FAC0E7C" ma:contentTypeVersion="2" ma:contentTypeDescription="Crée un document." ma:contentTypeScope="" ma:versionID="a46148791f68790278fcdf66d871a8c7">
  <xsd:schema xmlns:xsd="http://www.w3.org/2001/XMLSchema" xmlns:xs="http://www.w3.org/2001/XMLSchema" xmlns:p="http://schemas.microsoft.com/office/2006/metadata/properties" xmlns:ns2="0a1f3658-4dbd-48f4-9148-21a30cb9213b" targetNamespace="http://schemas.microsoft.com/office/2006/metadata/properties" ma:root="true" ma:fieldsID="8b393eaa7dccebef394e6a233282d8db" ns2:_="">
    <xsd:import namespace="0a1f3658-4dbd-48f4-9148-21a30cb9213b"/>
    <xsd:element name="properties">
      <xsd:complexType>
        <xsd:sequence>
          <xsd:element name="documentManagement">
            <xsd:complexType>
              <xsd:all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1f3658-4dbd-48f4-9148-21a30cb9213b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description="Description du document" ma:internalName="Description0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 ma:readOnly="true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C70A6B-1A26-4A55-955E-7ECBD18CCC49}"/>
</file>

<file path=customXml/itemProps2.xml><?xml version="1.0" encoding="utf-8"?>
<ds:datastoreItem xmlns:ds="http://schemas.openxmlformats.org/officeDocument/2006/customXml" ds:itemID="{89B394EC-EFAB-4F1D-8E82-0C3F026CD4C4}"/>
</file>

<file path=customXml/itemProps3.xml><?xml version="1.0" encoding="utf-8"?>
<ds:datastoreItem xmlns:ds="http://schemas.openxmlformats.org/officeDocument/2006/customXml" ds:itemID="{18C3D22C-260C-40B2-9AD8-0EF0F3199D0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3391</TotalTime>
  <Words>984</Words>
  <Application>Microsoft Office PowerPoint</Application>
  <PresentationFormat>Affichage à l'écran (4:3)</PresentationFormat>
  <Paragraphs>132</Paragraphs>
  <Slides>13</Slides>
  <Notes>5</Notes>
  <HiddenSlides>1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13</vt:i4>
      </vt:variant>
    </vt:vector>
  </HeadingPairs>
  <TitlesOfParts>
    <vt:vector size="15" baseType="lpstr">
      <vt:lpstr>Conception personnalisée</vt:lpstr>
      <vt:lpstr>1_Conception personnalisée</vt:lpstr>
      <vt:lpstr>L’équipement des sections (hybridation des équipements)</vt:lpstr>
      <vt:lpstr>Définition des équipements...</vt:lpstr>
      <vt:lpstr>Le référentiel de compétences</vt:lpstr>
      <vt:lpstr>L’annexe II.E</vt:lpstr>
      <vt:lpstr>Le guide d’équipement</vt:lpstr>
      <vt:lpstr>LE Guide d'équipement</vt:lpstr>
      <vt:lpstr>Les ressources cloud</vt:lpstr>
      <vt:lpstr>Un marché en forte progression</vt:lpstr>
      <vt:lpstr>Un marché en forte progression</vt:lpstr>
      <vt:lpstr>Infra. pédagogique CLOUD</vt:lpstr>
      <vt:lpstr>Cloud &amp; Développement continu</vt:lpstr>
      <vt:lpstr>RESSOURCES d’accompagnement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L'équipement des sections</dc:title>
  <dc:creator>JOSEPHA</dc:creator>
  <cp:lastModifiedBy>Christine Gaubert-Macon</cp:lastModifiedBy>
  <cp:revision>131</cp:revision>
  <dcterms:created xsi:type="dcterms:W3CDTF">2019-12-16T18:13:53Z</dcterms:created>
  <dcterms:modified xsi:type="dcterms:W3CDTF">2020-01-24T15:43:23Z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0x010100873AB55E0CC5DA459F57F5A42893F46A005A087D358B12CA4E82A8A8BA9B8A8CF200D3544DBFAD4F664AA25DF68E6D1F0A9E00689F2856DFEDCE40890FDCED81A7DFC900B6A64A65EE003249A656539D5FAC0E7C</vt:lpwstr>
  </property>
</Properties>
</file>