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7" r:id="rId10"/>
    <p:sldId id="264" r:id="rId11"/>
    <p:sldId id="265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05D60-C09E-4AFC-B3D3-121E06352520}" type="datetimeFigureOut">
              <a:rPr lang="fr-FR" smtClean="0"/>
              <a:pPr/>
              <a:t>25/03/2014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B8EB3-2A62-437C-A455-45BE5ECC8FA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/>
          <p:nvPr userDrawn="1"/>
        </p:nvSpPr>
        <p:spPr>
          <a:xfrm rot="16200000">
            <a:off x="-425003" y="4437224"/>
            <a:ext cx="190776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fr-FR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802.1x</a:t>
            </a:r>
            <a:endParaRPr lang="fr-FR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BBE767-B073-45AB-B3EA-1E73D38E1BF3}" type="datetime1">
              <a:rPr lang="fr-FR" smtClean="0"/>
              <a:pPr/>
              <a:t>25/03/2014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34FC0E-55C2-4F70-94EA-63A48839469E}" type="datetime1">
              <a:rPr lang="fr-FR" smtClean="0"/>
              <a:pPr/>
              <a:t>25/03/2014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1374F4-B667-448F-B52C-8E063E199369}" type="datetime1">
              <a:rPr lang="fr-FR" smtClean="0"/>
              <a:pPr/>
              <a:t>25/03/2014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FD2AAB-A362-4077-AA84-78F73D8CDD7E}" type="datetime1">
              <a:rPr lang="fr-FR" smtClean="0"/>
              <a:pPr/>
              <a:t>25/03/2014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C8B746-18CE-4314-A22F-C94D6755B6C5}" type="datetime1">
              <a:rPr lang="fr-FR" smtClean="0"/>
              <a:pPr/>
              <a:t>25/03/2014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8B3DD-CFF8-45A7-8C0A-9B50D18CEE84}" type="datetime1">
              <a:rPr lang="fr-FR" smtClean="0"/>
              <a:pPr/>
              <a:t>25/03/2014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89A666-20DC-41A9-8B64-7AE45F424CEF}" type="datetime1">
              <a:rPr lang="fr-FR" smtClean="0"/>
              <a:pPr/>
              <a:t>25/03/2014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671F1A-0595-453D-8DCC-A4F9470F9943}" type="datetime1">
              <a:rPr lang="fr-FR" smtClean="0"/>
              <a:pPr/>
              <a:t>25/03/2014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99D123-AF21-46C2-AA2B-F787BD9EFAF8}" type="datetime1">
              <a:rPr lang="fr-FR" smtClean="0"/>
              <a:pPr/>
              <a:t>25/03/2014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3E2352-5DA9-4F34-9C2E-1CC61403D69D}" type="datetime1">
              <a:rPr lang="fr-FR" smtClean="0"/>
              <a:pPr/>
              <a:t>25/03/2014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48D3A4A-DAEA-4A2D-A5D3-346D196E554B}" type="datetime1">
              <a:rPr lang="fr-FR" smtClean="0"/>
              <a:pPr/>
              <a:t>25/03/2014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fr-FR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Espace réservé du numéro de diapositive 9"/>
          <p:cNvSpPr txBox="1">
            <a:spLocks/>
          </p:cNvSpPr>
          <p:nvPr userDrawn="1"/>
        </p:nvSpPr>
        <p:spPr>
          <a:xfrm>
            <a:off x="263974" y="6444087"/>
            <a:ext cx="650425" cy="47625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BF44A2-CE8B-449D-83E2-DB71FE0A5A19}" type="slidenum">
              <a:rPr kumimoji="0" lang="fr-FR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ZoneTexte 33"/>
          <p:cNvSpPr txBox="1"/>
          <p:nvPr/>
        </p:nvSpPr>
        <p:spPr>
          <a:xfrm>
            <a:off x="2779013" y="210964"/>
            <a:ext cx="602435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30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8</a:t>
            </a:r>
            <a:r>
              <a:rPr lang="fr-FR" sz="1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02.1x</a:t>
            </a:r>
            <a:endParaRPr lang="fr-FR" sz="13000" dirty="0">
              <a:latin typeface="Arial Rounded MT Bold" pitchFamily="34" charset="0"/>
            </a:endParaRPr>
          </a:p>
        </p:txBody>
      </p:sp>
      <p:pic>
        <p:nvPicPr>
          <p:cNvPr id="3" name="Imag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8486" y="2562009"/>
            <a:ext cx="2279737" cy="1653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321482" y="2967182"/>
            <a:ext cx="422127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La sécurité au sein </a:t>
            </a:r>
            <a:b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d'un réseau câblé amenée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par l’authentification des utilisateurs  </a:t>
            </a: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au moyen d’équipements</a:t>
            </a:r>
            <a:r>
              <a:rPr kumimoji="0" lang="fr-FR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 réseau « 802.1x » </a:t>
            </a: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couplés </a:t>
            </a: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à un </a:t>
            </a:r>
            <a:b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serveur RADIUS</a:t>
            </a:r>
            <a:r>
              <a:rPr kumimoji="0" lang="fr-FR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fr-FR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fr-FR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fr-FR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5924" y="4292214"/>
            <a:ext cx="2293647" cy="1787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67948" y="3535117"/>
            <a:ext cx="1978855" cy="2975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2556669" y="4121241"/>
            <a:ext cx="35939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R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A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D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I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U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S</a:t>
            </a:r>
          </a:p>
        </p:txBody>
      </p:sp>
      <p:pic>
        <p:nvPicPr>
          <p:cNvPr id="6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452588" y="1508706"/>
            <a:ext cx="652947" cy="652948"/>
          </a:xfrm>
          <a:prstGeom prst="rect">
            <a:avLst/>
          </a:prstGeom>
          <a:noFill/>
        </p:spPr>
      </p:pic>
      <p:sp>
        <p:nvSpPr>
          <p:cNvPr id="9" name="ZoneTexte 8"/>
          <p:cNvSpPr txBox="1"/>
          <p:nvPr/>
        </p:nvSpPr>
        <p:spPr>
          <a:xfrm>
            <a:off x="1209620" y="1543341"/>
            <a:ext cx="7134517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latin typeface="Calibri" pitchFamily="34" charset="0"/>
              </a:rPr>
              <a:t>Quelles peuvent être les règles d’acceptation  ?</a:t>
            </a:r>
          </a:p>
          <a:p>
            <a:pPr>
              <a:buFontTx/>
              <a:buChar char="-"/>
            </a:pPr>
            <a:r>
              <a:rPr lang="fr-FR" dirty="0" smtClean="0">
                <a:latin typeface="Calibri" pitchFamily="34" charset="0"/>
              </a:rPr>
              <a:t> Utilisateur membre d’un groupe d’annuaire autorisé</a:t>
            </a:r>
          </a:p>
          <a:p>
            <a:pPr>
              <a:buFontTx/>
              <a:buChar char="-"/>
            </a:pP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smtClean="0">
                <a:latin typeface="Calibri" pitchFamily="34" charset="0"/>
              </a:rPr>
              <a:t>Horaire </a:t>
            </a:r>
            <a:r>
              <a:rPr lang="fr-FR" dirty="0" smtClean="0">
                <a:latin typeface="Calibri" pitchFamily="34" charset="0"/>
              </a:rPr>
              <a:t>autorisé</a:t>
            </a:r>
          </a:p>
          <a:p>
            <a:pPr>
              <a:buFontTx/>
              <a:buChar char="-"/>
            </a:pP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smtClean="0">
                <a:latin typeface="Calibri" pitchFamily="34" charset="0"/>
              </a:rPr>
              <a:t>Adresse </a:t>
            </a:r>
            <a:r>
              <a:rPr lang="fr-FR" dirty="0" smtClean="0">
                <a:latin typeface="Calibri" pitchFamily="34" charset="0"/>
              </a:rPr>
              <a:t>MAC autorisée</a:t>
            </a:r>
          </a:p>
          <a:p>
            <a:pPr>
              <a:buFontTx/>
              <a:buChar char="-"/>
            </a:pPr>
            <a:r>
              <a:rPr lang="fr-FR" dirty="0" smtClean="0">
                <a:latin typeface="Calibri" pitchFamily="34" charset="0"/>
              </a:rPr>
              <a:t> « </a:t>
            </a:r>
            <a:r>
              <a:rPr lang="fr-FR" dirty="0" smtClean="0">
                <a:latin typeface="Calibri" pitchFamily="34" charset="0"/>
              </a:rPr>
              <a:t>Propreté</a:t>
            </a:r>
            <a:r>
              <a:rPr lang="fr-FR" dirty="0" smtClean="0">
                <a:latin typeface="Calibri" pitchFamily="34" charset="0"/>
              </a:rPr>
              <a:t> » du poste  en terme d’antivirus, de mises à jour système …</a:t>
            </a:r>
            <a:br>
              <a:rPr lang="fr-FR" dirty="0" smtClean="0">
                <a:latin typeface="Calibri" pitchFamily="34" charset="0"/>
              </a:rPr>
            </a:br>
            <a:endParaRPr lang="fr-FR" sz="1400" i="1" dirty="0" smtClean="0">
              <a:latin typeface="Calibri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030166" y="193209"/>
            <a:ext cx="70134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</a:t>
            </a:r>
            <a:r>
              <a:rPr lang="fr-FR" sz="6600" dirty="0" smtClean="0">
                <a:latin typeface="Arial Rounded MT Bold" pitchFamily="34" charset="0"/>
              </a:rPr>
              <a:t>rincipes </a:t>
            </a:r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8</a:t>
            </a:r>
            <a:r>
              <a:rPr lang="fr-FR" sz="6600" dirty="0" smtClean="0">
                <a:latin typeface="Arial Rounded MT Bold" pitchFamily="34" charset="0"/>
              </a:rPr>
              <a:t>02.1x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30716" y="5364055"/>
            <a:ext cx="2330503" cy="817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08007" y="3889647"/>
            <a:ext cx="2430895" cy="882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3336166" y="3546875"/>
            <a:ext cx="982962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1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fr-FR" sz="1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4" name="il_fi" descr="http://img.clubic.com/photo/0197655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7464318" y="4472285"/>
            <a:ext cx="1224643" cy="1152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http://icdn.pro/images/fr/b/i/bill-homme-personne-utilisateur-icone-6596-12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6873028" y="4444179"/>
            <a:ext cx="725016" cy="7191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52588" y="1508706"/>
            <a:ext cx="652947" cy="652948"/>
          </a:xfrm>
          <a:prstGeom prst="rect">
            <a:avLst/>
          </a:prstGeom>
          <a:noFill/>
        </p:spPr>
      </p:pic>
      <p:sp>
        <p:nvSpPr>
          <p:cNvPr id="9" name="ZoneTexte 8"/>
          <p:cNvSpPr txBox="1"/>
          <p:nvPr/>
        </p:nvSpPr>
        <p:spPr>
          <a:xfrm>
            <a:off x="1209620" y="1543341"/>
            <a:ext cx="578575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latin typeface="Calibri" pitchFamily="34" charset="0"/>
              </a:rPr>
              <a:t>Articulation EAP / PEAP / MS-CHAP-V2</a:t>
            </a:r>
            <a:r>
              <a:rPr lang="fr-FR" dirty="0" smtClean="0">
                <a:latin typeface="Calibri" pitchFamily="34" charset="0"/>
              </a:rPr>
              <a:t/>
            </a:r>
            <a:br>
              <a:rPr lang="fr-FR" dirty="0" smtClean="0">
                <a:latin typeface="Calibri" pitchFamily="34" charset="0"/>
              </a:rPr>
            </a:br>
            <a:endParaRPr lang="fr-FR" sz="1400" i="1" dirty="0" smtClean="0">
              <a:latin typeface="Calibri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030166" y="193209"/>
            <a:ext cx="70134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</a:t>
            </a:r>
            <a:r>
              <a:rPr lang="fr-FR" sz="6600" dirty="0" smtClean="0">
                <a:latin typeface="Arial Rounded MT Bold" pitchFamily="34" charset="0"/>
              </a:rPr>
              <a:t>rincipes </a:t>
            </a:r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8</a:t>
            </a:r>
            <a:r>
              <a:rPr lang="fr-FR" sz="6600" dirty="0" smtClean="0">
                <a:latin typeface="Arial Rounded MT Bold" pitchFamily="34" charset="0"/>
              </a:rPr>
              <a:t>02.1x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3" name="il_fi" descr="http://img.clubic.com/photo/0197655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219719" y="2762779"/>
            <a:ext cx="1224643" cy="1152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Connecteur droit 13"/>
          <p:cNvCxnSpPr/>
          <p:nvPr/>
        </p:nvCxnSpPr>
        <p:spPr>
          <a:xfrm>
            <a:off x="3554577" y="3142443"/>
            <a:ext cx="92727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6413687" y="3103464"/>
            <a:ext cx="1194325" cy="1322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2524266" y="2455190"/>
            <a:ext cx="1070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 smtClean="0">
                <a:latin typeface="Calibri" pitchFamily="34" charset="0"/>
              </a:rPr>
              <a:t>Client final</a:t>
            </a:r>
            <a:endParaRPr lang="fr-FR" sz="1600" dirty="0">
              <a:latin typeface="Calibri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4867247" y="2256495"/>
            <a:ext cx="136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 smtClean="0">
                <a:latin typeface="Calibri" pitchFamily="34" charset="0"/>
              </a:rPr>
              <a:t> client RADIUS</a:t>
            </a:r>
            <a:endParaRPr lang="fr-FR" sz="1600" dirty="0">
              <a:latin typeface="Calibri" pitchFamily="34" charset="0"/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0743" y="2112127"/>
            <a:ext cx="1216743" cy="182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ZoneTexte 21"/>
          <p:cNvSpPr txBox="1"/>
          <p:nvPr/>
        </p:nvSpPr>
        <p:spPr>
          <a:xfrm>
            <a:off x="8223027" y="2408338"/>
            <a:ext cx="2952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</a:t>
            </a:r>
            <a:br>
              <a:rPr lang="fr-F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fr-F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br>
              <a:rPr lang="fr-F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fr-F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</a:t>
            </a:r>
            <a:br>
              <a:rPr lang="fr-F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fr-F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br>
              <a:rPr lang="fr-F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fr-F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</a:t>
            </a:r>
            <a:br>
              <a:rPr lang="fr-F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fr-F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</a:t>
            </a:r>
          </a:p>
        </p:txBody>
      </p:sp>
      <p:pic>
        <p:nvPicPr>
          <p:cNvPr id="23" name="Picture 2" descr="http://icdn.pro/images/fr/b/i/bill-homme-personne-utilisateur-icone-6596-12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782976" y="2541490"/>
            <a:ext cx="725016" cy="719193"/>
          </a:xfrm>
          <a:prstGeom prst="rect">
            <a:avLst/>
          </a:prstGeom>
          <a:noFill/>
        </p:spPr>
      </p:pic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039" y="2902768"/>
            <a:ext cx="1928553" cy="458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ZoneTexte 30"/>
          <p:cNvSpPr txBox="1"/>
          <p:nvPr/>
        </p:nvSpPr>
        <p:spPr>
          <a:xfrm>
            <a:off x="1015052" y="4204563"/>
            <a:ext cx="821026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latin typeface="Calibri" pitchFamily="34" charset="0"/>
              </a:rPr>
              <a:t>EAP : seul protocole de communication autorisé entre le client Radius</a:t>
            </a:r>
          </a:p>
          <a:p>
            <a:r>
              <a:rPr lang="fr-FR" sz="2000" dirty="0" smtClean="0">
                <a:latin typeface="Calibri" pitchFamily="34" charset="0"/>
              </a:rPr>
              <a:t>et le client final non encore authentifié.  Principe de base de 802.1X</a:t>
            </a:r>
          </a:p>
          <a:p>
            <a:endParaRPr lang="fr-FR" sz="2000" dirty="0" smtClean="0">
              <a:latin typeface="Calibri" pitchFamily="34" charset="0"/>
            </a:endParaRPr>
          </a:p>
          <a:p>
            <a:r>
              <a:rPr lang="fr-FR" sz="2000" dirty="0" smtClean="0">
                <a:latin typeface="Calibri" pitchFamily="34" charset="0"/>
              </a:rPr>
              <a:t>PEAP : </a:t>
            </a:r>
            <a:r>
              <a:rPr lang="fr-FR" sz="2000" dirty="0" err="1" smtClean="0">
                <a:latin typeface="Calibri" pitchFamily="34" charset="0"/>
              </a:rPr>
              <a:t>Protected</a:t>
            </a:r>
            <a:r>
              <a:rPr lang="fr-FR" sz="2000" dirty="0" smtClean="0">
                <a:latin typeface="Calibri" pitchFamily="34" charset="0"/>
              </a:rPr>
              <a:t> EAP : ajout de la notion de tunnel TLS : les échanges cryptés</a:t>
            </a:r>
          </a:p>
          <a:p>
            <a:r>
              <a:rPr lang="fr-FR" sz="2000" dirty="0" smtClean="0">
                <a:latin typeface="Calibri" pitchFamily="34" charset="0"/>
              </a:rPr>
              <a:t>sont transportés par EAP.  Objectif : rendre invisible la nature de l’échange</a:t>
            </a:r>
          </a:p>
          <a:p>
            <a:r>
              <a:rPr lang="fr-FR" sz="2000" dirty="0" smtClean="0">
                <a:latin typeface="Calibri" pitchFamily="34" charset="0"/>
              </a:rPr>
              <a:t/>
            </a:r>
            <a:br>
              <a:rPr lang="fr-FR" sz="2000" dirty="0" smtClean="0">
                <a:latin typeface="Calibri" pitchFamily="34" charset="0"/>
              </a:rPr>
            </a:br>
            <a:r>
              <a:rPr lang="fr-FR" sz="2000" dirty="0" smtClean="0">
                <a:latin typeface="Calibri" pitchFamily="34" charset="0"/>
              </a:rPr>
              <a:t>MS-CHAP : méthode de reconnaissance mutuelle du client final et du serveur</a:t>
            </a:r>
            <a:br>
              <a:rPr lang="fr-FR" sz="2000" dirty="0" smtClean="0">
                <a:latin typeface="Calibri" pitchFamily="34" charset="0"/>
              </a:rPr>
            </a:br>
            <a:r>
              <a:rPr lang="fr-FR" sz="2000" dirty="0" smtClean="0">
                <a:latin typeface="Calibri" pitchFamily="34" charset="0"/>
              </a:rPr>
              <a:t>Radius passant par le tunnel crypté TLS.</a:t>
            </a:r>
            <a:endParaRPr lang="fr-FR" sz="2000" dirty="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24257" y="2575772"/>
            <a:ext cx="3924300" cy="1068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ZoneTexte 37"/>
          <p:cNvSpPr txBox="1"/>
          <p:nvPr/>
        </p:nvSpPr>
        <p:spPr>
          <a:xfrm>
            <a:off x="5049217" y="3567993"/>
            <a:ext cx="16446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 smtClean="0">
                <a:latin typeface="Calibri" pitchFamily="34" charset="0"/>
              </a:rPr>
              <a:t>Tunnel crypté TLS</a:t>
            </a:r>
            <a:endParaRPr lang="fr-FR" sz="16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360761" y="193209"/>
            <a:ext cx="540834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C</a:t>
            </a:r>
            <a:r>
              <a:rPr lang="fr-FR" sz="6600" dirty="0" smtClean="0">
                <a:latin typeface="Arial Rounded MT Bold" pitchFamily="34" charset="0"/>
              </a:rPr>
              <a:t>onstatation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6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684410" y="1585980"/>
            <a:ext cx="652947" cy="652948"/>
          </a:xfrm>
          <a:prstGeom prst="rect">
            <a:avLst/>
          </a:prstGeom>
          <a:noFill/>
        </p:spPr>
      </p:pic>
      <p:pic>
        <p:nvPicPr>
          <p:cNvPr id="7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692294" y="4854131"/>
            <a:ext cx="652947" cy="652948"/>
          </a:xfrm>
          <a:prstGeom prst="rect">
            <a:avLst/>
          </a:prstGeom>
          <a:noFill/>
        </p:spPr>
      </p:pic>
      <p:sp>
        <p:nvSpPr>
          <p:cNvPr id="9" name="ZoneTexte 8"/>
          <p:cNvSpPr txBox="1"/>
          <p:nvPr/>
        </p:nvSpPr>
        <p:spPr>
          <a:xfrm>
            <a:off x="1441442" y="1697889"/>
            <a:ext cx="761240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Arial Rounded MT Bold" pitchFamily="34" charset="0"/>
              </a:rPr>
              <a:t>Si des dispositifs existent pour sécuriser</a:t>
            </a:r>
            <a:br>
              <a:rPr lang="fr-FR" sz="2400" dirty="0" smtClean="0">
                <a:latin typeface="Arial Rounded MT Bold" pitchFamily="34" charset="0"/>
              </a:rPr>
            </a:br>
            <a:r>
              <a:rPr lang="fr-FR" sz="2400" dirty="0" smtClean="0">
                <a:latin typeface="Arial Rounded MT Bold" pitchFamily="34" charset="0"/>
              </a:rPr>
              <a:t>les accès depuis l’extérieur (DMZ, Pare-feux…)</a:t>
            </a:r>
            <a:br>
              <a:rPr lang="fr-FR" sz="2400" dirty="0" smtClean="0">
                <a:latin typeface="Arial Rounded MT Bold" pitchFamily="34" charset="0"/>
              </a:rPr>
            </a:br>
            <a:r>
              <a:rPr lang="fr-FR" sz="2400" dirty="0" smtClean="0">
                <a:latin typeface="Arial Rounded MT Bold" pitchFamily="34" charset="0"/>
              </a:rPr>
              <a:t>ou par les technologies sans-fil, force est de </a:t>
            </a:r>
            <a:br>
              <a:rPr lang="fr-FR" sz="2400" dirty="0" smtClean="0">
                <a:latin typeface="Arial Rounded MT Bold" pitchFamily="34" charset="0"/>
              </a:rPr>
            </a:br>
            <a:r>
              <a:rPr lang="fr-FR" sz="2400" dirty="0" smtClean="0">
                <a:latin typeface="Arial Rounded MT Bold" pitchFamily="34" charset="0"/>
              </a:rPr>
              <a:t>constater que les prises murales des</a:t>
            </a:r>
            <a:br>
              <a:rPr lang="fr-FR" sz="2400" dirty="0" smtClean="0">
                <a:latin typeface="Arial Rounded MT Bold" pitchFamily="34" charset="0"/>
              </a:rPr>
            </a:br>
            <a:r>
              <a:rPr lang="fr-FR" sz="2400" dirty="0" smtClean="0">
                <a:latin typeface="Arial Rounded MT Bold" pitchFamily="34" charset="0"/>
              </a:rPr>
              <a:t>réseaux des entreprises sont souvent accessibles</a:t>
            </a:r>
          </a:p>
          <a:p>
            <a:r>
              <a:rPr lang="fr-FR" sz="2400" dirty="0" smtClean="0">
                <a:latin typeface="Arial Rounded MT Bold" pitchFamily="34" charset="0"/>
              </a:rPr>
              <a:t>et ouvertes, sinon au quatre vents, du moins sur </a:t>
            </a:r>
            <a:br>
              <a:rPr lang="fr-FR" sz="2400" dirty="0" smtClean="0">
                <a:latin typeface="Arial Rounded MT Bold" pitchFamily="34" charset="0"/>
              </a:rPr>
            </a:br>
            <a:r>
              <a:rPr lang="fr-FR" sz="2400" dirty="0" smtClean="0">
                <a:latin typeface="Arial Rounded MT Bold" pitchFamily="34" charset="0"/>
              </a:rPr>
              <a:t>des segments entiers de réseaux.</a:t>
            </a:r>
            <a:br>
              <a:rPr lang="fr-FR" sz="2400" dirty="0" smtClean="0">
                <a:latin typeface="Arial Rounded MT Bold" pitchFamily="34" charset="0"/>
              </a:rPr>
            </a:br>
            <a:endParaRPr lang="fr-FR" sz="24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473383" y="4928344"/>
            <a:ext cx="7204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Arial Rounded MT Bold" pitchFamily="34" charset="0"/>
              </a:rPr>
              <a:t>La technologie 802.1x peut répondre à ces </a:t>
            </a:r>
            <a:br>
              <a:rPr lang="fr-FR" sz="2400" dirty="0" smtClean="0">
                <a:latin typeface="Arial Rounded MT Bold" pitchFamily="34" charset="0"/>
              </a:rPr>
            </a:br>
            <a:r>
              <a:rPr lang="fr-FR" sz="2400" dirty="0" smtClean="0">
                <a:latin typeface="Arial Rounded MT Bold" pitchFamily="34" charset="0"/>
              </a:rPr>
              <a:t>éventuels manquements à la sécurité. Elle peut</a:t>
            </a:r>
            <a:br>
              <a:rPr lang="fr-FR" sz="2400" dirty="0" smtClean="0">
                <a:latin typeface="Arial Rounded MT Bold" pitchFamily="34" charset="0"/>
              </a:rPr>
            </a:br>
            <a:r>
              <a:rPr lang="fr-FR" sz="2400" dirty="0" smtClean="0">
                <a:latin typeface="Arial Rounded MT Bold" pitchFamily="34" charset="0"/>
              </a:rPr>
              <a:t>apporter également plus de souplesse dans la</a:t>
            </a:r>
            <a:br>
              <a:rPr lang="fr-FR" sz="2400" dirty="0" smtClean="0">
                <a:latin typeface="Arial Rounded MT Bold" pitchFamily="34" charset="0"/>
              </a:rPr>
            </a:br>
            <a:r>
              <a:rPr lang="fr-FR" sz="2400" dirty="0" smtClean="0">
                <a:latin typeface="Arial Rounded MT Bold" pitchFamily="34" charset="0"/>
              </a:rPr>
              <a:t>gestion des VLAN.</a:t>
            </a:r>
            <a:endParaRPr lang="fr-FR" sz="24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l_fi" descr="http://img.clubic.com/photo/0197655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627284" y="4166578"/>
            <a:ext cx="1224643" cy="1152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2043045" y="193209"/>
            <a:ext cx="70134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</a:t>
            </a:r>
            <a:r>
              <a:rPr lang="fr-FR" sz="6600" dirty="0" smtClean="0">
                <a:latin typeface="Arial Rounded MT Bold" pitchFamily="34" charset="0"/>
              </a:rPr>
              <a:t>rincipes </a:t>
            </a:r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8</a:t>
            </a:r>
            <a:r>
              <a:rPr lang="fr-FR" sz="6600" dirty="0" smtClean="0">
                <a:latin typeface="Arial Rounded MT Bold" pitchFamily="34" charset="0"/>
              </a:rPr>
              <a:t>02.1x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6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684410" y="1585980"/>
            <a:ext cx="652947" cy="652948"/>
          </a:xfrm>
          <a:prstGeom prst="rect">
            <a:avLst/>
          </a:prstGeom>
          <a:noFill/>
        </p:spPr>
      </p:pic>
      <p:sp>
        <p:nvSpPr>
          <p:cNvPr id="9" name="ZoneTexte 8"/>
          <p:cNvSpPr txBox="1"/>
          <p:nvPr/>
        </p:nvSpPr>
        <p:spPr>
          <a:xfrm>
            <a:off x="1441442" y="1659252"/>
            <a:ext cx="3867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Arial Rounded MT Bold" pitchFamily="34" charset="0"/>
              </a:rPr>
              <a:t>Les acteurs en présence</a:t>
            </a:r>
            <a:endParaRPr lang="fr-FR" sz="24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cxnSp>
        <p:nvCxnSpPr>
          <p:cNvPr id="10" name="Connecteur droit 9"/>
          <p:cNvCxnSpPr/>
          <p:nvPr/>
        </p:nvCxnSpPr>
        <p:spPr>
          <a:xfrm flipV="1">
            <a:off x="2818619" y="4249685"/>
            <a:ext cx="2016224" cy="8640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V="1">
            <a:off x="6156101" y="4249685"/>
            <a:ext cx="910990" cy="9049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228070" y="5301421"/>
            <a:ext cx="26843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dirty="0" smtClean="0">
                <a:latin typeface="Calibri" pitchFamily="34" charset="0"/>
              </a:rPr>
              <a:t>Ordinateurs demandant</a:t>
            </a:r>
            <a:br>
              <a:rPr lang="fr-FR" sz="2000" dirty="0" smtClean="0">
                <a:latin typeface="Calibri" pitchFamily="34" charset="0"/>
              </a:rPr>
            </a:br>
            <a:r>
              <a:rPr lang="fr-FR" sz="2000" dirty="0" smtClean="0">
                <a:latin typeface="Calibri" pitchFamily="34" charset="0"/>
              </a:rPr>
              <a:t>l’accès au réseau :</a:t>
            </a:r>
          </a:p>
          <a:p>
            <a:pPr algn="ctr"/>
            <a:r>
              <a:rPr lang="fr-FR" sz="2000" dirty="0" smtClean="0">
                <a:latin typeface="Calibri" pitchFamily="34" charset="0"/>
              </a:rPr>
              <a:t>les « supplicants »</a:t>
            </a:r>
            <a:endParaRPr lang="fr-FR" sz="2000" dirty="0">
              <a:latin typeface="Calibri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555906" y="2797414"/>
            <a:ext cx="23498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Calibri" pitchFamily="34" charset="0"/>
              </a:rPr>
              <a:t>Équipement de réseau </a:t>
            </a:r>
            <a:br>
              <a:rPr lang="fr-FR" dirty="0" smtClean="0">
                <a:latin typeface="Calibri" pitchFamily="34" charset="0"/>
              </a:rPr>
            </a:br>
            <a:r>
              <a:rPr lang="fr-FR" dirty="0" smtClean="0">
                <a:latin typeface="Calibri" pitchFamily="34" charset="0"/>
              </a:rPr>
              <a:t>relayant la demande :</a:t>
            </a:r>
          </a:p>
          <a:p>
            <a:pPr algn="ctr"/>
            <a:r>
              <a:rPr lang="fr-FR" dirty="0" smtClean="0">
                <a:latin typeface="Calibri" pitchFamily="34" charset="0"/>
              </a:rPr>
              <a:t>Le « client RADIUS »</a:t>
            </a:r>
            <a:endParaRPr lang="fr-FR" dirty="0">
              <a:latin typeface="Calibri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6638975" y="4859969"/>
            <a:ext cx="20151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Calibri" pitchFamily="34" charset="0"/>
              </a:rPr>
              <a:t>Serveur acceptant </a:t>
            </a:r>
            <a:br>
              <a:rPr lang="fr-FR" dirty="0" smtClean="0">
                <a:latin typeface="Calibri" pitchFamily="34" charset="0"/>
              </a:rPr>
            </a:br>
            <a:r>
              <a:rPr lang="fr-FR" dirty="0" smtClean="0">
                <a:latin typeface="Calibri" pitchFamily="34" charset="0"/>
              </a:rPr>
              <a:t>- ou refusant -</a:t>
            </a:r>
            <a:br>
              <a:rPr lang="fr-FR" dirty="0" smtClean="0">
                <a:latin typeface="Calibri" pitchFamily="34" charset="0"/>
              </a:rPr>
            </a:br>
            <a:r>
              <a:rPr lang="fr-FR" dirty="0" smtClean="0">
                <a:latin typeface="Calibri" pitchFamily="34" charset="0"/>
              </a:rPr>
              <a:t> la demande : </a:t>
            </a:r>
            <a:br>
              <a:rPr lang="fr-FR" dirty="0" smtClean="0">
                <a:latin typeface="Calibri" pitchFamily="34" charset="0"/>
              </a:rPr>
            </a:br>
            <a:r>
              <a:rPr lang="fr-FR" dirty="0" smtClean="0">
                <a:latin typeface="Calibri" pitchFamily="34" charset="0"/>
              </a:rPr>
              <a:t>« Serveur RADIUS »</a:t>
            </a:r>
            <a:endParaRPr lang="fr-FR" dirty="0">
              <a:latin typeface="Calibri" pitchFamily="34" charset="0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51494" y="2665924"/>
            <a:ext cx="1507631" cy="2266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ZoneTexte 22"/>
          <p:cNvSpPr txBox="1"/>
          <p:nvPr/>
        </p:nvSpPr>
        <p:spPr>
          <a:xfrm>
            <a:off x="8068533" y="3090924"/>
            <a:ext cx="32092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  <a:latin typeface="Arial Rounded MT Bold" pitchFamily="34" charset="0"/>
              </a:rPr>
              <a:t>R</a:t>
            </a:r>
            <a:br>
              <a:rPr lang="fr-FR" sz="1400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sz="1400" b="1" dirty="0" smtClean="0">
                <a:solidFill>
                  <a:schemeClr val="bg1"/>
                </a:solidFill>
                <a:latin typeface="Arial Rounded MT Bold" pitchFamily="34" charset="0"/>
              </a:rPr>
              <a:t>A</a:t>
            </a:r>
            <a:br>
              <a:rPr lang="fr-FR" sz="1400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sz="1400" b="1" dirty="0" smtClean="0">
                <a:solidFill>
                  <a:schemeClr val="bg1"/>
                </a:solidFill>
                <a:latin typeface="Arial Rounded MT Bold" pitchFamily="34" charset="0"/>
              </a:rPr>
              <a:t>D</a:t>
            </a:r>
            <a:br>
              <a:rPr lang="fr-FR" sz="1400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sz="1400" b="1" dirty="0" smtClean="0">
                <a:solidFill>
                  <a:schemeClr val="bg1"/>
                </a:solidFill>
                <a:latin typeface="Arial Rounded MT Bold" pitchFamily="34" charset="0"/>
              </a:rPr>
              <a:t>I</a:t>
            </a:r>
            <a:br>
              <a:rPr lang="fr-FR" sz="1400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sz="1400" b="1" dirty="0" smtClean="0">
                <a:solidFill>
                  <a:schemeClr val="bg1"/>
                </a:solidFill>
                <a:latin typeface="Arial Rounded MT Bold" pitchFamily="34" charset="0"/>
              </a:rPr>
              <a:t>U</a:t>
            </a:r>
            <a:br>
              <a:rPr lang="fr-FR" sz="1400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sz="1400" b="1" dirty="0" smtClean="0">
                <a:solidFill>
                  <a:schemeClr val="bg1"/>
                </a:solidFill>
                <a:latin typeface="Arial Rounded MT Bold" pitchFamily="34" charset="0"/>
              </a:rPr>
              <a:t>S</a:t>
            </a:r>
          </a:p>
        </p:txBody>
      </p:sp>
      <p:pic>
        <p:nvPicPr>
          <p:cNvPr id="24" name="Picture 2" descr="http://icdn.pro/images/fr/b/i/bill-homme-personne-utilisateur-icone-6596-12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035994" y="4138472"/>
            <a:ext cx="725016" cy="719193"/>
          </a:xfrm>
          <a:prstGeom prst="rect">
            <a:avLst/>
          </a:prstGeom>
          <a:noFill/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38018" y="4122107"/>
            <a:ext cx="2650048" cy="630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27"/>
          <p:cNvSpPr/>
          <p:nvPr/>
        </p:nvSpPr>
        <p:spPr>
          <a:xfrm>
            <a:off x="407622" y="3096120"/>
            <a:ext cx="2348457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 « quidam »</a:t>
            </a:r>
            <a:endParaRPr lang="fr-FR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908529" y="4832624"/>
            <a:ext cx="2348457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 « gardien »</a:t>
            </a:r>
            <a:endParaRPr lang="fr-FR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469278" y="2087277"/>
            <a:ext cx="234845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 « chef »</a:t>
            </a:r>
            <a:endParaRPr lang="fr-FR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41634" y="2743066"/>
            <a:ext cx="1978855" cy="2975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684410" y="1585980"/>
            <a:ext cx="652947" cy="652948"/>
          </a:xfrm>
          <a:prstGeom prst="rect">
            <a:avLst/>
          </a:prstGeom>
          <a:noFill/>
        </p:spPr>
      </p:pic>
      <p:sp>
        <p:nvSpPr>
          <p:cNvPr id="9" name="ZoneTexte 8"/>
          <p:cNvSpPr txBox="1"/>
          <p:nvPr/>
        </p:nvSpPr>
        <p:spPr>
          <a:xfrm>
            <a:off x="1441442" y="1633494"/>
            <a:ext cx="688823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Calibri" pitchFamily="34" charset="0"/>
              </a:rPr>
              <a:t>Les ports des équipement réseau en mode 802.1x</a:t>
            </a:r>
            <a:br>
              <a:rPr lang="fr-FR" sz="2400" b="1" dirty="0" smtClean="0">
                <a:latin typeface="Calibri" pitchFamily="34" charset="0"/>
              </a:rPr>
            </a:br>
            <a:r>
              <a:rPr lang="fr-FR" sz="2400" b="1" dirty="0" smtClean="0">
                <a:latin typeface="Calibri" pitchFamily="34" charset="0"/>
              </a:rPr>
              <a:t>ne sont plus en accès libre, mais il y a un préalable à </a:t>
            </a:r>
            <a:br>
              <a:rPr lang="fr-FR" sz="2400" b="1" dirty="0" smtClean="0">
                <a:latin typeface="Calibri" pitchFamily="34" charset="0"/>
              </a:rPr>
            </a:br>
            <a:r>
              <a:rPr lang="fr-FR" sz="2400" b="1" dirty="0" smtClean="0">
                <a:latin typeface="Calibri" pitchFamily="34" charset="0"/>
              </a:rPr>
              <a:t>leur utilisation : le client final doit </a:t>
            </a:r>
            <a:br>
              <a:rPr lang="fr-FR" sz="2400" b="1" dirty="0" smtClean="0">
                <a:latin typeface="Calibri" pitchFamily="34" charset="0"/>
              </a:rPr>
            </a:br>
            <a:r>
              <a:rPr lang="fr-FR" sz="2400" b="1" dirty="0" smtClean="0">
                <a:latin typeface="Calibri" pitchFamily="34" charset="0"/>
              </a:rPr>
              <a:t>« montrer patte blanche » en</a:t>
            </a:r>
            <a:br>
              <a:rPr lang="fr-FR" sz="2400" b="1" dirty="0" smtClean="0">
                <a:latin typeface="Calibri" pitchFamily="34" charset="0"/>
              </a:rPr>
            </a:br>
            <a:r>
              <a:rPr lang="fr-FR" sz="2400" b="1" dirty="0" smtClean="0">
                <a:latin typeface="Calibri" pitchFamily="34" charset="0"/>
              </a:rPr>
              <a:t>s’authentifiant auprès du serveur</a:t>
            </a:r>
            <a:r>
              <a:rPr lang="fr-FR" sz="24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fr-FR" sz="24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endParaRPr lang="fr-FR" sz="2400" b="1" dirty="0" smtClean="0">
              <a:latin typeface="Calibri" pitchFamily="34" charset="0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5090" y="4023106"/>
            <a:ext cx="52768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663917" y="5729957"/>
            <a:ext cx="30734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000" b="1" dirty="0" smtClean="0">
                <a:latin typeface="Calibri" pitchFamily="34" charset="0"/>
              </a:rPr>
              <a:t>Port N°1 en mode standard</a:t>
            </a:r>
          </a:p>
          <a:p>
            <a:pPr algn="ctr"/>
            <a:r>
              <a:rPr lang="fr-FR" sz="2000" b="1" dirty="0" smtClean="0">
                <a:latin typeface="Calibri" pitchFamily="34" charset="0"/>
              </a:rPr>
              <a:t>d’accès libre ouvert à tous</a:t>
            </a:r>
            <a:endParaRPr lang="fr-FR" sz="2000" b="1" dirty="0">
              <a:latin typeface="Calibri" pitchFamily="34" charset="0"/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 flipV="1">
            <a:off x="2099256" y="4597758"/>
            <a:ext cx="425003" cy="101743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533600" y="5650537"/>
            <a:ext cx="34513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dirty="0" smtClean="0">
                <a:latin typeface="Calibri" pitchFamily="34" charset="0"/>
              </a:rPr>
              <a:t>Port  n°2 en mode « 802.1x »</a:t>
            </a:r>
          </a:p>
          <a:p>
            <a:pPr algn="ctr"/>
            <a:r>
              <a:rPr lang="fr-FR" sz="2000" b="1" dirty="0" smtClean="0">
                <a:latin typeface="Calibri" pitchFamily="34" charset="0"/>
              </a:rPr>
              <a:t>d’accès restreint aux clients </a:t>
            </a:r>
            <a:r>
              <a:rPr lang="fr-FR" sz="2000" b="1" i="1" dirty="0" smtClean="0">
                <a:latin typeface="Calibri" pitchFamily="34" charset="0"/>
              </a:rPr>
              <a:t>authentifiés</a:t>
            </a:r>
            <a:endParaRPr lang="fr-FR" sz="2000" b="1" i="1" dirty="0">
              <a:latin typeface="Calibri" pitchFamily="34" charset="0"/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 flipH="1" flipV="1">
            <a:off x="4649274" y="4481848"/>
            <a:ext cx="605306" cy="101743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2030166" y="193209"/>
            <a:ext cx="70134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</a:t>
            </a:r>
            <a:r>
              <a:rPr lang="fr-FR" sz="6600" dirty="0" smtClean="0">
                <a:latin typeface="Arial Rounded MT Bold" pitchFamily="34" charset="0"/>
              </a:rPr>
              <a:t>rincipes </a:t>
            </a:r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8</a:t>
            </a:r>
            <a:r>
              <a:rPr lang="fr-FR" sz="6600" dirty="0" smtClean="0">
                <a:latin typeface="Arial Rounded MT Bold" pitchFamily="34" charset="0"/>
              </a:rPr>
              <a:t>02.1x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7920507" y="3387141"/>
            <a:ext cx="35939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R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A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D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I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U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684410" y="1585980"/>
            <a:ext cx="652947" cy="652948"/>
          </a:xfrm>
          <a:prstGeom prst="rect">
            <a:avLst/>
          </a:prstGeom>
          <a:noFill/>
        </p:spPr>
      </p:pic>
      <p:sp>
        <p:nvSpPr>
          <p:cNvPr id="9" name="ZoneTexte 8"/>
          <p:cNvSpPr txBox="1"/>
          <p:nvPr/>
        </p:nvSpPr>
        <p:spPr>
          <a:xfrm>
            <a:off x="1441442" y="1594857"/>
            <a:ext cx="732559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Arial Rounded MT Bold" pitchFamily="34" charset="0"/>
              </a:rPr>
              <a:t>Comment un client peut-il s’authentifier si toute</a:t>
            </a:r>
            <a:br>
              <a:rPr lang="fr-FR" sz="2400" dirty="0" smtClean="0">
                <a:latin typeface="Arial Rounded MT Bold" pitchFamily="34" charset="0"/>
              </a:rPr>
            </a:br>
            <a:r>
              <a:rPr lang="fr-FR" sz="2400" dirty="0" smtClean="0">
                <a:latin typeface="Arial Rounded MT Bold" pitchFamily="34" charset="0"/>
              </a:rPr>
              <a:t>communication lui est refusée ?</a:t>
            </a:r>
          </a:p>
          <a:p>
            <a:endParaRPr lang="fr-FR" sz="2400" i="1" dirty="0" smtClean="0">
              <a:latin typeface="Arial Rounded MT Bold" pitchFamily="34" charset="0"/>
            </a:endParaRPr>
          </a:p>
          <a:p>
            <a:pPr>
              <a:buFont typeface="Wingdings 3" pitchFamily="18" charset="2"/>
              <a:buChar char="Æ"/>
            </a:pPr>
            <a:r>
              <a:rPr lang="fr-FR" sz="2000" dirty="0" smtClean="0">
                <a:latin typeface="Calibri" pitchFamily="34" charset="0"/>
                <a:sym typeface="Wingdings 3"/>
              </a:rPr>
              <a:t> Grâce à l’acceptation, par le port non contrôlé des seuls paquets</a:t>
            </a:r>
            <a:br>
              <a:rPr lang="fr-FR" sz="2000" dirty="0" smtClean="0">
                <a:latin typeface="Calibri" pitchFamily="34" charset="0"/>
                <a:sym typeface="Wingdings 3"/>
              </a:rPr>
            </a:br>
            <a:r>
              <a:rPr lang="fr-FR" sz="2000" dirty="0" smtClean="0">
                <a:latin typeface="Calibri" pitchFamily="34" charset="0"/>
                <a:sym typeface="Wingdings 3"/>
              </a:rPr>
              <a:t>du protocole EAP </a:t>
            </a:r>
            <a:r>
              <a:rPr lang="fr-FR" sz="2000" b="1" dirty="0" smtClean="0">
                <a:latin typeface="Calibri" pitchFamily="34" charset="0"/>
                <a:sym typeface="Wingdings 3"/>
              </a:rPr>
              <a:t>qui ne peut servir qu’à l’authentification</a:t>
            </a:r>
          </a:p>
          <a:p>
            <a:pPr>
              <a:buFont typeface="Wingdings 3" pitchFamily="18" charset="2"/>
              <a:buChar char="Æ"/>
            </a:pPr>
            <a:r>
              <a:rPr lang="fr-FR" sz="2000" dirty="0" smtClean="0">
                <a:latin typeface="Calibri" pitchFamily="34" charset="0"/>
                <a:sym typeface="Wingdings 3"/>
              </a:rPr>
              <a:t> Après authentification, tous les types de paquets seront acceptés.</a:t>
            </a:r>
            <a:endParaRPr lang="fr-FR" dirty="0" smtClean="0">
              <a:latin typeface="Calibri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030166" y="193209"/>
            <a:ext cx="70134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</a:t>
            </a:r>
            <a:r>
              <a:rPr lang="fr-FR" sz="6600" dirty="0" smtClean="0">
                <a:latin typeface="Arial Rounded MT Bold" pitchFamily="34" charset="0"/>
              </a:rPr>
              <a:t>rincipes </a:t>
            </a:r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8</a:t>
            </a:r>
            <a:r>
              <a:rPr lang="fr-FR" sz="6600" dirty="0" smtClean="0">
                <a:latin typeface="Arial Rounded MT Bold" pitchFamily="34" charset="0"/>
              </a:rPr>
              <a:t>02.1x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2556" y="4250255"/>
            <a:ext cx="52768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3815777" y="4385594"/>
            <a:ext cx="5405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EAP</a:t>
            </a:r>
          </a:p>
          <a:p>
            <a:r>
              <a:rPr lang="fr-FR" sz="1600" dirty="0" smtClean="0">
                <a:solidFill>
                  <a:schemeClr val="bg1"/>
                </a:solidFill>
              </a:rPr>
              <a:t>only</a:t>
            </a:r>
            <a:endParaRPr lang="fr-FR" sz="1600" dirty="0">
              <a:solidFill>
                <a:schemeClr val="bg1"/>
              </a:solidFill>
            </a:endParaRPr>
          </a:p>
        </p:txBody>
      </p:sp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2796" y="5315170"/>
            <a:ext cx="52768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oneTexte 14"/>
          <p:cNvSpPr txBox="1"/>
          <p:nvPr/>
        </p:nvSpPr>
        <p:spPr>
          <a:xfrm>
            <a:off x="5904009" y="5486912"/>
            <a:ext cx="694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ALL</a:t>
            </a:r>
            <a:endParaRPr lang="fr-FR" sz="2800" dirty="0"/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1502556" y="3919136"/>
            <a:ext cx="27474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1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Avant authentification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3627569" y="6223229"/>
            <a:ext cx="24641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1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Après authentification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914061" y="5433741"/>
            <a:ext cx="809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cap="small" dirty="0" smtClean="0"/>
              <a:t>radius </a:t>
            </a: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41634" y="3547883"/>
            <a:ext cx="1978855" cy="2975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7881870" y="4140442"/>
            <a:ext cx="35939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R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A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D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I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U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S</a:t>
            </a:r>
          </a:p>
        </p:txBody>
      </p:sp>
      <p:pic>
        <p:nvPicPr>
          <p:cNvPr id="6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452588" y="1508706"/>
            <a:ext cx="652947" cy="652948"/>
          </a:xfrm>
          <a:prstGeom prst="rect">
            <a:avLst/>
          </a:prstGeom>
          <a:noFill/>
        </p:spPr>
      </p:pic>
      <p:sp>
        <p:nvSpPr>
          <p:cNvPr id="9" name="ZoneTexte 8"/>
          <p:cNvSpPr txBox="1"/>
          <p:nvPr/>
        </p:nvSpPr>
        <p:spPr>
          <a:xfrm>
            <a:off x="1209620" y="1543341"/>
            <a:ext cx="796589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latin typeface="Calibri" pitchFamily="34" charset="0"/>
              </a:rPr>
              <a:t>Les équipements de réseau 802.1x sont les seuls </a:t>
            </a:r>
            <a:br>
              <a:rPr lang="fr-FR" sz="2800" dirty="0" smtClean="0">
                <a:latin typeface="Calibri" pitchFamily="34" charset="0"/>
              </a:rPr>
            </a:br>
            <a:r>
              <a:rPr lang="fr-FR" sz="2800" dirty="0" smtClean="0">
                <a:latin typeface="Calibri" pitchFamily="34" charset="0"/>
              </a:rPr>
              <a:t>clients du serveur Radius.</a:t>
            </a:r>
            <a:br>
              <a:rPr lang="fr-FR" sz="2800" dirty="0" smtClean="0">
                <a:latin typeface="Calibri" pitchFamily="34" charset="0"/>
              </a:rPr>
            </a:br>
            <a:r>
              <a:rPr lang="fr-FR" sz="2800" dirty="0" smtClean="0">
                <a:latin typeface="Calibri" pitchFamily="34" charset="0"/>
              </a:rPr>
              <a:t>Le client final ne connaît pas l’adresse du - ou des - </a:t>
            </a:r>
          </a:p>
          <a:p>
            <a:r>
              <a:rPr lang="fr-FR" sz="2800" dirty="0" smtClean="0">
                <a:latin typeface="Calibri" pitchFamily="34" charset="0"/>
              </a:rPr>
              <a:t>serveurs Radius et il n’est autorisé qu’à communiquer</a:t>
            </a:r>
            <a:br>
              <a:rPr lang="fr-FR" sz="2800" dirty="0" smtClean="0">
                <a:latin typeface="Calibri" pitchFamily="34" charset="0"/>
              </a:rPr>
            </a:br>
            <a:r>
              <a:rPr lang="fr-FR" sz="2800" dirty="0" smtClean="0">
                <a:latin typeface="Calibri" pitchFamily="34" charset="0"/>
              </a:rPr>
              <a:t>qu’avec l’équipement.</a:t>
            </a:r>
            <a:br>
              <a:rPr lang="fr-FR" sz="2800" dirty="0" smtClean="0">
                <a:latin typeface="Calibri" pitchFamily="34" charset="0"/>
              </a:rPr>
            </a:br>
            <a:endParaRPr lang="fr-FR" sz="2000" i="1" dirty="0" smtClean="0">
              <a:latin typeface="Calibri" pitchFamily="34" charset="0"/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 flipV="1">
            <a:off x="4224270" y="4520485"/>
            <a:ext cx="2176530" cy="193182"/>
          </a:xfrm>
          <a:prstGeom prst="straightConnector1">
            <a:avLst/>
          </a:prstGeom>
          <a:ln w="762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2030166" y="193209"/>
            <a:ext cx="70134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</a:t>
            </a:r>
            <a:r>
              <a:rPr lang="fr-FR" sz="6600" dirty="0" smtClean="0">
                <a:latin typeface="Arial Rounded MT Bold" pitchFamily="34" charset="0"/>
              </a:rPr>
              <a:t>rincipes </a:t>
            </a:r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8</a:t>
            </a:r>
            <a:r>
              <a:rPr lang="fr-FR" sz="6600" dirty="0" smtClean="0">
                <a:latin typeface="Arial Rounded MT Bold" pitchFamily="34" charset="0"/>
              </a:rPr>
              <a:t>02.1x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64519" y="4444079"/>
            <a:ext cx="2650048" cy="630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l_fi" descr="http://img.clubic.com/photo/0197655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807588" y="5467368"/>
            <a:ext cx="1224643" cy="1152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 descr="http://icdn.pro/images/fr/b/i/bill-homme-personne-utilisateur-icone-6596-12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216298" y="5439262"/>
            <a:ext cx="725016" cy="719193"/>
          </a:xfrm>
          <a:prstGeom prst="rect">
            <a:avLst/>
          </a:prstGeom>
          <a:noFill/>
        </p:spPr>
      </p:pic>
      <p:sp>
        <p:nvSpPr>
          <p:cNvPr id="23" name="Rectangle 22"/>
          <p:cNvSpPr/>
          <p:nvPr/>
        </p:nvSpPr>
        <p:spPr>
          <a:xfrm>
            <a:off x="1155181" y="5274798"/>
            <a:ext cx="2305319" cy="1442434"/>
          </a:xfrm>
          <a:prstGeom prst="rect">
            <a:avLst/>
          </a:prstGeom>
          <a:solidFill>
            <a:schemeClr val="bg1">
              <a:alpha val="75000"/>
            </a:schemeClr>
          </a:solidFill>
          <a:ln w="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4494731" y="4739423"/>
            <a:ext cx="17261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Arial Rounded MT Bold" pitchFamily="34" charset="0"/>
              </a:rPr>
              <a:t>Échange </a:t>
            </a:r>
            <a:br>
              <a:rPr lang="fr-FR" dirty="0" smtClean="0">
                <a:latin typeface="Arial Rounded MT Bold" pitchFamily="34" charset="0"/>
              </a:rPr>
            </a:br>
            <a:r>
              <a:rPr lang="fr-FR" dirty="0" smtClean="0">
                <a:latin typeface="Arial Rounded MT Bold" pitchFamily="34" charset="0"/>
              </a:rPr>
              <a:t>client/serveur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25701" y="3535117"/>
            <a:ext cx="1978855" cy="2975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4314422" y="4121241"/>
            <a:ext cx="35939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R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A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D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I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U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S</a:t>
            </a:r>
          </a:p>
        </p:txBody>
      </p:sp>
      <p:pic>
        <p:nvPicPr>
          <p:cNvPr id="6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452588" y="1508706"/>
            <a:ext cx="652947" cy="652948"/>
          </a:xfrm>
          <a:prstGeom prst="rect">
            <a:avLst/>
          </a:prstGeom>
          <a:noFill/>
        </p:spPr>
      </p:pic>
      <p:sp>
        <p:nvSpPr>
          <p:cNvPr id="9" name="ZoneTexte 8"/>
          <p:cNvSpPr txBox="1"/>
          <p:nvPr/>
        </p:nvSpPr>
        <p:spPr>
          <a:xfrm>
            <a:off x="1209620" y="1543341"/>
            <a:ext cx="771352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latin typeface="Calibri" pitchFamily="34" charset="0"/>
              </a:rPr>
              <a:t>Le serveur Radius met en œuvre les règles régissant</a:t>
            </a:r>
            <a:br>
              <a:rPr lang="fr-FR" sz="2800" dirty="0" smtClean="0">
                <a:latin typeface="Calibri" pitchFamily="34" charset="0"/>
              </a:rPr>
            </a:br>
            <a:r>
              <a:rPr lang="fr-FR" sz="2800" dirty="0" smtClean="0">
                <a:latin typeface="Calibri" pitchFamily="34" charset="0"/>
              </a:rPr>
              <a:t>l’acceptation ou non des demandes transmises </a:t>
            </a:r>
            <a:br>
              <a:rPr lang="fr-FR" sz="2800" dirty="0" smtClean="0">
                <a:latin typeface="Calibri" pitchFamily="34" charset="0"/>
              </a:rPr>
            </a:br>
            <a:r>
              <a:rPr lang="fr-FR" sz="2800" dirty="0" smtClean="0">
                <a:latin typeface="Calibri" pitchFamily="34" charset="0"/>
              </a:rPr>
              <a:t>par ses clients. Il interroge un annuaire ou</a:t>
            </a:r>
            <a:br>
              <a:rPr lang="fr-FR" sz="2800" dirty="0" smtClean="0">
                <a:latin typeface="Calibri" pitchFamily="34" charset="0"/>
              </a:rPr>
            </a:br>
            <a:r>
              <a:rPr lang="fr-FR" sz="2800" dirty="0" smtClean="0">
                <a:latin typeface="Calibri" pitchFamily="34" charset="0"/>
              </a:rPr>
              <a:t>une base de données SQL d’utilisateurs</a:t>
            </a:r>
            <a:br>
              <a:rPr lang="fr-FR" sz="2800" dirty="0" smtClean="0">
                <a:latin typeface="Calibri" pitchFamily="34" charset="0"/>
              </a:rPr>
            </a:br>
            <a:endParaRPr lang="fr-FR" sz="2000" i="1" dirty="0" smtClean="0">
              <a:latin typeface="Calibri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030166" y="193209"/>
            <a:ext cx="70134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</a:t>
            </a:r>
            <a:r>
              <a:rPr lang="fr-FR" sz="6600" dirty="0" smtClean="0">
                <a:latin typeface="Arial Rounded MT Bold" pitchFamily="34" charset="0"/>
              </a:rPr>
              <a:t>rincipes </a:t>
            </a:r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8</a:t>
            </a:r>
            <a:r>
              <a:rPr lang="fr-FR" sz="6600" dirty="0" smtClean="0">
                <a:latin typeface="Arial Rounded MT Bold" pitchFamily="34" charset="0"/>
              </a:rPr>
              <a:t>02.1x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7410" name="Picture 2" descr="https://encrypted-tbn0.gstatic.com/images?q=tbn:ANd9GcRVs_brN0pGojamRhqbimfWlQ65NWIq0piuXVUj-3V1FZ6q97b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3165" y="3515932"/>
            <a:ext cx="1508439" cy="1475214"/>
          </a:xfrm>
          <a:prstGeom prst="rect">
            <a:avLst/>
          </a:prstGeom>
          <a:noFill/>
        </p:spPr>
      </p:pic>
      <p:pic>
        <p:nvPicPr>
          <p:cNvPr id="14" name="Picture 4" descr="http://www.silicon.fr/wp-content/uploads/2012/06/stockage-disque-Fotolia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81480" y="5138670"/>
            <a:ext cx="1500389" cy="1500389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 rot="20796060">
            <a:off x="6890197" y="3863661"/>
            <a:ext cx="604993" cy="61943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Bottom">
              <a:avLst/>
            </a:prstTxWarp>
            <a:spAutoFit/>
          </a:bodyPr>
          <a:lstStyle/>
          <a:p>
            <a:pPr algn="ctr"/>
            <a:r>
              <a:rPr lang="fr-FR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</a:t>
            </a:r>
            <a:endParaRPr lang="fr-FR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629598" y="5555989"/>
            <a:ext cx="10454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SQL</a:t>
            </a:r>
            <a:endParaRPr lang="fr-FR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27203" y="3535117"/>
            <a:ext cx="1978855" cy="2975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3515924" y="4121241"/>
            <a:ext cx="35939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R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A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D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I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U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S</a:t>
            </a:r>
          </a:p>
        </p:txBody>
      </p:sp>
      <p:pic>
        <p:nvPicPr>
          <p:cNvPr id="6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452588" y="1508706"/>
            <a:ext cx="652947" cy="652948"/>
          </a:xfrm>
          <a:prstGeom prst="rect">
            <a:avLst/>
          </a:prstGeom>
          <a:noFill/>
        </p:spPr>
      </p:pic>
      <p:sp>
        <p:nvSpPr>
          <p:cNvPr id="9" name="ZoneTexte 8"/>
          <p:cNvSpPr txBox="1"/>
          <p:nvPr/>
        </p:nvSpPr>
        <p:spPr>
          <a:xfrm>
            <a:off x="1209620" y="1543341"/>
            <a:ext cx="68743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latin typeface="Calibri" pitchFamily="34" charset="0"/>
              </a:rPr>
              <a:t>Quelles conséquences, en cas d’acceptation  ?</a:t>
            </a:r>
          </a:p>
          <a:p>
            <a:pPr>
              <a:buFontTx/>
              <a:buChar char="-"/>
            </a:pPr>
            <a:r>
              <a:rPr lang="fr-FR" dirty="0" smtClean="0">
                <a:latin typeface="Calibri" pitchFamily="34" charset="0"/>
              </a:rPr>
              <a:t> autorisation d’accès pure et simple</a:t>
            </a:r>
          </a:p>
          <a:p>
            <a:pPr>
              <a:buFontTx/>
              <a:buChar char="-"/>
            </a:pPr>
            <a:r>
              <a:rPr lang="fr-FR" dirty="0" smtClean="0">
                <a:latin typeface="Calibri" pitchFamily="34" charset="0"/>
              </a:rPr>
              <a:t> placement dans un VLAN dédié à l’utilisateur</a:t>
            </a:r>
          </a:p>
          <a:p>
            <a:r>
              <a:rPr lang="fr-FR" dirty="0" smtClean="0">
                <a:latin typeface="Calibri" pitchFamily="34" charset="0"/>
              </a:rPr>
              <a:t>- Autres stratégies …</a:t>
            </a:r>
            <a:br>
              <a:rPr lang="fr-FR" dirty="0" smtClean="0">
                <a:latin typeface="Calibri" pitchFamily="34" charset="0"/>
              </a:rPr>
            </a:br>
            <a:endParaRPr lang="fr-FR" sz="1400" i="1" dirty="0" smtClean="0">
              <a:latin typeface="Calibri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030166" y="193209"/>
            <a:ext cx="70134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</a:t>
            </a:r>
            <a:r>
              <a:rPr lang="fr-FR" sz="6600" dirty="0" smtClean="0">
                <a:latin typeface="Arial Rounded MT Bold" pitchFamily="34" charset="0"/>
              </a:rPr>
              <a:t>rincipes </a:t>
            </a:r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8</a:t>
            </a:r>
            <a:r>
              <a:rPr lang="fr-FR" sz="6600" dirty="0" smtClean="0">
                <a:latin typeface="Arial Rounded MT Bold" pitchFamily="34" charset="0"/>
              </a:rPr>
              <a:t>02.1x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85042" y="4307987"/>
            <a:ext cx="2330503" cy="817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7390391" y="3353692"/>
            <a:ext cx="982962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1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fr-FR" sz="1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4" name="il_fi" descr="http://img.clubic.com/photo/0197655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401564" y="5574945"/>
            <a:ext cx="1224643" cy="1152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http://icdn.pro/images/fr/b/i/bill-homme-personne-utilisateur-icone-6596-12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810274" y="5546839"/>
            <a:ext cx="725016" cy="7191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27203" y="3535117"/>
            <a:ext cx="1978855" cy="2975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3515924" y="4121241"/>
            <a:ext cx="35939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R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A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D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I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U</a:t>
            </a:r>
            <a:b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 Rounded MT Bold" pitchFamily="34" charset="0"/>
              </a:rPr>
              <a:t>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353060" y="1543341"/>
            <a:ext cx="6922151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latin typeface="Calibri" pitchFamily="34" charset="0"/>
              </a:rPr>
              <a:t>Quelles conséquences, en cas de refus?</a:t>
            </a:r>
          </a:p>
          <a:p>
            <a:pPr>
              <a:buFontTx/>
              <a:buChar char="-"/>
            </a:pPr>
            <a:r>
              <a:rPr lang="fr-FR" dirty="0" smtClean="0">
                <a:latin typeface="Calibri" pitchFamily="34" charset="0"/>
              </a:rPr>
              <a:t> Refus de communication pur et simple</a:t>
            </a:r>
          </a:p>
          <a:p>
            <a:pPr>
              <a:buFontTx/>
              <a:buChar char="-"/>
            </a:pPr>
            <a:r>
              <a:rPr lang="fr-FR" dirty="0" smtClean="0">
                <a:latin typeface="Calibri" pitchFamily="34" charset="0"/>
              </a:rPr>
              <a:t> Placement en quarantaine (un VLAN particulier) géré par l’équipement</a:t>
            </a:r>
            <a:br>
              <a:rPr lang="fr-FR" dirty="0" smtClean="0">
                <a:latin typeface="Calibri" pitchFamily="34" charset="0"/>
              </a:rPr>
            </a:br>
            <a:endParaRPr lang="fr-FR" sz="1400" i="1" dirty="0" smtClean="0">
              <a:latin typeface="Calibri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030166" y="193209"/>
            <a:ext cx="70134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</a:t>
            </a:r>
            <a:r>
              <a:rPr lang="fr-FR" sz="6600" dirty="0" smtClean="0">
                <a:latin typeface="Arial Rounded MT Bold" pitchFamily="34" charset="0"/>
              </a:rPr>
              <a:t>rincipes </a:t>
            </a:r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8</a:t>
            </a:r>
            <a:r>
              <a:rPr lang="fr-FR" sz="6600" dirty="0" smtClean="0">
                <a:latin typeface="Arial Rounded MT Bold" pitchFamily="34" charset="0"/>
              </a:rPr>
              <a:t>02.1x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390391" y="3201287"/>
            <a:ext cx="982962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1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fr-FR" sz="1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5364" y="4252397"/>
            <a:ext cx="2430895" cy="882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676708" y="1517671"/>
            <a:ext cx="652947" cy="652948"/>
          </a:xfrm>
          <a:prstGeom prst="rect">
            <a:avLst/>
          </a:prstGeom>
          <a:noFill/>
        </p:spPr>
      </p:pic>
      <p:pic>
        <p:nvPicPr>
          <p:cNvPr id="14" name="il_fi" descr="http://img.clubic.com/photo/0197655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518106" y="5592874"/>
            <a:ext cx="1224643" cy="1152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http://icdn.pro/images/fr/b/i/bill-homme-personne-utilisateur-icone-6596-12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926816" y="5564768"/>
            <a:ext cx="725016" cy="7191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>
        <a:solidFill>
          <a:schemeClr val="bg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err="1" smtClean="0">
            <a:latin typeface="Arial Rounded MT Bold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3036</TotalTime>
  <Words>262</Words>
  <Application>Microsoft Office PowerPoint</Application>
  <PresentationFormat>Affichage à l'écran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Solstice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Maison</dc:creator>
  <cp:lastModifiedBy>Denis Gallot</cp:lastModifiedBy>
  <cp:revision>61</cp:revision>
  <dcterms:created xsi:type="dcterms:W3CDTF">2013-03-01T08:18:54Z</dcterms:created>
  <dcterms:modified xsi:type="dcterms:W3CDTF">2014-03-25T16:04:04Z</dcterms:modified>
</cp:coreProperties>
</file>