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1"/>
  </p:sldMasterIdLst>
  <p:notesMasterIdLst>
    <p:notesMasterId r:id="rId25"/>
  </p:notesMasterIdLst>
  <p:handoutMasterIdLst>
    <p:handoutMasterId r:id="rId26"/>
  </p:handoutMasterIdLst>
  <p:sldIdLst>
    <p:sldId id="256" r:id="rId2"/>
    <p:sldId id="401" r:id="rId3"/>
    <p:sldId id="409" r:id="rId4"/>
    <p:sldId id="406" r:id="rId5"/>
    <p:sldId id="271" r:id="rId6"/>
    <p:sldId id="318" r:id="rId7"/>
    <p:sldId id="319" r:id="rId8"/>
    <p:sldId id="343" r:id="rId9"/>
    <p:sldId id="344" r:id="rId10"/>
    <p:sldId id="402" r:id="rId11"/>
    <p:sldId id="389" r:id="rId12"/>
    <p:sldId id="404" r:id="rId13"/>
    <p:sldId id="392" r:id="rId14"/>
    <p:sldId id="413" r:id="rId15"/>
    <p:sldId id="412" r:id="rId16"/>
    <p:sldId id="393" r:id="rId17"/>
    <p:sldId id="403" r:id="rId18"/>
    <p:sldId id="365" r:id="rId19"/>
    <p:sldId id="405" r:id="rId20"/>
    <p:sldId id="307" r:id="rId21"/>
    <p:sldId id="346" r:id="rId22"/>
    <p:sldId id="347" r:id="rId23"/>
    <p:sldId id="348" r:id="rId24"/>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45" autoAdjust="0"/>
    <p:restoredTop sz="94660"/>
  </p:normalViewPr>
  <p:slideViewPr>
    <p:cSldViewPr snapToGrid="0">
      <p:cViewPr varScale="1">
        <p:scale>
          <a:sx n="69" d="100"/>
          <a:sy n="69" d="100"/>
        </p:scale>
        <p:origin x="-5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defTabSz="966788">
              <a:defRPr sz="1300"/>
            </a:lvl1pPr>
          </a:lstStyle>
          <a:p>
            <a:endParaRPr lang="fr-FR"/>
          </a:p>
        </p:txBody>
      </p:sp>
      <p:sp>
        <p:nvSpPr>
          <p:cNvPr id="143363"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fr-FR"/>
          </a:p>
        </p:txBody>
      </p:sp>
      <p:sp>
        <p:nvSpPr>
          <p:cNvPr id="143364"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a:lvl1pPr>
          </a:lstStyle>
          <a:p>
            <a:endParaRPr lang="fr-FR"/>
          </a:p>
        </p:txBody>
      </p:sp>
      <p:sp>
        <p:nvSpPr>
          <p:cNvPr id="143365"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algn="r" defTabSz="966788">
              <a:defRPr sz="1300"/>
            </a:lvl1pPr>
          </a:lstStyle>
          <a:p>
            <a:fld id="{E9D41BF2-A4B2-9F4A-8C84-62A034DF4E5F}" type="slidenum">
              <a:rPr lang="fr-FR"/>
              <a:pPr/>
              <a:t>‹N°›</a:t>
            </a:fld>
            <a:endParaRPr lang="fr-FR"/>
          </a:p>
        </p:txBody>
      </p:sp>
    </p:spTree>
    <p:extLst>
      <p:ext uri="{BB962C8B-B14F-4D97-AF65-F5344CB8AC3E}">
        <p14:creationId xmlns:p14="http://schemas.microsoft.com/office/powerpoint/2010/main" xmlns="" val="1089116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defTabSz="966788">
              <a:defRPr sz="1300"/>
            </a:lvl1pPr>
          </a:lstStyle>
          <a:p>
            <a:endParaRPr lang="fr-FR"/>
          </a:p>
        </p:txBody>
      </p:sp>
      <p:sp>
        <p:nvSpPr>
          <p:cNvPr id="89091"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fr-FR"/>
          </a:p>
        </p:txBody>
      </p:sp>
      <p:sp>
        <p:nvSpPr>
          <p:cNvPr id="8909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89093"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9094"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a:lvl1pPr>
          </a:lstStyle>
          <a:p>
            <a:endParaRPr lang="fr-FR"/>
          </a:p>
        </p:txBody>
      </p:sp>
      <p:sp>
        <p:nvSpPr>
          <p:cNvPr id="89095"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algn="r" defTabSz="966788">
              <a:defRPr sz="1300"/>
            </a:lvl1pPr>
          </a:lstStyle>
          <a:p>
            <a:fld id="{394E6221-A5A5-D24A-A8D4-1DF8B8F21EB4}" type="slidenum">
              <a:rPr lang="fr-FR"/>
              <a:pPr/>
              <a:t>‹N°›</a:t>
            </a:fld>
            <a:endParaRPr lang="fr-FR"/>
          </a:p>
        </p:txBody>
      </p:sp>
    </p:spTree>
    <p:extLst>
      <p:ext uri="{BB962C8B-B14F-4D97-AF65-F5344CB8AC3E}">
        <p14:creationId xmlns:p14="http://schemas.microsoft.com/office/powerpoint/2010/main" xmlns="" val="28859124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0"/>
        <a:cs typeface="+mn-cs"/>
      </a:defRPr>
    </a:lvl1pPr>
    <a:lvl2pPr marL="457200" algn="l" rtl="0" fontAlgn="base">
      <a:spcBef>
        <a:spcPct val="30000"/>
      </a:spcBef>
      <a:spcAft>
        <a:spcPct val="0"/>
      </a:spcAft>
      <a:defRPr sz="1200" kern="1200">
        <a:solidFill>
          <a:schemeClr val="tx1"/>
        </a:solidFill>
        <a:latin typeface="Arial" charset="0"/>
        <a:ea typeface="ＭＳ Ｐゴシック" charset="0"/>
        <a:cs typeface="+mn-cs"/>
      </a:defRPr>
    </a:lvl2pPr>
    <a:lvl3pPr marL="914400" algn="l" rtl="0" fontAlgn="base">
      <a:spcBef>
        <a:spcPct val="30000"/>
      </a:spcBef>
      <a:spcAft>
        <a:spcPct val="0"/>
      </a:spcAft>
      <a:defRPr sz="1200" kern="1200">
        <a:solidFill>
          <a:schemeClr val="tx1"/>
        </a:solidFill>
        <a:latin typeface="Arial" charset="0"/>
        <a:ea typeface="ＭＳ Ｐゴシック" charset="0"/>
        <a:cs typeface="+mn-cs"/>
      </a:defRPr>
    </a:lvl3pPr>
    <a:lvl4pPr marL="1371600" algn="l" rtl="0" fontAlgn="base">
      <a:spcBef>
        <a:spcPct val="30000"/>
      </a:spcBef>
      <a:spcAft>
        <a:spcPct val="0"/>
      </a:spcAft>
      <a:defRPr sz="1200" kern="1200">
        <a:solidFill>
          <a:schemeClr val="tx1"/>
        </a:solidFill>
        <a:latin typeface="Arial" charset="0"/>
        <a:ea typeface="ＭＳ Ｐゴシック" charset="0"/>
        <a:cs typeface="+mn-cs"/>
      </a:defRPr>
    </a:lvl4pPr>
    <a:lvl5pPr marL="1828800" algn="l" rtl="0" fontAlgn="base">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a:p>
            <a:r>
              <a:rPr lang="en-US"/>
              <a:t> </a:t>
            </a:r>
            <a:endParaRPr lang="fr-FR"/>
          </a:p>
        </p:txBody>
      </p:sp>
      <p:sp>
        <p:nvSpPr>
          <p:cNvPr id="49156" name="Espace réservé du numéro de diapositive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eaLnBrk="0" hangingPunct="0">
              <a:defRPr>
                <a:solidFill>
                  <a:schemeClr val="tx1"/>
                </a:solidFill>
                <a:latin typeface="Arial" charset="0"/>
                <a:ea typeface="ＭＳ Ｐゴシック" charset="0"/>
              </a:defRPr>
            </a:lvl1pPr>
            <a:lvl2pPr marL="742950" indent="-285750" defTabSz="966788" eaLnBrk="0" hangingPunct="0">
              <a:defRPr>
                <a:solidFill>
                  <a:schemeClr val="tx1"/>
                </a:solidFill>
                <a:latin typeface="Arial" charset="0"/>
                <a:ea typeface="ＭＳ Ｐゴシック" charset="0"/>
              </a:defRPr>
            </a:lvl2pPr>
            <a:lvl3pPr marL="1143000" indent="-228600" defTabSz="966788" eaLnBrk="0" hangingPunct="0">
              <a:defRPr>
                <a:solidFill>
                  <a:schemeClr val="tx1"/>
                </a:solidFill>
                <a:latin typeface="Arial" charset="0"/>
                <a:ea typeface="ＭＳ Ｐゴシック" charset="0"/>
              </a:defRPr>
            </a:lvl3pPr>
            <a:lvl4pPr marL="1600200" indent="-228600" defTabSz="966788" eaLnBrk="0" hangingPunct="0">
              <a:defRPr>
                <a:solidFill>
                  <a:schemeClr val="tx1"/>
                </a:solidFill>
                <a:latin typeface="Arial" charset="0"/>
                <a:ea typeface="ＭＳ Ｐゴシック" charset="0"/>
              </a:defRPr>
            </a:lvl4pPr>
            <a:lvl5pPr marL="2057400" indent="-228600" defTabSz="966788" eaLnBrk="0" hangingPunct="0">
              <a:defRPr>
                <a:solidFill>
                  <a:schemeClr val="tx1"/>
                </a:solidFill>
                <a:latin typeface="Arial" charset="0"/>
                <a:ea typeface="ＭＳ Ｐゴシック" charset="0"/>
              </a:defRPr>
            </a:lvl5pPr>
            <a:lvl6pPr marL="2514600" indent="-228600" defTabSz="966788" eaLnBrk="0" fontAlgn="base" hangingPunct="0">
              <a:spcBef>
                <a:spcPct val="0"/>
              </a:spcBef>
              <a:spcAft>
                <a:spcPct val="0"/>
              </a:spcAft>
              <a:defRPr>
                <a:solidFill>
                  <a:schemeClr val="tx1"/>
                </a:solidFill>
                <a:latin typeface="Arial" charset="0"/>
                <a:ea typeface="ＭＳ Ｐゴシック" charset="0"/>
              </a:defRPr>
            </a:lvl6pPr>
            <a:lvl7pPr marL="2971800" indent="-228600" defTabSz="966788" eaLnBrk="0" fontAlgn="base" hangingPunct="0">
              <a:spcBef>
                <a:spcPct val="0"/>
              </a:spcBef>
              <a:spcAft>
                <a:spcPct val="0"/>
              </a:spcAft>
              <a:defRPr>
                <a:solidFill>
                  <a:schemeClr val="tx1"/>
                </a:solidFill>
                <a:latin typeface="Arial" charset="0"/>
                <a:ea typeface="ＭＳ Ｐゴシック" charset="0"/>
              </a:defRPr>
            </a:lvl7pPr>
            <a:lvl8pPr marL="3429000" indent="-228600" defTabSz="966788" eaLnBrk="0" fontAlgn="base" hangingPunct="0">
              <a:spcBef>
                <a:spcPct val="0"/>
              </a:spcBef>
              <a:spcAft>
                <a:spcPct val="0"/>
              </a:spcAft>
              <a:defRPr>
                <a:solidFill>
                  <a:schemeClr val="tx1"/>
                </a:solidFill>
                <a:latin typeface="Arial" charset="0"/>
                <a:ea typeface="ＭＳ Ｐゴシック" charset="0"/>
              </a:defRPr>
            </a:lvl8pPr>
            <a:lvl9pPr marL="3886200" indent="-228600" defTabSz="966788"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125AC8E-5BAF-B84D-9140-E9CC0883BAEF}" type="slidenum">
              <a:rPr lang="fr-FR"/>
              <a:pPr eaLnBrk="1" hangingPunct="1"/>
              <a:t>19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0962" name="Rectangle 2"/>
          <p:cNvSpPr>
            <a:spLocks noGrp="1" noChangeArrowheads="1"/>
          </p:cNvSpPr>
          <p:nvPr>
            <p:ph type="ctrTitle"/>
          </p:nvPr>
        </p:nvSpPr>
        <p:spPr>
          <a:xfrm>
            <a:off x="914400" y="1524000"/>
            <a:ext cx="7623175" cy="1752600"/>
          </a:xfrm>
        </p:spPr>
        <p:txBody>
          <a:bodyPr/>
          <a:lstStyle>
            <a:lvl1pPr>
              <a:defRPr sz="5000"/>
            </a:lvl1pPr>
          </a:lstStyle>
          <a:p>
            <a:pPr lvl="0"/>
            <a:r>
              <a:rPr lang="fr-FR" noProof="0" smtClean="0"/>
              <a:t>Cliquez pour modifier le style du titre</a:t>
            </a:r>
          </a:p>
        </p:txBody>
      </p:sp>
      <p:sp>
        <p:nvSpPr>
          <p:cNvPr id="40963" name="Rectangle 3"/>
          <p:cNvSpPr>
            <a:spLocks noGrp="1" noChangeArrowheads="1"/>
          </p:cNvSpPr>
          <p:nvPr>
            <p:ph type="subTitle" idx="1"/>
          </p:nvPr>
        </p:nvSpPr>
        <p:spPr>
          <a:xfrm>
            <a:off x="1981200" y="3962400"/>
            <a:ext cx="6553200" cy="1752600"/>
          </a:xfrm>
        </p:spPr>
        <p:txBody>
          <a:bodyPr/>
          <a:lstStyle>
            <a:lvl1pPr marL="0" indent="0">
              <a:buFont typeface="Wingdings" charset="0"/>
              <a:buNone/>
              <a:defRPr sz="2800"/>
            </a:lvl1pPr>
          </a:lstStyle>
          <a:p>
            <a:pPr lvl="0"/>
            <a:r>
              <a:rPr lang="fr-FR" noProof="0" smtClean="0"/>
              <a:t>Cliquez pour modifier le style des sous-titres du masque</a:t>
            </a:r>
          </a:p>
        </p:txBody>
      </p:sp>
      <p:sp>
        <p:nvSpPr>
          <p:cNvPr id="40964" name="Rectangle 4"/>
          <p:cNvSpPr>
            <a:spLocks noGrp="1" noChangeArrowheads="1"/>
          </p:cNvSpPr>
          <p:nvPr>
            <p:ph type="dt" sz="half" idx="2"/>
          </p:nvPr>
        </p:nvSpPr>
        <p:spPr/>
        <p:txBody>
          <a:bodyPr/>
          <a:lstStyle>
            <a:lvl1pPr>
              <a:defRPr/>
            </a:lvl1pPr>
          </a:lstStyle>
          <a:p>
            <a:endParaRPr lang="fr-FR"/>
          </a:p>
        </p:txBody>
      </p:sp>
      <p:sp>
        <p:nvSpPr>
          <p:cNvPr id="40965" name="Rectangle 5"/>
          <p:cNvSpPr>
            <a:spLocks noGrp="1" noChangeArrowheads="1"/>
          </p:cNvSpPr>
          <p:nvPr>
            <p:ph type="ftr" sz="quarter" idx="3"/>
          </p:nvPr>
        </p:nvSpPr>
        <p:spPr>
          <a:xfrm>
            <a:off x="3124200" y="6243638"/>
            <a:ext cx="2895600" cy="457200"/>
          </a:xfrm>
        </p:spPr>
        <p:txBody>
          <a:bodyPr/>
          <a:lstStyle>
            <a:lvl1pPr>
              <a:defRPr/>
            </a:lvl1pPr>
          </a:lstStyle>
          <a:p>
            <a:endParaRPr lang="fr-FR"/>
          </a:p>
        </p:txBody>
      </p:sp>
      <p:sp>
        <p:nvSpPr>
          <p:cNvPr id="40966" name="Rectangle 6"/>
          <p:cNvSpPr>
            <a:spLocks noGrp="1" noChangeArrowheads="1"/>
          </p:cNvSpPr>
          <p:nvPr>
            <p:ph type="sldNum" sz="quarter" idx="4"/>
          </p:nvPr>
        </p:nvSpPr>
        <p:spPr/>
        <p:txBody>
          <a:bodyPr/>
          <a:lstStyle>
            <a:lvl1pPr>
              <a:defRPr/>
            </a:lvl1pPr>
          </a:lstStyle>
          <a:p>
            <a:fld id="{77F86DA0-9CBE-F84D-9146-C71D6D26FC1A}" type="slidenum">
              <a:rPr lang="fr-FR"/>
              <a:pPr/>
              <a:t>‹N°›</a:t>
            </a:fld>
            <a:endParaRPr lang="fr-FR"/>
          </a:p>
        </p:txBody>
      </p:sp>
      <p:sp>
        <p:nvSpPr>
          <p:cNvPr id="40967"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fr-FR"/>
          </a:p>
        </p:txBody>
      </p:sp>
      <p:sp>
        <p:nvSpPr>
          <p:cNvPr id="40968"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A51CCEE-8A4F-8E45-9B96-C31069B28927}" type="slidenum">
              <a:rPr lang="fr-FR"/>
              <a:pPr/>
              <a:t>‹N°›</a:t>
            </a:fld>
            <a:endParaRPr lang="fr-FR"/>
          </a:p>
        </p:txBody>
      </p:sp>
    </p:spTree>
    <p:extLst>
      <p:ext uri="{BB962C8B-B14F-4D97-AF65-F5344CB8AC3E}">
        <p14:creationId xmlns:p14="http://schemas.microsoft.com/office/powerpoint/2010/main" xmlns="" val="3793184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53112"/>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7813"/>
            <a:ext cx="6019800" cy="585311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879CA506-04DF-2F44-85A8-82076F89C941}" type="slidenum">
              <a:rPr lang="fr-FR"/>
              <a:pPr/>
              <a:t>‹N°›</a:t>
            </a:fld>
            <a:endParaRPr lang="fr-FR"/>
          </a:p>
        </p:txBody>
      </p:sp>
    </p:spTree>
    <p:extLst>
      <p:ext uri="{BB962C8B-B14F-4D97-AF65-F5344CB8AC3E}">
        <p14:creationId xmlns:p14="http://schemas.microsoft.com/office/powerpoint/2010/main" xmlns="" val="3567613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endParaRPr lang="fr-FR"/>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fr-FR"/>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a:lvl1pPr>
          </a:lstStyle>
          <a:p>
            <a:fld id="{4355C9E0-2E71-3D4E-A45A-EEB9AF88B2C2}" type="slidenum">
              <a:rPr lang="fr-FR"/>
              <a:pPr/>
              <a:t>‹N°›</a:t>
            </a:fld>
            <a:endParaRPr lang="fr-FR"/>
          </a:p>
        </p:txBody>
      </p:sp>
    </p:spTree>
    <p:extLst>
      <p:ext uri="{BB962C8B-B14F-4D97-AF65-F5344CB8AC3E}">
        <p14:creationId xmlns:p14="http://schemas.microsoft.com/office/powerpoint/2010/main" xmlns="" val="27832078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ableau 2"/>
          <p:cNvSpPr>
            <a:spLocks noGrp="1"/>
          </p:cNvSpPr>
          <p:nvPr>
            <p:ph type="tbl" idx="1"/>
          </p:nvPr>
        </p:nvSpPr>
        <p:spPr>
          <a:xfrm>
            <a:off x="457200" y="1600200"/>
            <a:ext cx="8229600" cy="4530725"/>
          </a:xfrm>
        </p:spPr>
        <p:txBody>
          <a:bodyPr/>
          <a:lstStyle/>
          <a:p>
            <a:endParaRPr lang="fr-FR"/>
          </a:p>
        </p:txBody>
      </p:sp>
      <p:sp>
        <p:nvSpPr>
          <p:cNvPr id="4" name="Espace réservé de la date 3"/>
          <p:cNvSpPr>
            <a:spLocks noGrp="1"/>
          </p:cNvSpPr>
          <p:nvPr>
            <p:ph type="dt" sz="half" idx="10"/>
          </p:nvPr>
        </p:nvSpPr>
        <p:spPr>
          <a:xfrm>
            <a:off x="457200" y="6243638"/>
            <a:ext cx="2133600" cy="457200"/>
          </a:xfrm>
        </p:spPr>
        <p:txBody>
          <a:bodyPr/>
          <a:lstStyle>
            <a:lvl1pPr>
              <a:defRPr/>
            </a:lvl1pPr>
          </a:lstStyle>
          <a:p>
            <a:endParaRPr lang="fr-FR"/>
          </a:p>
        </p:txBody>
      </p:sp>
      <p:sp>
        <p:nvSpPr>
          <p:cNvPr id="5" name="Espace réservé du pied de page 4"/>
          <p:cNvSpPr>
            <a:spLocks noGrp="1"/>
          </p:cNvSpPr>
          <p:nvPr>
            <p:ph type="ftr" sz="quarter" idx="11"/>
          </p:nvPr>
        </p:nvSpPr>
        <p:spPr>
          <a:xfrm>
            <a:off x="3124200" y="6248400"/>
            <a:ext cx="2895600" cy="457200"/>
          </a:xfrm>
        </p:spPr>
        <p:txBody>
          <a:bodyPr/>
          <a:lstStyle>
            <a:lvl1pPr>
              <a:defRPr/>
            </a:lvl1pPr>
          </a:lstStyle>
          <a:p>
            <a:endParaRPr lang="fr-FR"/>
          </a:p>
        </p:txBody>
      </p:sp>
      <p:sp>
        <p:nvSpPr>
          <p:cNvPr id="6" name="Espace réservé du numéro de diapositive 5"/>
          <p:cNvSpPr>
            <a:spLocks noGrp="1"/>
          </p:cNvSpPr>
          <p:nvPr>
            <p:ph type="sldNum" sz="quarter" idx="12"/>
          </p:nvPr>
        </p:nvSpPr>
        <p:spPr>
          <a:xfrm>
            <a:off x="6553200" y="6243638"/>
            <a:ext cx="2133600" cy="457200"/>
          </a:xfrm>
        </p:spPr>
        <p:txBody>
          <a:bodyPr/>
          <a:lstStyle>
            <a:lvl1pPr>
              <a:defRPr/>
            </a:lvl1pPr>
          </a:lstStyle>
          <a:p>
            <a:fld id="{0CB46B49-1C16-9744-8748-96765AFD1378}" type="slidenum">
              <a:rPr lang="fr-FR"/>
              <a:pPr/>
              <a:t>‹N°›</a:t>
            </a:fld>
            <a:endParaRPr lang="fr-FR"/>
          </a:p>
        </p:txBody>
      </p:sp>
    </p:spTree>
    <p:extLst>
      <p:ext uri="{BB962C8B-B14F-4D97-AF65-F5344CB8AC3E}">
        <p14:creationId xmlns:p14="http://schemas.microsoft.com/office/powerpoint/2010/main" xmlns="" val="2883651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7813"/>
            <a:ext cx="8229600" cy="58531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Espace réservé de la date 2"/>
          <p:cNvSpPr>
            <a:spLocks noGrp="1"/>
          </p:cNvSpPr>
          <p:nvPr>
            <p:ph type="dt" sz="half" idx="10"/>
          </p:nvPr>
        </p:nvSpPr>
        <p:spPr>
          <a:xfrm>
            <a:off x="457200" y="6243638"/>
            <a:ext cx="2133600" cy="457200"/>
          </a:xfrm>
        </p:spPr>
        <p:txBody>
          <a:bodyPr/>
          <a:lstStyle>
            <a:lvl1pPr>
              <a:defRPr/>
            </a:lvl1pPr>
          </a:lstStyle>
          <a:p>
            <a:endParaRPr lang="fr-FR"/>
          </a:p>
        </p:txBody>
      </p:sp>
      <p:sp>
        <p:nvSpPr>
          <p:cNvPr id="4" name="Espace réservé du pied de page 3"/>
          <p:cNvSpPr>
            <a:spLocks noGrp="1"/>
          </p:cNvSpPr>
          <p:nvPr>
            <p:ph type="ftr" sz="quarter" idx="11"/>
          </p:nvPr>
        </p:nvSpPr>
        <p:spPr>
          <a:xfrm>
            <a:off x="3124200" y="6248400"/>
            <a:ext cx="2895600" cy="457200"/>
          </a:xfrm>
        </p:spPr>
        <p:txBody>
          <a:bodyPr/>
          <a:lstStyle>
            <a:lvl1pPr>
              <a:defRPr/>
            </a:lvl1pPr>
          </a:lstStyle>
          <a:p>
            <a:endParaRPr lang="fr-FR"/>
          </a:p>
        </p:txBody>
      </p:sp>
      <p:sp>
        <p:nvSpPr>
          <p:cNvPr id="5" name="Espace réservé du numéro de diapositive 4"/>
          <p:cNvSpPr>
            <a:spLocks noGrp="1"/>
          </p:cNvSpPr>
          <p:nvPr>
            <p:ph type="sldNum" sz="quarter" idx="12"/>
          </p:nvPr>
        </p:nvSpPr>
        <p:spPr>
          <a:xfrm>
            <a:off x="6553200" y="6243638"/>
            <a:ext cx="2133600" cy="457200"/>
          </a:xfrm>
        </p:spPr>
        <p:txBody>
          <a:bodyPr/>
          <a:lstStyle>
            <a:lvl1pPr>
              <a:defRPr/>
            </a:lvl1pPr>
          </a:lstStyle>
          <a:p>
            <a:fld id="{6D7D8719-3275-0047-8ADB-866F4A77A0A7}" type="slidenum">
              <a:rPr lang="fr-FR"/>
              <a:pPr/>
              <a:t>‹N°›</a:t>
            </a:fld>
            <a:endParaRPr lang="fr-FR"/>
          </a:p>
        </p:txBody>
      </p:sp>
    </p:spTree>
    <p:extLst>
      <p:ext uri="{BB962C8B-B14F-4D97-AF65-F5344CB8AC3E}">
        <p14:creationId xmlns:p14="http://schemas.microsoft.com/office/powerpoint/2010/main" xmlns="" val="3714811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FR"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endParaRPr lang="fr-FR"/>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fr-FR"/>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a:lvl1pPr>
          </a:lstStyle>
          <a:p>
            <a:fld id="{E18D0650-0E13-4346-8D82-8AFBE414615D}" type="slidenum">
              <a:rPr lang="fr-FR"/>
              <a:pPr/>
              <a:t>‹N°›</a:t>
            </a:fld>
            <a:endParaRPr lang="fr-FR"/>
          </a:p>
        </p:txBody>
      </p:sp>
    </p:spTree>
    <p:extLst>
      <p:ext uri="{BB962C8B-B14F-4D97-AF65-F5344CB8AC3E}">
        <p14:creationId xmlns:p14="http://schemas.microsoft.com/office/powerpoint/2010/main" xmlns="" val="301679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821342D0-F0F9-FF40-AD29-F5013587B004}" type="slidenum">
              <a:rPr lang="fr-FR"/>
              <a:pPr/>
              <a:t>‹N°›</a:t>
            </a:fld>
            <a:endParaRPr lang="fr-FR"/>
          </a:p>
        </p:txBody>
      </p:sp>
    </p:spTree>
    <p:extLst>
      <p:ext uri="{BB962C8B-B14F-4D97-AF65-F5344CB8AC3E}">
        <p14:creationId xmlns:p14="http://schemas.microsoft.com/office/powerpoint/2010/main" xmlns="" val="71111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3DF595A7-BCC7-A249-BB6D-6B790DDE0AE6}" type="slidenum">
              <a:rPr lang="fr-FR"/>
              <a:pPr/>
              <a:t>‹N°›</a:t>
            </a:fld>
            <a:endParaRPr lang="fr-FR"/>
          </a:p>
        </p:txBody>
      </p:sp>
    </p:spTree>
    <p:extLst>
      <p:ext uri="{BB962C8B-B14F-4D97-AF65-F5344CB8AC3E}">
        <p14:creationId xmlns:p14="http://schemas.microsoft.com/office/powerpoint/2010/main" xmlns="" val="161251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9F9BA683-636F-E54A-B3D9-4560AE79BD1F}" type="slidenum">
              <a:rPr lang="fr-FR"/>
              <a:pPr/>
              <a:t>‹N°›</a:t>
            </a:fld>
            <a:endParaRPr lang="fr-FR"/>
          </a:p>
        </p:txBody>
      </p:sp>
    </p:spTree>
    <p:extLst>
      <p:ext uri="{BB962C8B-B14F-4D97-AF65-F5344CB8AC3E}">
        <p14:creationId xmlns:p14="http://schemas.microsoft.com/office/powerpoint/2010/main" xmlns="" val="1226078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2C235503-AAB3-7741-9E73-98B6B00192E4}" type="slidenum">
              <a:rPr lang="fr-FR"/>
              <a:pPr/>
              <a:t>‹N°›</a:t>
            </a:fld>
            <a:endParaRPr lang="fr-FR"/>
          </a:p>
        </p:txBody>
      </p:sp>
    </p:spTree>
    <p:extLst>
      <p:ext uri="{BB962C8B-B14F-4D97-AF65-F5344CB8AC3E}">
        <p14:creationId xmlns:p14="http://schemas.microsoft.com/office/powerpoint/2010/main" xmlns="" val="2712926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0DF61F69-E9BB-6840-9616-70C361418195}" type="slidenum">
              <a:rPr lang="fr-FR"/>
              <a:pPr/>
              <a:t>‹N°›</a:t>
            </a:fld>
            <a:endParaRPr lang="fr-FR"/>
          </a:p>
        </p:txBody>
      </p:sp>
    </p:spTree>
    <p:extLst>
      <p:ext uri="{BB962C8B-B14F-4D97-AF65-F5344CB8AC3E}">
        <p14:creationId xmlns:p14="http://schemas.microsoft.com/office/powerpoint/2010/main" xmlns="" val="1930769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09EBB940-39DE-A443-B6AA-E9D46F70C9AA}" type="slidenum">
              <a:rPr lang="fr-FR"/>
              <a:pPr/>
              <a:t>‹N°›</a:t>
            </a:fld>
            <a:endParaRPr lang="fr-FR"/>
          </a:p>
        </p:txBody>
      </p:sp>
    </p:spTree>
    <p:extLst>
      <p:ext uri="{BB962C8B-B14F-4D97-AF65-F5344CB8AC3E}">
        <p14:creationId xmlns:p14="http://schemas.microsoft.com/office/powerpoint/2010/main" xmlns="" val="354363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922FE44D-4F12-6C48-B4BC-AC74FFED8FA6}" type="slidenum">
              <a:rPr lang="fr-FR"/>
              <a:pPr/>
              <a:t>‹N°›</a:t>
            </a:fld>
            <a:endParaRPr lang="fr-FR"/>
          </a:p>
        </p:txBody>
      </p:sp>
    </p:spTree>
    <p:extLst>
      <p:ext uri="{BB962C8B-B14F-4D97-AF65-F5344CB8AC3E}">
        <p14:creationId xmlns:p14="http://schemas.microsoft.com/office/powerpoint/2010/main" xmlns="" val="2972626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C3A4A5EC-9538-0448-A3A2-43ED4CF91D5C}" type="slidenum">
              <a:rPr lang="fr-FR"/>
              <a:pPr/>
              <a:t>‹N°›</a:t>
            </a:fld>
            <a:endParaRPr lang="fr-FR"/>
          </a:p>
        </p:txBody>
      </p:sp>
    </p:spTree>
    <p:extLst>
      <p:ext uri="{BB962C8B-B14F-4D97-AF65-F5344CB8AC3E}">
        <p14:creationId xmlns:p14="http://schemas.microsoft.com/office/powerpoint/2010/main" xmlns="" val="3978629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t>Cliquez pour modifier le style du titre</a:t>
            </a:r>
          </a:p>
        </p:txBody>
      </p:sp>
      <p:sp>
        <p:nvSpPr>
          <p:cNvPr id="39939"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9940"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fr-FR"/>
          </a:p>
        </p:txBody>
      </p:sp>
      <p:sp>
        <p:nvSpPr>
          <p:cNvPr id="3994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fr-FR"/>
          </a:p>
        </p:txBody>
      </p:sp>
      <p:sp>
        <p:nvSpPr>
          <p:cNvPr id="39942"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5C95D7AA-4E74-6641-9E6D-961D366A8D7A}" type="slidenum">
              <a:rPr lang="fr-FR"/>
              <a:pPr/>
              <a:t>‹N°›</a:t>
            </a:fld>
            <a:endParaRPr lang="fr-FR"/>
          </a:p>
        </p:txBody>
      </p:sp>
      <p:sp>
        <p:nvSpPr>
          <p:cNvPr id="39943"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fr-FR"/>
          </a:p>
        </p:txBody>
      </p:sp>
      <p:sp>
        <p:nvSpPr>
          <p:cNvPr id="3994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charset="0"/>
          <a:ea typeface="ＭＳ Ｐゴシック" charset="0"/>
        </a:defRPr>
      </a:lvl2pPr>
      <a:lvl3pPr algn="l" rtl="0" fontAlgn="base">
        <a:spcBef>
          <a:spcPct val="0"/>
        </a:spcBef>
        <a:spcAft>
          <a:spcPct val="0"/>
        </a:spcAft>
        <a:defRPr sz="4200">
          <a:solidFill>
            <a:schemeClr val="tx2"/>
          </a:solidFill>
          <a:latin typeface="Garamond" charset="0"/>
          <a:ea typeface="ＭＳ Ｐゴシック" charset="0"/>
        </a:defRPr>
      </a:lvl3pPr>
      <a:lvl4pPr algn="l" rtl="0" fontAlgn="base">
        <a:spcBef>
          <a:spcPct val="0"/>
        </a:spcBef>
        <a:spcAft>
          <a:spcPct val="0"/>
        </a:spcAft>
        <a:defRPr sz="4200">
          <a:solidFill>
            <a:schemeClr val="tx2"/>
          </a:solidFill>
          <a:latin typeface="Garamond" charset="0"/>
          <a:ea typeface="ＭＳ Ｐゴシック" charset="0"/>
        </a:defRPr>
      </a:lvl4pPr>
      <a:lvl5pPr algn="l" rtl="0" fontAlgn="base">
        <a:spcBef>
          <a:spcPct val="0"/>
        </a:spcBef>
        <a:spcAft>
          <a:spcPct val="0"/>
        </a:spcAft>
        <a:defRPr sz="4200">
          <a:solidFill>
            <a:schemeClr val="tx2"/>
          </a:solidFill>
          <a:latin typeface="Garamond" charset="0"/>
          <a:ea typeface="ＭＳ Ｐゴシック" charset="0"/>
        </a:defRPr>
      </a:lvl5pPr>
      <a:lvl6pPr marL="457200" algn="l" rtl="0" fontAlgn="base">
        <a:spcBef>
          <a:spcPct val="0"/>
        </a:spcBef>
        <a:spcAft>
          <a:spcPct val="0"/>
        </a:spcAft>
        <a:defRPr sz="4200">
          <a:solidFill>
            <a:schemeClr val="tx2"/>
          </a:solidFill>
          <a:latin typeface="Garamond" charset="0"/>
          <a:ea typeface="ＭＳ Ｐゴシック" charset="0"/>
        </a:defRPr>
      </a:lvl6pPr>
      <a:lvl7pPr marL="914400" algn="l" rtl="0" fontAlgn="base">
        <a:spcBef>
          <a:spcPct val="0"/>
        </a:spcBef>
        <a:spcAft>
          <a:spcPct val="0"/>
        </a:spcAft>
        <a:defRPr sz="4200">
          <a:solidFill>
            <a:schemeClr val="tx2"/>
          </a:solidFill>
          <a:latin typeface="Garamond" charset="0"/>
          <a:ea typeface="ＭＳ Ｐゴシック" charset="0"/>
        </a:defRPr>
      </a:lvl7pPr>
      <a:lvl8pPr marL="1371600" algn="l" rtl="0" fontAlgn="base">
        <a:spcBef>
          <a:spcPct val="0"/>
        </a:spcBef>
        <a:spcAft>
          <a:spcPct val="0"/>
        </a:spcAft>
        <a:defRPr sz="4200">
          <a:solidFill>
            <a:schemeClr val="tx2"/>
          </a:solidFill>
          <a:latin typeface="Garamond" charset="0"/>
          <a:ea typeface="ＭＳ Ｐゴシック" charset="0"/>
        </a:defRPr>
      </a:lvl8pPr>
      <a:lvl9pPr marL="1828800" algn="l" rtl="0" fontAlgn="base">
        <a:spcBef>
          <a:spcPct val="0"/>
        </a:spcBef>
        <a:spcAft>
          <a:spcPct val="0"/>
        </a:spcAft>
        <a:defRPr sz="4200">
          <a:solidFill>
            <a:schemeClr val="tx2"/>
          </a:solidFill>
          <a:latin typeface="Garamond" charset="0"/>
          <a:ea typeface="ＭＳ Ｐゴシック" charset="0"/>
        </a:defRPr>
      </a:lvl9pPr>
    </p:titleStyle>
    <p:bodyStyle>
      <a:lvl1pPr marL="342900" indent="-342900" algn="l" rtl="0" fontAlgn="base">
        <a:spcBef>
          <a:spcPct val="20000"/>
        </a:spcBef>
        <a:spcAft>
          <a:spcPct val="0"/>
        </a:spcAft>
        <a:buClr>
          <a:schemeClr val="accent1"/>
        </a:buClr>
        <a:buSzPct val="65000"/>
        <a:buFont typeface="Wingdings" charset="0"/>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charset="0"/>
        <a:buChar char="q"/>
        <a:defRPr sz="2600">
          <a:solidFill>
            <a:schemeClr val="tx1"/>
          </a:solidFill>
          <a:latin typeface="+mn-lt"/>
          <a:ea typeface="+mn-ea"/>
        </a:defRPr>
      </a:lvl2pPr>
      <a:lvl3pPr marL="1022350" indent="-350838" algn="l" rtl="0" fontAlgn="base">
        <a:spcBef>
          <a:spcPct val="20000"/>
        </a:spcBef>
        <a:spcAft>
          <a:spcPct val="0"/>
        </a:spcAft>
        <a:buClr>
          <a:schemeClr val="accent1"/>
        </a:buClr>
        <a:buSzPct val="65000"/>
        <a:buFont typeface="Wingdings" charset="0"/>
        <a:buChar char="n"/>
        <a:defRPr sz="2200">
          <a:solidFill>
            <a:schemeClr val="tx1"/>
          </a:solidFill>
          <a:latin typeface="+mn-lt"/>
          <a:ea typeface="+mn-ea"/>
        </a:defRPr>
      </a:lvl3pPr>
      <a:lvl4pPr marL="1339850" indent="-315913" algn="l" rtl="0" fontAlgn="base">
        <a:spcBef>
          <a:spcPct val="20000"/>
        </a:spcBef>
        <a:spcAft>
          <a:spcPct val="0"/>
        </a:spcAft>
        <a:buClr>
          <a:schemeClr val="accent2"/>
        </a:buClr>
        <a:buSzPct val="70000"/>
        <a:buFont typeface="Wingdings" charset="0"/>
        <a:buChar char="q"/>
        <a:defRPr sz="2000">
          <a:solidFill>
            <a:schemeClr val="tx1"/>
          </a:solidFill>
          <a:latin typeface="+mn-lt"/>
          <a:ea typeface="+mn-ea"/>
        </a:defRPr>
      </a:lvl4pPr>
      <a:lvl5pPr marL="16811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1196975"/>
            <a:ext cx="8064500" cy="2663825"/>
          </a:xfrm>
        </p:spPr>
        <p:txBody>
          <a:bodyPr/>
          <a:lstStyle/>
          <a:p>
            <a:r>
              <a:rPr lang="fr-FR" sz="6000" b="1" dirty="0" smtClean="0"/>
              <a:t>Débats autour de la responsabilité sociale des entreprises</a:t>
            </a:r>
            <a:endParaRPr lang="fr-FR" sz="4400" b="1" dirty="0">
              <a:solidFill>
                <a:srgbClr val="CC3300"/>
              </a:solidFill>
            </a:endParaRPr>
          </a:p>
        </p:txBody>
      </p:sp>
      <p:sp>
        <p:nvSpPr>
          <p:cNvPr id="2051" name="Rectangle 3"/>
          <p:cNvSpPr>
            <a:spLocks noGrp="1" noChangeArrowheads="1"/>
          </p:cNvSpPr>
          <p:nvPr>
            <p:ph type="subTitle" idx="1"/>
          </p:nvPr>
        </p:nvSpPr>
        <p:spPr>
          <a:xfrm>
            <a:off x="2900363" y="4248150"/>
            <a:ext cx="5511800" cy="1330325"/>
          </a:xfrm>
        </p:spPr>
        <p:txBody>
          <a:bodyPr/>
          <a:lstStyle/>
          <a:p>
            <a:pPr>
              <a:lnSpc>
                <a:spcPct val="90000"/>
              </a:lnSpc>
            </a:pPr>
            <a:r>
              <a:rPr lang="fr-FR" sz="2500" b="1">
                <a:latin typeface="Garamond" charset="0"/>
              </a:rPr>
              <a:t>Gunther Capelle-Blancard</a:t>
            </a:r>
            <a:br>
              <a:rPr lang="fr-FR" sz="2500" b="1">
                <a:latin typeface="Garamond" charset="0"/>
              </a:rPr>
            </a:br>
            <a:r>
              <a:rPr lang="fr-FR" sz="2500" b="1">
                <a:latin typeface="Garamond" charset="0"/>
              </a:rPr>
              <a:t>Université Paris 1 </a:t>
            </a:r>
            <a:r>
              <a:rPr lang="fr-FR" sz="2500" b="1" i="1">
                <a:latin typeface="Garamond" charset="0"/>
              </a:rPr>
              <a:t>Panthéon-Sorbonne</a:t>
            </a:r>
            <a:endParaRPr lang="fr-FR" sz="4800" b="1">
              <a:solidFill>
                <a:srgbClr val="CC33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7"/>
          <p:cNvSpPr>
            <a:spLocks noGrp="1"/>
          </p:cNvSpPr>
          <p:nvPr>
            <p:ph type="sldNum" sz="quarter" idx="12"/>
          </p:nvPr>
        </p:nvSpPr>
        <p:spPr/>
        <p:txBody>
          <a:bodyPr/>
          <a:lstStyle/>
          <a:p>
            <a:fld id="{5EC21F91-12D6-5940-B2ED-9FFC2DC81AF5}" type="slidenum">
              <a:rPr lang="fr-FR"/>
              <a:pPr/>
              <a:t>10</a:t>
            </a:fld>
            <a:endParaRPr lang="fr-FR"/>
          </a:p>
        </p:txBody>
      </p:sp>
      <p:sp>
        <p:nvSpPr>
          <p:cNvPr id="246786" name="Rectangle 2"/>
          <p:cNvSpPr>
            <a:spLocks noGrp="1" noChangeArrowheads="1"/>
          </p:cNvSpPr>
          <p:nvPr>
            <p:ph type="title"/>
          </p:nvPr>
        </p:nvSpPr>
        <p:spPr>
          <a:xfrm>
            <a:off x="457199" y="277813"/>
            <a:ext cx="8494749" cy="1139825"/>
          </a:xfrm>
        </p:spPr>
        <p:txBody>
          <a:bodyPr/>
          <a:lstStyle/>
          <a:p>
            <a:r>
              <a:rPr lang="fr-FR" sz="3800" b="1" dirty="0" smtClean="0"/>
              <a:t>L’investissement éthique</a:t>
            </a:r>
            <a:endParaRPr lang="fr-FR" sz="3800" b="1" dirty="0"/>
          </a:p>
        </p:txBody>
      </p:sp>
      <p:sp>
        <p:nvSpPr>
          <p:cNvPr id="246787" name="Rectangle 3"/>
          <p:cNvSpPr>
            <a:spLocks noGrp="1" noChangeArrowheads="1"/>
          </p:cNvSpPr>
          <p:nvPr>
            <p:ph type="body" sz="half" idx="1"/>
          </p:nvPr>
        </p:nvSpPr>
        <p:spPr>
          <a:xfrm>
            <a:off x="215900" y="1450975"/>
            <a:ext cx="8620125" cy="5168900"/>
          </a:xfrm>
          <a:solidFill>
            <a:schemeClr val="bg1"/>
          </a:solidFill>
        </p:spPr>
        <p:txBody>
          <a:bodyPr/>
          <a:lstStyle/>
          <a:p>
            <a:pPr>
              <a:lnSpc>
                <a:spcPct val="90000"/>
              </a:lnSpc>
              <a:buFont typeface="Wingdings" charset="0"/>
              <a:buNone/>
            </a:pPr>
            <a:r>
              <a:rPr lang="fr-FR" sz="2600" b="1"/>
              <a:t>Concilier finance et « éthique »</a:t>
            </a:r>
            <a:endParaRPr lang="fr-FR" sz="2400" b="1"/>
          </a:p>
          <a:p>
            <a:pPr>
              <a:lnSpc>
                <a:spcPct val="90000"/>
              </a:lnSpc>
            </a:pPr>
            <a:r>
              <a:rPr lang="fr-FR" sz="2400" b="1"/>
              <a:t>L</a:t>
            </a:r>
            <a:r>
              <a:rPr lang="ja-JP" altLang="fr-FR" sz="2400" b="1">
                <a:latin typeface="Arial"/>
              </a:rPr>
              <a:t>’</a:t>
            </a:r>
            <a:r>
              <a:rPr lang="fr-FR" sz="2400" b="1"/>
              <a:t>investissement socialement responsable (ISR) </a:t>
            </a:r>
            <a:r>
              <a:rPr lang="fr-FR" sz="2400"/>
              <a:t>désigne une pratique financière qui consiste à investir, non pas uniquement sur la base de critères financiers (rendement, risque, …), mais en intégrant à son choix des préoccupations sociales, éthiques ou environnementales.</a:t>
            </a:r>
            <a:endParaRPr lang="fr-FR" sz="2400" b="1"/>
          </a:p>
          <a:p>
            <a:pPr>
              <a:lnSpc>
                <a:spcPct val="90000"/>
              </a:lnSpc>
            </a:pPr>
            <a:endParaRPr lang="fr-FR" sz="2000" b="1"/>
          </a:p>
          <a:p>
            <a:pPr marL="742950" lvl="1" indent="-285750">
              <a:lnSpc>
                <a:spcPct val="90000"/>
              </a:lnSpc>
            </a:pPr>
            <a:r>
              <a:rPr lang="fr-FR" sz="1800" b="1"/>
              <a:t>Micro-crédit </a:t>
            </a:r>
            <a:r>
              <a:rPr lang="fr-FR" sz="1800"/>
              <a:t>(Muhammad Yunus) </a:t>
            </a:r>
            <a:endParaRPr lang="fr-FR" sz="1800" b="1"/>
          </a:p>
          <a:p>
            <a:pPr marL="742950" lvl="1" indent="-285750">
              <a:lnSpc>
                <a:spcPct val="90000"/>
              </a:lnSpc>
            </a:pPr>
            <a:r>
              <a:rPr lang="fr-FR" sz="1800" b="1"/>
              <a:t>Les fonds de partage</a:t>
            </a:r>
            <a:r>
              <a:rPr lang="fr-FR" sz="1800"/>
              <a:t> : une partie du revenu est rétrocédée à des associations humanitaires ou caritatives</a:t>
            </a:r>
          </a:p>
          <a:p>
            <a:pPr marL="742950" lvl="1" indent="-285750">
              <a:lnSpc>
                <a:spcPct val="90000"/>
              </a:lnSpc>
            </a:pPr>
            <a:r>
              <a:rPr lang="fr-FR" sz="1800" b="1"/>
              <a:t>Les fonds solidaires</a:t>
            </a:r>
            <a:r>
              <a:rPr lang="fr-FR" sz="1800"/>
              <a:t> : produits d</a:t>
            </a:r>
            <a:r>
              <a:rPr lang="ja-JP" altLang="fr-FR" sz="1800">
                <a:latin typeface="Arial"/>
              </a:rPr>
              <a:t>’</a:t>
            </a:r>
            <a:r>
              <a:rPr lang="fr-FR" sz="1800"/>
              <a:t>épargne destinés à financer des projets environnementaux ou sociaux</a:t>
            </a:r>
          </a:p>
          <a:p>
            <a:pPr marL="742950" lvl="1" indent="-285750">
              <a:lnSpc>
                <a:spcPct val="90000"/>
              </a:lnSpc>
            </a:pPr>
            <a:r>
              <a:rPr lang="fr-FR" sz="1800" b="1"/>
              <a:t>Les produits bancaires éthiques</a:t>
            </a:r>
            <a:r>
              <a:rPr lang="fr-FR" sz="1800"/>
              <a:t> : système de prêts pour lutter contre la pauvreté, pour favoriser les projets liés à la protection de l</a:t>
            </a:r>
            <a:r>
              <a:rPr lang="ja-JP" altLang="fr-FR" sz="1800">
                <a:latin typeface="Arial"/>
              </a:rPr>
              <a:t>’</a:t>
            </a:r>
            <a:r>
              <a:rPr lang="fr-FR" sz="1800"/>
              <a:t>environnement, etc. </a:t>
            </a:r>
            <a:endParaRPr lang="fr-FR" sz="2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FD3A670C-944D-254F-8B70-96E049371D45}" type="slidenum">
              <a:rPr lang="fr-FR"/>
              <a:pPr/>
              <a:t>11</a:t>
            </a:fld>
            <a:endParaRPr lang="fr-FR"/>
          </a:p>
        </p:txBody>
      </p:sp>
      <p:sp>
        <p:nvSpPr>
          <p:cNvPr id="233474" name="Rectangle 2"/>
          <p:cNvSpPr>
            <a:spLocks noGrp="1" noChangeArrowheads="1"/>
          </p:cNvSpPr>
          <p:nvPr>
            <p:ph type="title"/>
          </p:nvPr>
        </p:nvSpPr>
        <p:spPr/>
        <p:txBody>
          <a:bodyPr/>
          <a:lstStyle/>
          <a:p>
            <a:r>
              <a:rPr lang="fr-FR" sz="4400" b="1" dirty="0" smtClean="0"/>
              <a:t>L’investissement éthique</a:t>
            </a:r>
            <a:endParaRPr lang="fr-FR" b="1" dirty="0"/>
          </a:p>
        </p:txBody>
      </p:sp>
      <p:sp>
        <p:nvSpPr>
          <p:cNvPr id="233475" name="Rectangle 3"/>
          <p:cNvSpPr>
            <a:spLocks noGrp="1" noChangeArrowheads="1"/>
          </p:cNvSpPr>
          <p:nvPr>
            <p:ph type="body" idx="1"/>
          </p:nvPr>
        </p:nvSpPr>
        <p:spPr>
          <a:xfrm>
            <a:off x="457200" y="1447800"/>
            <a:ext cx="8229600" cy="4530725"/>
          </a:xfrm>
        </p:spPr>
        <p:txBody>
          <a:bodyPr/>
          <a:lstStyle/>
          <a:p>
            <a:pPr>
              <a:lnSpc>
                <a:spcPct val="80000"/>
              </a:lnSpc>
              <a:buFont typeface="Wingdings" charset="0"/>
              <a:buNone/>
            </a:pPr>
            <a:r>
              <a:rPr lang="fr-FR" sz="2900" b="1"/>
              <a:t>L</a:t>
            </a:r>
            <a:r>
              <a:rPr lang="ja-JP" altLang="fr-FR" sz="2900" b="1">
                <a:latin typeface="Arial"/>
              </a:rPr>
              <a:t>’</a:t>
            </a:r>
            <a:r>
              <a:rPr lang="fr-FR" sz="2900" b="1"/>
              <a:t>ISR : Un bref historique</a:t>
            </a:r>
            <a:endParaRPr lang="fr-FR" sz="2800" b="1"/>
          </a:p>
          <a:p>
            <a:pPr>
              <a:lnSpc>
                <a:spcPct val="80000"/>
              </a:lnSpc>
            </a:pPr>
            <a:endParaRPr lang="fr-FR" sz="2000" b="1"/>
          </a:p>
          <a:p>
            <a:pPr>
              <a:lnSpc>
                <a:spcPct val="80000"/>
              </a:lnSpc>
            </a:pPr>
            <a:r>
              <a:rPr lang="fr-FR" sz="2000" b="1"/>
              <a:t>La religion</a:t>
            </a:r>
          </a:p>
          <a:p>
            <a:pPr>
              <a:lnSpc>
                <a:spcPct val="80000"/>
              </a:lnSpc>
              <a:buFont typeface="Wingdings" charset="0"/>
              <a:buNone/>
            </a:pPr>
            <a:r>
              <a:rPr lang="fr-FR" sz="2000"/>
              <a:t>	Aux Etats-Unis, dans les années 1920. Les quakers veillent alors à ne pas investir dans des activités que leur morale réprouve ; sont ainsi exclues les « valeurs du pêché » (« </a:t>
            </a:r>
            <a:r>
              <a:rPr lang="fr-FR" sz="2000" i="1"/>
              <a:t>sin stocks</a:t>
            </a:r>
            <a:r>
              <a:rPr lang="fr-FR" sz="2000"/>
              <a:t> ») : l</a:t>
            </a:r>
            <a:r>
              <a:rPr lang="ja-JP" altLang="fr-FR" sz="2000">
                <a:latin typeface="Arial"/>
              </a:rPr>
              <a:t>’</a:t>
            </a:r>
            <a:r>
              <a:rPr lang="fr-FR" sz="2000"/>
              <a:t>alcool, le tabac et les jeux.</a:t>
            </a:r>
          </a:p>
          <a:p>
            <a:pPr marL="2057400" lvl="4" indent="-228600">
              <a:lnSpc>
                <a:spcPct val="80000"/>
              </a:lnSpc>
            </a:pPr>
            <a:endParaRPr lang="fr-FR" sz="1600"/>
          </a:p>
          <a:p>
            <a:pPr>
              <a:lnSpc>
                <a:spcPct val="80000"/>
              </a:lnSpc>
            </a:pPr>
            <a:r>
              <a:rPr lang="fr-FR" sz="2000" b="1"/>
              <a:t>L</a:t>
            </a:r>
            <a:r>
              <a:rPr lang="ja-JP" altLang="fr-FR" sz="2000" b="1">
                <a:latin typeface="Arial"/>
              </a:rPr>
              <a:t>’</a:t>
            </a:r>
            <a:r>
              <a:rPr lang="fr-FR" sz="2000" b="1"/>
              <a:t>anti-militarisme et les droits de l</a:t>
            </a:r>
            <a:r>
              <a:rPr lang="ja-JP" altLang="fr-FR" sz="2000" b="1">
                <a:latin typeface="Arial"/>
              </a:rPr>
              <a:t>’</a:t>
            </a:r>
            <a:r>
              <a:rPr lang="fr-FR" sz="2000" b="1"/>
              <a:t>homme </a:t>
            </a:r>
          </a:p>
          <a:p>
            <a:pPr>
              <a:lnSpc>
                <a:spcPct val="80000"/>
              </a:lnSpc>
              <a:buFont typeface="Wingdings" charset="0"/>
              <a:buNone/>
            </a:pPr>
            <a:r>
              <a:rPr lang="fr-FR" sz="2000"/>
              <a:t>	A partir des années 1970 : Viêt-Nam, Nucléaire, Apartheid</a:t>
            </a:r>
          </a:p>
          <a:p>
            <a:pPr marL="742950" lvl="1" indent="-285750">
              <a:lnSpc>
                <a:spcPct val="80000"/>
              </a:lnSpc>
            </a:pPr>
            <a:r>
              <a:rPr lang="fr-FR" sz="1800"/>
              <a:t>1</a:t>
            </a:r>
            <a:r>
              <a:rPr lang="fr-FR" sz="1800" baseline="30000"/>
              <a:t>er</a:t>
            </a:r>
            <a:r>
              <a:rPr lang="fr-FR" sz="1800"/>
              <a:t> fonds ISR américain, </a:t>
            </a:r>
            <a:r>
              <a:rPr lang="fr-FR" sz="1800" i="1"/>
              <a:t>Pax World Fund</a:t>
            </a:r>
            <a:r>
              <a:rPr lang="fr-FR" sz="2500" i="1"/>
              <a:t> </a:t>
            </a:r>
            <a:endParaRPr lang="fr-FR" sz="1800" i="1"/>
          </a:p>
          <a:p>
            <a:pPr marL="2057400" lvl="4" indent="-228600">
              <a:lnSpc>
                <a:spcPct val="80000"/>
              </a:lnSpc>
            </a:pPr>
            <a:endParaRPr lang="fr-FR" sz="1600" i="1"/>
          </a:p>
          <a:p>
            <a:pPr>
              <a:lnSpc>
                <a:spcPct val="80000"/>
              </a:lnSpc>
            </a:pPr>
            <a:r>
              <a:rPr lang="fr-FR" sz="2000" b="1"/>
              <a:t>L</a:t>
            </a:r>
            <a:r>
              <a:rPr lang="ja-JP" altLang="fr-FR" sz="2000" b="1">
                <a:latin typeface="Arial"/>
              </a:rPr>
              <a:t>’</a:t>
            </a:r>
            <a:r>
              <a:rPr lang="fr-FR" sz="2000" b="1"/>
              <a:t>environnement et le développement durable</a:t>
            </a:r>
          </a:p>
          <a:p>
            <a:pPr>
              <a:lnSpc>
                <a:spcPct val="80000"/>
              </a:lnSpc>
              <a:buFont typeface="Wingdings" charset="0"/>
              <a:buNone/>
            </a:pPr>
            <a:r>
              <a:rPr lang="fr-FR" sz="2000"/>
              <a:t> 	A partir des années 1980 : exploitation de la main d</a:t>
            </a:r>
            <a:r>
              <a:rPr lang="ja-JP" altLang="fr-FR" sz="2000">
                <a:latin typeface="Arial"/>
              </a:rPr>
              <a:t>’</a:t>
            </a:r>
            <a:r>
              <a:rPr lang="fr-FR" sz="2000"/>
              <a:t>œuvre dans les ateliers de sous-traitance, grandes catastrophes industrielles (Bhopal, Tchernobyl).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5E917B91-BEBD-C143-9C35-1A510A216FEB}" type="slidenum">
              <a:rPr lang="fr-FR"/>
              <a:pPr/>
              <a:t>12</a:t>
            </a:fld>
            <a:endParaRPr lang="fr-FR"/>
          </a:p>
        </p:txBody>
      </p:sp>
      <p:sp>
        <p:nvSpPr>
          <p:cNvPr id="245762" name="Rectangle 2"/>
          <p:cNvSpPr>
            <a:spLocks noGrp="1" noChangeArrowheads="1"/>
          </p:cNvSpPr>
          <p:nvPr>
            <p:ph type="title"/>
          </p:nvPr>
        </p:nvSpPr>
        <p:spPr>
          <a:xfrm>
            <a:off x="425844" y="262133"/>
            <a:ext cx="8718156" cy="774700"/>
          </a:xfrm>
        </p:spPr>
        <p:txBody>
          <a:bodyPr/>
          <a:lstStyle/>
          <a:p>
            <a:r>
              <a:rPr lang="fr-FR" sz="3600" b="1" dirty="0" smtClean="0"/>
              <a:t>Diversification et investissement éthique</a:t>
            </a:r>
            <a:endParaRPr lang="fr-FR" sz="3600" b="1" dirty="0"/>
          </a:p>
        </p:txBody>
      </p:sp>
      <p:sp>
        <p:nvSpPr>
          <p:cNvPr id="245763" name="Rectangle 3"/>
          <p:cNvSpPr>
            <a:spLocks noGrp="1" noChangeArrowheads="1"/>
          </p:cNvSpPr>
          <p:nvPr>
            <p:ph type="body" idx="1"/>
          </p:nvPr>
        </p:nvSpPr>
        <p:spPr>
          <a:xfrm>
            <a:off x="457200" y="1347788"/>
            <a:ext cx="8229600" cy="4962525"/>
          </a:xfrm>
          <a:solidFill>
            <a:schemeClr val="bg1"/>
          </a:solidFill>
        </p:spPr>
        <p:txBody>
          <a:bodyPr/>
          <a:lstStyle/>
          <a:p>
            <a:pPr>
              <a:lnSpc>
                <a:spcPct val="80000"/>
              </a:lnSpc>
            </a:pPr>
            <a:r>
              <a:rPr lang="fr-FR" sz="2800" dirty="0" smtClean="0"/>
              <a:t>Théorie du choix de portefeuille</a:t>
            </a:r>
          </a:p>
          <a:p>
            <a:pPr lvl="1">
              <a:lnSpc>
                <a:spcPct val="80000"/>
              </a:lnSpc>
            </a:pPr>
            <a:r>
              <a:rPr lang="fr-FR" sz="2400" dirty="0" smtClean="0"/>
              <a:t>Harry </a:t>
            </a:r>
            <a:r>
              <a:rPr lang="fr-FR" sz="2400" dirty="0" err="1"/>
              <a:t>Markowitz</a:t>
            </a:r>
            <a:r>
              <a:rPr lang="fr-FR" sz="2400" dirty="0"/>
              <a:t>, James Tobin et William Sharpe </a:t>
            </a:r>
          </a:p>
          <a:p>
            <a:pPr lvl="1">
              <a:lnSpc>
                <a:spcPct val="80000"/>
              </a:lnSpc>
            </a:pPr>
            <a:endParaRPr lang="fr-FR" sz="2400" dirty="0" smtClean="0"/>
          </a:p>
          <a:p>
            <a:pPr>
              <a:lnSpc>
                <a:spcPct val="80000"/>
              </a:lnSpc>
            </a:pPr>
            <a:r>
              <a:rPr lang="fr-FR" sz="2800" dirty="0" smtClean="0"/>
              <a:t>«</a:t>
            </a:r>
            <a:r>
              <a:rPr lang="fr-FR" sz="2800" dirty="0"/>
              <a:t> </a:t>
            </a:r>
            <a:r>
              <a:rPr lang="fr-FR" sz="2800" i="1" dirty="0"/>
              <a:t>Supposer que faire passer la sécurité en premier consiste à détenir de petites quantités de nombreuses sociétés que je ne peux pas juger précisément faute d</a:t>
            </a:r>
            <a:r>
              <a:rPr lang="ja-JP" altLang="fr-FR" sz="2800" i="1" dirty="0">
                <a:latin typeface="Arial"/>
              </a:rPr>
              <a:t>’</a:t>
            </a:r>
            <a:r>
              <a:rPr lang="fr-FR" sz="2800" i="1" dirty="0"/>
              <a:t>informations, plutôt </a:t>
            </a:r>
            <a:r>
              <a:rPr lang="fr-FR" sz="2800" i="1" dirty="0" err="1"/>
              <a:t>qu</a:t>
            </a:r>
            <a:r>
              <a:rPr lang="ja-JP" altLang="fr-FR" sz="2800" i="1" dirty="0">
                <a:latin typeface="Arial"/>
              </a:rPr>
              <a:t>’</a:t>
            </a:r>
            <a:r>
              <a:rPr lang="fr-FR" sz="2800" i="1" dirty="0"/>
              <a:t>une grosse part d</a:t>
            </a:r>
            <a:r>
              <a:rPr lang="ja-JP" altLang="fr-FR" sz="2800" i="1" dirty="0">
                <a:latin typeface="Arial"/>
              </a:rPr>
              <a:t>’</a:t>
            </a:r>
            <a:r>
              <a:rPr lang="fr-FR" sz="2800" i="1" dirty="0"/>
              <a:t>une entreprise sur laquelle je possède des informations précises, me semble être une parodie de politique d</a:t>
            </a:r>
            <a:r>
              <a:rPr lang="ja-JP" altLang="fr-FR" sz="2800" i="1" dirty="0">
                <a:latin typeface="Arial"/>
              </a:rPr>
              <a:t>’</a:t>
            </a:r>
            <a:r>
              <a:rPr lang="fr-FR" sz="2800" i="1" dirty="0"/>
              <a:t>investissement</a:t>
            </a:r>
            <a:r>
              <a:rPr lang="fr-FR" sz="2800" dirty="0"/>
              <a:t> </a:t>
            </a:r>
            <a:r>
              <a:rPr lang="fr-FR" sz="2800" dirty="0" smtClean="0"/>
              <a:t>»</a:t>
            </a:r>
          </a:p>
          <a:p>
            <a:pPr lvl="1">
              <a:lnSpc>
                <a:spcPct val="80000"/>
              </a:lnSpc>
            </a:pPr>
            <a:r>
              <a:rPr lang="fr-FR" sz="2400" dirty="0" smtClean="0"/>
              <a:t>John </a:t>
            </a:r>
            <a:r>
              <a:rPr lang="fr-FR" sz="2400" dirty="0"/>
              <a:t>Maynard Keynes</a:t>
            </a:r>
          </a:p>
        </p:txBody>
      </p:sp>
    </p:spTree>
    <p:extLst>
      <p:ext uri="{BB962C8B-B14F-4D97-AF65-F5344CB8AC3E}">
        <p14:creationId xmlns:p14="http://schemas.microsoft.com/office/powerpoint/2010/main" xmlns="" val="25212671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4EB6CCBA-9EB2-3241-959C-0AA69219A42D}" type="slidenum">
              <a:rPr lang="fr-FR"/>
              <a:pPr/>
              <a:t>13</a:t>
            </a:fld>
            <a:endParaRPr lang="fr-FR"/>
          </a:p>
        </p:txBody>
      </p:sp>
      <p:sp>
        <p:nvSpPr>
          <p:cNvPr id="236546" name="Rectangle 2"/>
          <p:cNvSpPr>
            <a:spLocks noGrp="1" noChangeArrowheads="1"/>
          </p:cNvSpPr>
          <p:nvPr>
            <p:ph type="title"/>
          </p:nvPr>
        </p:nvSpPr>
        <p:spPr/>
        <p:txBody>
          <a:bodyPr/>
          <a:lstStyle/>
          <a:p>
            <a:r>
              <a:rPr lang="fr-FR" sz="4400" b="1" dirty="0" smtClean="0"/>
              <a:t>L’investissement éthique</a:t>
            </a:r>
            <a:endParaRPr lang="fr-FR" b="1" dirty="0"/>
          </a:p>
        </p:txBody>
      </p:sp>
      <p:sp>
        <p:nvSpPr>
          <p:cNvPr id="236547" name="Rectangle 3"/>
          <p:cNvSpPr>
            <a:spLocks noGrp="1" noChangeArrowheads="1"/>
          </p:cNvSpPr>
          <p:nvPr>
            <p:ph type="body" idx="1"/>
          </p:nvPr>
        </p:nvSpPr>
        <p:spPr>
          <a:xfrm>
            <a:off x="457200" y="1422400"/>
            <a:ext cx="8229600" cy="4708525"/>
          </a:xfrm>
        </p:spPr>
        <p:txBody>
          <a:bodyPr/>
          <a:lstStyle/>
          <a:p>
            <a:pPr>
              <a:lnSpc>
                <a:spcPct val="90000"/>
              </a:lnSpc>
              <a:buFont typeface="Wingdings" charset="0"/>
              <a:buNone/>
            </a:pPr>
            <a:r>
              <a:rPr lang="fr-FR" sz="2600" b="1"/>
              <a:t>Les différentes approches</a:t>
            </a:r>
          </a:p>
          <a:p>
            <a:pPr>
              <a:lnSpc>
                <a:spcPct val="90000"/>
              </a:lnSpc>
              <a:buFont typeface="Wingdings" charset="0"/>
              <a:buNone/>
            </a:pPr>
            <a:endParaRPr lang="fr-FR" sz="1600" b="1"/>
          </a:p>
          <a:p>
            <a:pPr>
              <a:lnSpc>
                <a:spcPct val="90000"/>
              </a:lnSpc>
            </a:pPr>
            <a:r>
              <a:rPr lang="fr-FR" sz="2200" b="1"/>
              <a:t>Filtrage</a:t>
            </a:r>
            <a:r>
              <a:rPr lang="fr-FR" sz="2200"/>
              <a:t> </a:t>
            </a:r>
          </a:p>
          <a:p>
            <a:pPr lvl="1">
              <a:lnSpc>
                <a:spcPct val="90000"/>
              </a:lnSpc>
            </a:pPr>
            <a:r>
              <a:rPr lang="fr-FR" sz="2000"/>
              <a:t>Exclusion de certains secteurs ou de certaines entreprises, au motif qu</a:t>
            </a:r>
            <a:r>
              <a:rPr lang="ja-JP" altLang="fr-FR" sz="2000">
                <a:latin typeface="Arial"/>
              </a:rPr>
              <a:t>’</a:t>
            </a:r>
            <a:r>
              <a:rPr lang="fr-FR" sz="2000"/>
              <a:t>ils ne sont pas « éthiques » </a:t>
            </a:r>
          </a:p>
          <a:p>
            <a:pPr lvl="1">
              <a:lnSpc>
                <a:spcPct val="90000"/>
              </a:lnSpc>
            </a:pPr>
            <a:r>
              <a:rPr lang="fr-FR" sz="2000"/>
              <a:t>Privilégier des secteurs d</a:t>
            </a:r>
            <a:r>
              <a:rPr lang="ja-JP" altLang="fr-FR" sz="2000">
                <a:latin typeface="Arial"/>
              </a:rPr>
              <a:t>’</a:t>
            </a:r>
            <a:r>
              <a:rPr lang="fr-FR" sz="2000"/>
              <a:t>activités en raison de leur implications pionnières dans le développement durable</a:t>
            </a:r>
          </a:p>
          <a:p>
            <a:pPr>
              <a:lnSpc>
                <a:spcPct val="90000"/>
              </a:lnSpc>
            </a:pPr>
            <a:r>
              <a:rPr lang="fr-FR" sz="2200" b="1" i="1"/>
              <a:t>Best-in-class</a:t>
            </a:r>
            <a:r>
              <a:rPr lang="fr-FR" sz="2200"/>
              <a:t> </a:t>
            </a:r>
          </a:p>
          <a:p>
            <a:pPr lvl="1">
              <a:lnSpc>
                <a:spcPct val="90000"/>
              </a:lnSpc>
            </a:pPr>
            <a:r>
              <a:rPr lang="fr-FR" sz="2000"/>
              <a:t>Sélectionner les entreprises qui réalisent les meilleures performances financières, environnementales et sociales sans qu</a:t>
            </a:r>
            <a:r>
              <a:rPr lang="ja-JP" altLang="fr-FR" sz="2000">
                <a:latin typeface="Arial"/>
              </a:rPr>
              <a:t>’</a:t>
            </a:r>
            <a:r>
              <a:rPr lang="fr-FR" sz="2000"/>
              <a:t>aucun secteur ne soit exclu ou privilégié a priori. </a:t>
            </a:r>
          </a:p>
          <a:p>
            <a:pPr lvl="1">
              <a:lnSpc>
                <a:spcPct val="90000"/>
              </a:lnSpc>
            </a:pPr>
            <a:r>
              <a:rPr lang="fr-FR" sz="2000"/>
              <a:t>Cette approche cherche à promouvoir la responsabilité sociale au sein de toutes les entreprises en privilégiant, dans chaque secteur, les entreprises les plus « vertueuses ».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L’investissement éthique</a:t>
            </a:r>
            <a:endParaRPr lang="fr-FR" b="1" dirty="0"/>
          </a:p>
        </p:txBody>
      </p:sp>
      <p:sp>
        <p:nvSpPr>
          <p:cNvPr id="3" name="Espace réservé du contenu 2"/>
          <p:cNvSpPr>
            <a:spLocks noGrp="1"/>
          </p:cNvSpPr>
          <p:nvPr>
            <p:ph idx="1"/>
          </p:nvPr>
        </p:nvSpPr>
        <p:spPr/>
        <p:txBody>
          <a:bodyPr/>
          <a:lstStyle/>
          <a:p>
            <a:pPr marL="0" indent="0">
              <a:buNone/>
            </a:pPr>
            <a:r>
              <a:rPr lang="fr-FR" dirty="0">
                <a:solidFill>
                  <a:schemeClr val="tx1"/>
                </a:solidFill>
                <a:latin typeface="+mn-lt"/>
                <a:ea typeface="+mn-ea"/>
                <a:cs typeface="+mn-cs"/>
              </a:rPr>
              <a:t>Sur les quarante entreprises qui composent l’indice CAC 40, combien d’entre elles sont aussi contenues dans l’indice Aspi qui est le principal indice « éthique » européen ?</a:t>
            </a:r>
          </a:p>
          <a:p>
            <a:r>
              <a:rPr lang="fr-FR" dirty="0" smtClean="0">
                <a:solidFill>
                  <a:schemeClr val="tx1"/>
                </a:solidFill>
                <a:latin typeface="+mn-lt"/>
                <a:ea typeface="+mn-ea"/>
                <a:cs typeface="+mn-cs"/>
              </a:rPr>
              <a:t>un quart ?</a:t>
            </a:r>
            <a:endParaRPr lang="fr-FR" dirty="0">
              <a:solidFill>
                <a:schemeClr val="tx1"/>
              </a:solidFill>
              <a:latin typeface="+mn-lt"/>
              <a:ea typeface="+mn-ea"/>
              <a:cs typeface="+mn-cs"/>
            </a:endParaRPr>
          </a:p>
          <a:p>
            <a:r>
              <a:rPr lang="fr-FR" dirty="0" smtClean="0">
                <a:solidFill>
                  <a:schemeClr val="tx1"/>
                </a:solidFill>
                <a:latin typeface="+mn-lt"/>
                <a:ea typeface="+mn-ea"/>
                <a:cs typeface="+mn-cs"/>
              </a:rPr>
              <a:t>la moitié ?</a:t>
            </a:r>
            <a:endParaRPr lang="fr-FR" dirty="0">
              <a:solidFill>
                <a:schemeClr val="tx1"/>
              </a:solidFill>
              <a:latin typeface="+mn-lt"/>
              <a:ea typeface="+mn-ea"/>
              <a:cs typeface="+mn-cs"/>
            </a:endParaRPr>
          </a:p>
          <a:p>
            <a:r>
              <a:rPr lang="fr-FR" dirty="0" smtClean="0">
                <a:solidFill>
                  <a:schemeClr val="tx1"/>
                </a:solidFill>
                <a:latin typeface="+mn-lt"/>
                <a:ea typeface="+mn-ea"/>
                <a:cs typeface="+mn-cs"/>
              </a:rPr>
              <a:t>neuf </a:t>
            </a:r>
            <a:r>
              <a:rPr lang="fr-FR" dirty="0">
                <a:solidFill>
                  <a:schemeClr val="tx1"/>
                </a:solidFill>
                <a:latin typeface="+mn-lt"/>
                <a:ea typeface="+mn-ea"/>
                <a:cs typeface="+mn-cs"/>
              </a:rPr>
              <a:t>sur </a:t>
            </a:r>
            <a:r>
              <a:rPr lang="fr-FR" dirty="0" smtClean="0">
                <a:solidFill>
                  <a:schemeClr val="tx1"/>
                </a:solidFill>
                <a:latin typeface="+mn-lt"/>
                <a:ea typeface="+mn-ea"/>
                <a:cs typeface="+mn-cs"/>
              </a:rPr>
              <a:t>dix ?</a:t>
            </a:r>
            <a:endParaRPr lang="fr-FR" dirty="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2"/>
          </p:nvPr>
        </p:nvSpPr>
        <p:spPr/>
        <p:txBody>
          <a:bodyPr/>
          <a:lstStyle/>
          <a:p>
            <a:fld id="{821342D0-F0F9-FF40-AD29-F5013587B004}" type="slidenum">
              <a:rPr lang="fr-FR" smtClean="0"/>
              <a:pPr/>
              <a:t>14</a:t>
            </a:fld>
            <a:endParaRPr lang="fr-FR"/>
          </a:p>
        </p:txBody>
      </p:sp>
    </p:spTree>
    <p:extLst>
      <p:ext uri="{BB962C8B-B14F-4D97-AF65-F5344CB8AC3E}">
        <p14:creationId xmlns:p14="http://schemas.microsoft.com/office/powerpoint/2010/main" xmlns="" val="3443945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L’activisme</a:t>
            </a:r>
            <a:endParaRPr lang="fr-FR" b="1" dirty="0"/>
          </a:p>
        </p:txBody>
      </p:sp>
      <p:sp>
        <p:nvSpPr>
          <p:cNvPr id="3" name="Espace réservé du contenu 2"/>
          <p:cNvSpPr>
            <a:spLocks noGrp="1"/>
          </p:cNvSpPr>
          <p:nvPr>
            <p:ph idx="1"/>
          </p:nvPr>
        </p:nvSpPr>
        <p:spPr>
          <a:xfrm>
            <a:off x="457200" y="1333640"/>
            <a:ext cx="8229600" cy="4530725"/>
          </a:xfrm>
        </p:spPr>
        <p:txBody>
          <a:bodyPr/>
          <a:lstStyle/>
          <a:p>
            <a:pPr marL="0" indent="0">
              <a:buNone/>
            </a:pPr>
            <a:r>
              <a:rPr lang="fr-FR" sz="2400" dirty="0">
                <a:solidFill>
                  <a:schemeClr val="tx1"/>
                </a:solidFill>
              </a:rPr>
              <a:t>La célèbre ONG Amnesty International a un programme « Entreprises et droits humains ». En 2006, ce programme était doté d’un budget de 15 000 $. A quoi a servi ce budget ?</a:t>
            </a:r>
          </a:p>
          <a:p>
            <a:r>
              <a:rPr lang="fr-FR" sz="2400" dirty="0" smtClean="0">
                <a:solidFill>
                  <a:schemeClr val="tx1"/>
                </a:solidFill>
              </a:rPr>
              <a:t>A </a:t>
            </a:r>
            <a:r>
              <a:rPr lang="fr-FR" sz="2400" dirty="0">
                <a:solidFill>
                  <a:schemeClr val="tx1"/>
                </a:solidFill>
              </a:rPr>
              <a:t>payer une campagne publicitaire pour dénoncer les agissements de Dow </a:t>
            </a:r>
            <a:r>
              <a:rPr lang="fr-FR" sz="2400" dirty="0" err="1">
                <a:solidFill>
                  <a:schemeClr val="tx1"/>
                </a:solidFill>
              </a:rPr>
              <a:t>Chemical</a:t>
            </a:r>
            <a:r>
              <a:rPr lang="fr-FR" sz="2400" dirty="0">
                <a:solidFill>
                  <a:schemeClr val="tx1"/>
                </a:solidFill>
              </a:rPr>
              <a:t>, Exxon Mobil et Yahoo !</a:t>
            </a:r>
          </a:p>
          <a:p>
            <a:r>
              <a:rPr lang="fr-FR" sz="2400" dirty="0" smtClean="0">
                <a:solidFill>
                  <a:schemeClr val="tx1"/>
                </a:solidFill>
              </a:rPr>
              <a:t>A </a:t>
            </a:r>
            <a:r>
              <a:rPr lang="fr-FR" sz="2400" dirty="0">
                <a:solidFill>
                  <a:schemeClr val="tx1"/>
                </a:solidFill>
              </a:rPr>
              <a:t>acheter des actions de l’imprimerie qui fabrique les tract de l’agence (ainsi que les rapports d’activité de Dow </a:t>
            </a:r>
            <a:r>
              <a:rPr lang="fr-FR" sz="2400" dirty="0" err="1">
                <a:solidFill>
                  <a:schemeClr val="tx1"/>
                </a:solidFill>
              </a:rPr>
              <a:t>Chemical</a:t>
            </a:r>
            <a:r>
              <a:rPr lang="fr-FR" sz="2400" dirty="0">
                <a:solidFill>
                  <a:schemeClr val="tx1"/>
                </a:solidFill>
              </a:rPr>
              <a:t>, Exxon Mobil et Yahoo !) et qui était sur le point de déposer le bilan.</a:t>
            </a:r>
          </a:p>
          <a:p>
            <a:r>
              <a:rPr lang="fr-FR" sz="2400" dirty="0" smtClean="0">
                <a:solidFill>
                  <a:schemeClr val="tx1"/>
                </a:solidFill>
              </a:rPr>
              <a:t>A </a:t>
            </a:r>
            <a:r>
              <a:rPr lang="fr-FR" sz="2400" dirty="0">
                <a:solidFill>
                  <a:schemeClr val="tx1"/>
                </a:solidFill>
              </a:rPr>
              <a:t>acheter des actions des entreprises Dow </a:t>
            </a:r>
            <a:r>
              <a:rPr lang="fr-FR" sz="2400" dirty="0" err="1">
                <a:solidFill>
                  <a:schemeClr val="tx1"/>
                </a:solidFill>
              </a:rPr>
              <a:t>Chemical</a:t>
            </a:r>
            <a:r>
              <a:rPr lang="fr-FR" sz="2400" dirty="0">
                <a:solidFill>
                  <a:schemeClr val="tx1"/>
                </a:solidFill>
              </a:rPr>
              <a:t>, Exxon Mobil et Yahoo !</a:t>
            </a:r>
          </a:p>
          <a:p>
            <a:endParaRPr lang="fr-FR" sz="2400" dirty="0"/>
          </a:p>
        </p:txBody>
      </p:sp>
      <p:sp>
        <p:nvSpPr>
          <p:cNvPr id="4" name="Espace réservé du numéro de diapositive 3"/>
          <p:cNvSpPr>
            <a:spLocks noGrp="1"/>
          </p:cNvSpPr>
          <p:nvPr>
            <p:ph type="sldNum" sz="quarter" idx="12"/>
          </p:nvPr>
        </p:nvSpPr>
        <p:spPr/>
        <p:txBody>
          <a:bodyPr/>
          <a:lstStyle/>
          <a:p>
            <a:fld id="{821342D0-F0F9-FF40-AD29-F5013587B004}" type="slidenum">
              <a:rPr lang="fr-FR" smtClean="0"/>
              <a:pPr/>
              <a:t>15</a:t>
            </a:fld>
            <a:endParaRPr lang="fr-FR"/>
          </a:p>
        </p:txBody>
      </p:sp>
    </p:spTree>
    <p:extLst>
      <p:ext uri="{BB962C8B-B14F-4D97-AF65-F5344CB8AC3E}">
        <p14:creationId xmlns:p14="http://schemas.microsoft.com/office/powerpoint/2010/main" xmlns="" val="1201636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B5D92D2F-FD7B-1946-9330-55D3B27398A2}" type="slidenum">
              <a:rPr lang="fr-FR"/>
              <a:pPr/>
              <a:t>16</a:t>
            </a:fld>
            <a:endParaRPr lang="fr-FR"/>
          </a:p>
        </p:txBody>
      </p:sp>
      <p:sp>
        <p:nvSpPr>
          <p:cNvPr id="237570" name="Rectangle 2"/>
          <p:cNvSpPr>
            <a:spLocks noGrp="1" noChangeArrowheads="1"/>
          </p:cNvSpPr>
          <p:nvPr>
            <p:ph type="title"/>
          </p:nvPr>
        </p:nvSpPr>
        <p:spPr>
          <a:xfrm>
            <a:off x="457200" y="277813"/>
            <a:ext cx="8507413" cy="774700"/>
          </a:xfrm>
        </p:spPr>
        <p:txBody>
          <a:bodyPr/>
          <a:lstStyle/>
          <a:p>
            <a:r>
              <a:rPr lang="fr-FR" sz="4400" b="1" dirty="0" smtClean="0"/>
              <a:t>L’investissement éthique</a:t>
            </a:r>
            <a:endParaRPr lang="fr-FR" b="1" dirty="0"/>
          </a:p>
        </p:txBody>
      </p:sp>
      <p:sp>
        <p:nvSpPr>
          <p:cNvPr id="237571" name="Rectangle 3"/>
          <p:cNvSpPr>
            <a:spLocks noGrp="1" noChangeArrowheads="1"/>
          </p:cNvSpPr>
          <p:nvPr>
            <p:ph type="body" idx="1"/>
          </p:nvPr>
        </p:nvSpPr>
        <p:spPr>
          <a:xfrm>
            <a:off x="457200" y="1273175"/>
            <a:ext cx="8229600" cy="4933950"/>
          </a:xfrm>
        </p:spPr>
        <p:txBody>
          <a:bodyPr/>
          <a:lstStyle/>
          <a:p>
            <a:pPr>
              <a:lnSpc>
                <a:spcPct val="80000"/>
              </a:lnSpc>
            </a:pPr>
            <a:r>
              <a:rPr lang="fr-FR" sz="2000" b="1"/>
              <a:t>L</a:t>
            </a:r>
            <a:r>
              <a:rPr lang="ja-JP" altLang="fr-FR" sz="2000" b="1">
                <a:latin typeface="Arial"/>
              </a:rPr>
              <a:t>’</a:t>
            </a:r>
            <a:r>
              <a:rPr lang="fr-FR" sz="2000" b="1"/>
              <a:t>engagement actionnarial</a:t>
            </a:r>
            <a:r>
              <a:rPr lang="fr-FR" sz="2000"/>
              <a:t> : tradition plutôt anglo-saxonne</a:t>
            </a:r>
          </a:p>
          <a:p>
            <a:pPr>
              <a:lnSpc>
                <a:spcPct val="80000"/>
              </a:lnSpc>
              <a:buFont typeface="Wingdings" charset="0"/>
              <a:buNone/>
            </a:pPr>
            <a:r>
              <a:rPr lang="fr-FR" sz="2000"/>
              <a:t>	=&gt; Faire évoluer la politique des entreprises en s</a:t>
            </a:r>
            <a:r>
              <a:rPr lang="ja-JP" altLang="fr-FR" sz="2000">
                <a:latin typeface="Arial"/>
              </a:rPr>
              <a:t>’</a:t>
            </a:r>
            <a:r>
              <a:rPr lang="fr-FR" sz="2000"/>
              <a:t>impliquant davantage dans la conduite de celle-ci</a:t>
            </a:r>
          </a:p>
          <a:p>
            <a:pPr lvl="4">
              <a:lnSpc>
                <a:spcPct val="80000"/>
              </a:lnSpc>
            </a:pPr>
            <a:endParaRPr lang="fr-FR"/>
          </a:p>
          <a:p>
            <a:pPr>
              <a:lnSpc>
                <a:spcPct val="80000"/>
              </a:lnSpc>
            </a:pPr>
            <a:r>
              <a:rPr lang="fr-FR" sz="2000"/>
              <a:t>Va du simple dialogue avec les dirigeants, à l</a:t>
            </a:r>
            <a:r>
              <a:rPr lang="ja-JP" altLang="fr-FR" sz="2000">
                <a:latin typeface="Arial"/>
              </a:rPr>
              <a:t>’</a:t>
            </a:r>
            <a:r>
              <a:rPr lang="fr-FR" sz="2000"/>
              <a:t>exercice actif des droits de vote et à la proposition en assemblée générale d</a:t>
            </a:r>
            <a:r>
              <a:rPr lang="ja-JP" altLang="fr-FR" sz="2000">
                <a:latin typeface="Arial"/>
              </a:rPr>
              <a:t>’</a:t>
            </a:r>
            <a:r>
              <a:rPr lang="fr-FR" sz="2000"/>
              <a:t>un certain nombre de résolutions relatives à des questions éthiques, sociales ou environnementales.</a:t>
            </a:r>
          </a:p>
          <a:p>
            <a:pPr lvl="4">
              <a:lnSpc>
                <a:spcPct val="80000"/>
              </a:lnSpc>
            </a:pPr>
            <a:endParaRPr lang="fr-FR"/>
          </a:p>
          <a:p>
            <a:pPr>
              <a:lnSpc>
                <a:spcPct val="80000"/>
              </a:lnSpc>
            </a:pPr>
            <a:r>
              <a:rPr lang="fr-FR" sz="2000"/>
              <a:t>En 2005, aux Etats-Unis, 348 résolutions à caractère social et environnemental ont été déposées en assemblée générale  : </a:t>
            </a:r>
          </a:p>
          <a:p>
            <a:pPr lvl="1">
              <a:lnSpc>
                <a:spcPct val="80000"/>
              </a:lnSpc>
            </a:pPr>
            <a:r>
              <a:rPr lang="fr-FR" sz="2000"/>
              <a:t>177 ont été soumises au vote, recueillant en moyenne 10% des voix. </a:t>
            </a:r>
          </a:p>
          <a:p>
            <a:pPr lvl="1">
              <a:lnSpc>
                <a:spcPct val="80000"/>
              </a:lnSpc>
            </a:pPr>
            <a:r>
              <a:rPr lang="fr-FR" sz="2000"/>
              <a:t>35 résolutions étaient liées au changement climatique.</a:t>
            </a:r>
          </a:p>
          <a:p>
            <a:pPr lvl="1">
              <a:lnSpc>
                <a:spcPct val="80000"/>
              </a:lnSpc>
            </a:pPr>
            <a:endParaRPr lang="fr-FR" sz="2000"/>
          </a:p>
          <a:p>
            <a:pPr>
              <a:lnSpc>
                <a:spcPct val="80000"/>
              </a:lnSpc>
              <a:buFont typeface="Wingdings" charset="0"/>
              <a:buNone/>
            </a:pPr>
            <a:r>
              <a:rPr lang="ja-JP" altLang="fr-FR" sz="2500" b="1">
                <a:latin typeface="Arial"/>
              </a:rPr>
              <a:t>“</a:t>
            </a:r>
            <a:r>
              <a:rPr lang="fr-FR" sz="2500" b="1"/>
              <a:t>Exit, Voice &amp; Loyalty</a:t>
            </a:r>
            <a:r>
              <a:rPr lang="ja-JP" altLang="fr-FR" sz="2500" b="1">
                <a:latin typeface="Arial"/>
              </a:rPr>
              <a:t>”</a:t>
            </a:r>
            <a:r>
              <a:rPr lang="fr-FR" sz="2500" b="1"/>
              <a:t> </a:t>
            </a:r>
            <a:r>
              <a:rPr lang="fr-FR" sz="2100"/>
              <a:t>Alfred Hirschman, 1970</a:t>
            </a:r>
            <a:endParaRPr lang="fr-FR" sz="22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6"/>
          <p:cNvSpPr>
            <a:spLocks noGrp="1"/>
          </p:cNvSpPr>
          <p:nvPr>
            <p:ph type="sldNum" sz="quarter" idx="12"/>
          </p:nvPr>
        </p:nvSpPr>
        <p:spPr/>
        <p:txBody>
          <a:bodyPr/>
          <a:lstStyle/>
          <a:p>
            <a:fld id="{834A2B82-F4E4-1448-8BA4-315B7F2AD530}" type="slidenum">
              <a:rPr lang="fr-FR"/>
              <a:pPr/>
              <a:t>17</a:t>
            </a:fld>
            <a:endParaRPr lang="fr-FR"/>
          </a:p>
        </p:txBody>
      </p:sp>
      <p:sp>
        <p:nvSpPr>
          <p:cNvPr id="249858" name="Rectangle 2"/>
          <p:cNvSpPr>
            <a:spLocks noGrp="1" noChangeArrowheads="1"/>
          </p:cNvSpPr>
          <p:nvPr>
            <p:ph type="title"/>
          </p:nvPr>
        </p:nvSpPr>
        <p:spPr/>
        <p:txBody>
          <a:bodyPr/>
          <a:lstStyle/>
          <a:p>
            <a:r>
              <a:rPr lang="fr-FR" sz="4400" b="1" dirty="0" smtClean="0"/>
              <a:t>Quelle justification à la sanction du marché ?</a:t>
            </a:r>
            <a:endParaRPr lang="fr-FR" sz="4400" b="1" dirty="0"/>
          </a:p>
        </p:txBody>
      </p:sp>
      <p:sp>
        <p:nvSpPr>
          <p:cNvPr id="249859" name="Rectangle 3"/>
          <p:cNvSpPr>
            <a:spLocks noGrp="1" noChangeArrowheads="1"/>
          </p:cNvSpPr>
          <p:nvPr>
            <p:ph type="body" sz="half" idx="1"/>
          </p:nvPr>
        </p:nvSpPr>
        <p:spPr>
          <a:xfrm>
            <a:off x="160535" y="1865909"/>
            <a:ext cx="4041080" cy="4801006"/>
          </a:xfrm>
          <a:solidFill>
            <a:schemeClr val="bg1"/>
          </a:solidFill>
        </p:spPr>
        <p:txBody>
          <a:bodyPr/>
          <a:lstStyle/>
          <a:p>
            <a:pPr>
              <a:lnSpc>
                <a:spcPct val="90000"/>
              </a:lnSpc>
            </a:pPr>
            <a:r>
              <a:rPr lang="fr-FR" sz="2000" dirty="0"/>
              <a:t>Les secteurs exclus des fonds ISR sont souvent déjà l</a:t>
            </a:r>
            <a:r>
              <a:rPr lang="ja-JP" altLang="fr-FR" sz="2000" dirty="0">
                <a:latin typeface="Arial"/>
              </a:rPr>
              <a:t>’</a:t>
            </a:r>
            <a:r>
              <a:rPr lang="fr-FR" sz="2000" dirty="0"/>
              <a:t>objet d</a:t>
            </a:r>
            <a:r>
              <a:rPr lang="ja-JP" altLang="fr-FR" sz="2000" dirty="0">
                <a:latin typeface="Arial"/>
              </a:rPr>
              <a:t>’</a:t>
            </a:r>
            <a:r>
              <a:rPr lang="fr-FR" sz="2000" dirty="0"/>
              <a:t>une législation contraignante</a:t>
            </a:r>
          </a:p>
          <a:p>
            <a:pPr lvl="4">
              <a:lnSpc>
                <a:spcPct val="90000"/>
              </a:lnSpc>
            </a:pPr>
            <a:endParaRPr lang="fr-FR" sz="1400" dirty="0"/>
          </a:p>
          <a:p>
            <a:pPr>
              <a:lnSpc>
                <a:spcPct val="90000"/>
              </a:lnSpc>
            </a:pPr>
            <a:r>
              <a:rPr lang="fr-FR" sz="2000" dirty="0"/>
              <a:t>A l</a:t>
            </a:r>
            <a:r>
              <a:rPr lang="ja-JP" altLang="fr-FR" sz="2000" dirty="0">
                <a:latin typeface="Arial"/>
              </a:rPr>
              <a:t>’</a:t>
            </a:r>
            <a:r>
              <a:rPr lang="fr-FR" sz="2000" dirty="0"/>
              <a:t>inverse, les entreprises soutenues par les fonds ISR sont souvent largement subventionnées</a:t>
            </a:r>
          </a:p>
          <a:p>
            <a:pPr lvl="4">
              <a:lnSpc>
                <a:spcPct val="90000"/>
              </a:lnSpc>
            </a:pPr>
            <a:endParaRPr lang="fr-FR" sz="1400" dirty="0"/>
          </a:p>
          <a:p>
            <a:pPr>
              <a:lnSpc>
                <a:spcPct val="90000"/>
              </a:lnSpc>
            </a:pPr>
            <a:r>
              <a:rPr lang="fr-FR" sz="2000" dirty="0"/>
              <a:t>Doit-on laisser aux actionnaires de sanctionner / favoriser certains secteurs ?</a:t>
            </a:r>
          </a:p>
          <a:p>
            <a:pPr lvl="4">
              <a:lnSpc>
                <a:spcPct val="90000"/>
              </a:lnSpc>
            </a:pPr>
            <a:endParaRPr lang="fr-FR" sz="1400" dirty="0"/>
          </a:p>
          <a:p>
            <a:pPr>
              <a:lnSpc>
                <a:spcPct val="90000"/>
              </a:lnSpc>
            </a:pPr>
            <a:r>
              <a:rPr lang="fr-FR" sz="2000" dirty="0"/>
              <a:t>Exemple : Doit-on exclure des fonds ISR les entreprises qui émettent de </a:t>
            </a:r>
            <a:r>
              <a:rPr lang="fr-FR" sz="2000" dirty="0" smtClean="0"/>
              <a:t>grandes quantités </a:t>
            </a:r>
            <a:r>
              <a:rPr lang="fr-FR" sz="2000" dirty="0"/>
              <a:t>de CO</a:t>
            </a:r>
            <a:r>
              <a:rPr lang="fr-FR" sz="2000" baseline="-25000" dirty="0"/>
              <a:t>2</a:t>
            </a:r>
            <a:r>
              <a:rPr lang="fr-FR" sz="2000" dirty="0"/>
              <a:t> ?</a:t>
            </a:r>
          </a:p>
        </p:txBody>
      </p:sp>
      <p:pic>
        <p:nvPicPr>
          <p:cNvPr id="249860" name="Picture 4"/>
          <p:cNvPicPr>
            <a:picLocks noGrp="1" noChangeAspect="1" noChangeArrowheads="1"/>
          </p:cNvPicPr>
          <p:nvPr>
            <p:ph idx="4294967295"/>
          </p:nvPr>
        </p:nvPicPr>
        <p:blipFill>
          <a:blip r:embed="rId2">
            <a:extLst>
              <a:ext uri="{28A0092B-C50C-407E-A947-70E740481C1C}">
                <a14:useLocalDpi xmlns:a14="http://schemas.microsoft.com/office/drawing/2010/main" xmlns="" val="0"/>
              </a:ext>
            </a:extLst>
          </a:blip>
          <a:srcRect/>
          <a:stretch>
            <a:fillRect/>
          </a:stretch>
        </p:blipFill>
        <p:spPr>
          <a:xfrm>
            <a:off x="4248648" y="2936875"/>
            <a:ext cx="4769940" cy="3817938"/>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AF9F3A51-6691-F14C-AB66-F640C5A33B58}" type="slidenum">
              <a:rPr lang="fr-FR"/>
              <a:pPr/>
              <a:t>18</a:t>
            </a:fld>
            <a:endParaRPr lang="fr-FR"/>
          </a:p>
        </p:txBody>
      </p:sp>
      <p:sp>
        <p:nvSpPr>
          <p:cNvPr id="207874" name="Rectangle 2"/>
          <p:cNvSpPr>
            <a:spLocks noGrp="1" noChangeArrowheads="1"/>
          </p:cNvSpPr>
          <p:nvPr>
            <p:ph type="title"/>
          </p:nvPr>
        </p:nvSpPr>
        <p:spPr/>
        <p:txBody>
          <a:bodyPr/>
          <a:lstStyle/>
          <a:p>
            <a:r>
              <a:rPr lang="fr-FR" sz="3800" b="1" dirty="0" smtClean="0"/>
              <a:t>Les </a:t>
            </a:r>
            <a:r>
              <a:rPr lang="fr-FR" sz="3800" b="1" dirty="0"/>
              <a:t>performances des fonds ISR</a:t>
            </a:r>
          </a:p>
        </p:txBody>
      </p:sp>
      <p:sp>
        <p:nvSpPr>
          <p:cNvPr id="207875" name="Rectangle 3"/>
          <p:cNvSpPr>
            <a:spLocks noGrp="1" noChangeArrowheads="1"/>
          </p:cNvSpPr>
          <p:nvPr>
            <p:ph type="body" idx="1"/>
          </p:nvPr>
        </p:nvSpPr>
        <p:spPr>
          <a:xfrm>
            <a:off x="457200" y="1379832"/>
            <a:ext cx="8229600" cy="4751093"/>
          </a:xfrm>
        </p:spPr>
        <p:txBody>
          <a:bodyPr/>
          <a:lstStyle/>
          <a:p>
            <a:pPr>
              <a:lnSpc>
                <a:spcPct val="90000"/>
              </a:lnSpc>
            </a:pPr>
            <a:r>
              <a:rPr lang="fr-FR" sz="2400" dirty="0"/>
              <a:t>Pour les investisseurs, la question n</a:t>
            </a:r>
            <a:r>
              <a:rPr lang="ja-JP" altLang="fr-FR" sz="2400" dirty="0">
                <a:latin typeface="Arial"/>
              </a:rPr>
              <a:t>’</a:t>
            </a:r>
            <a:r>
              <a:rPr lang="fr-FR" sz="2400" dirty="0"/>
              <a:t>est pas tant de savoir si les entreprises gagnent à être vertueuses, mais plutôt de savoir si l</a:t>
            </a:r>
            <a:r>
              <a:rPr lang="ja-JP" altLang="fr-FR" sz="2400" dirty="0">
                <a:latin typeface="Arial"/>
              </a:rPr>
              <a:t>’</a:t>
            </a:r>
            <a:r>
              <a:rPr lang="fr-FR" sz="2400" dirty="0"/>
              <a:t>ISR est un placement rentable. </a:t>
            </a:r>
          </a:p>
          <a:p>
            <a:pPr lvl="6">
              <a:lnSpc>
                <a:spcPct val="90000"/>
              </a:lnSpc>
            </a:pPr>
            <a:endParaRPr lang="fr-FR" sz="1400" dirty="0"/>
          </a:p>
          <a:p>
            <a:pPr>
              <a:lnSpc>
                <a:spcPct val="90000"/>
              </a:lnSpc>
            </a:pPr>
            <a:r>
              <a:rPr lang="fr-FR" sz="2400" dirty="0"/>
              <a:t>Ces deux questions semblent, </a:t>
            </a:r>
            <a:r>
              <a:rPr lang="fr-FR" sz="2400" i="1" dirty="0"/>
              <a:t>a priori</a:t>
            </a:r>
            <a:r>
              <a:rPr lang="fr-FR" sz="2400" dirty="0"/>
              <a:t>, intimement liées. Mais… </a:t>
            </a:r>
          </a:p>
          <a:p>
            <a:pPr lvl="5">
              <a:lnSpc>
                <a:spcPct val="90000"/>
              </a:lnSpc>
            </a:pPr>
            <a:endParaRPr lang="fr-FR" sz="1400" dirty="0"/>
          </a:p>
          <a:p>
            <a:pPr>
              <a:lnSpc>
                <a:spcPct val="90000"/>
              </a:lnSpc>
            </a:pPr>
            <a:r>
              <a:rPr lang="fr-FR" sz="2400" dirty="0"/>
              <a:t>Raisonnement par </a:t>
            </a:r>
            <a:r>
              <a:rPr lang="fr-FR" sz="2400" dirty="0" smtClean="0"/>
              <a:t>l</a:t>
            </a:r>
            <a:r>
              <a:rPr lang="fr-FR" sz="2400" dirty="0" smtClean="0">
                <a:latin typeface="Arial"/>
              </a:rPr>
              <a:t>’</a:t>
            </a:r>
            <a:r>
              <a:rPr lang="fr-FR" sz="2400" dirty="0" smtClean="0"/>
              <a:t>absurde</a:t>
            </a:r>
            <a:r>
              <a:rPr lang="fr-FR" sz="2400" dirty="0"/>
              <a:t> : supposons que l</a:t>
            </a:r>
            <a:r>
              <a:rPr lang="ja-JP" altLang="fr-FR" sz="2400" dirty="0">
                <a:latin typeface="Arial"/>
              </a:rPr>
              <a:t>’</a:t>
            </a:r>
            <a:r>
              <a:rPr lang="fr-FR" sz="2400" dirty="0"/>
              <a:t>hypothèse d</a:t>
            </a:r>
            <a:r>
              <a:rPr lang="ja-JP" altLang="fr-FR" sz="2400" dirty="0">
                <a:latin typeface="Arial"/>
              </a:rPr>
              <a:t>’</a:t>
            </a:r>
            <a:r>
              <a:rPr lang="fr-FR" sz="2400" dirty="0"/>
              <a:t>éco</a:t>
            </a:r>
            <a:r>
              <a:rPr lang="fr-FR" sz="2400" dirty="0" smtClean="0"/>
              <a:t>-efficience </a:t>
            </a:r>
            <a:r>
              <a:rPr lang="fr-FR" sz="2400" dirty="0"/>
              <a:t>soit vérifiée. Les investisseurs, </a:t>
            </a:r>
            <a:r>
              <a:rPr lang="fr-FR" sz="2400" dirty="0" err="1"/>
              <a:t>qu</a:t>
            </a:r>
            <a:r>
              <a:rPr lang="ja-JP" altLang="fr-FR" sz="2400" dirty="0">
                <a:latin typeface="Arial"/>
              </a:rPr>
              <a:t>’</a:t>
            </a:r>
            <a:r>
              <a:rPr lang="fr-FR" sz="2400" dirty="0"/>
              <a:t>ils soient guidés par des motifs strictement économiques ou non, souhaiteront tous acheter les titres émis par ces entreprises vertueuses. Immanquablement, le cours de ces titres augmentera, ce qui se traduira par une diminution des rendements et de piètres performances pour les investisseurs.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5"/>
          <p:cNvSpPr>
            <a:spLocks noGrp="1"/>
          </p:cNvSpPr>
          <p:nvPr>
            <p:ph type="title"/>
          </p:nvPr>
        </p:nvSpPr>
        <p:spPr/>
        <p:txBody>
          <a:bodyPr/>
          <a:lstStyle/>
          <a:p>
            <a:pPr eaLnBrk="1" hangingPunct="1"/>
            <a:r>
              <a:rPr lang="en-US" sz="3600" b="1">
                <a:latin typeface="Garamond" charset="0"/>
              </a:rPr>
              <a:t>Aspi Eurozone vs. Dow Jones Euro Stoxx</a:t>
            </a:r>
            <a:endParaRPr lang="fr-FR" sz="3600">
              <a:latin typeface="Garamond" charset="0"/>
            </a:endParaRPr>
          </a:p>
        </p:txBody>
      </p:sp>
      <p:sp>
        <p:nvSpPr>
          <p:cNvPr id="6147" name="Espace réservé du contenu 6"/>
          <p:cNvSpPr>
            <a:spLocks noGrp="1"/>
          </p:cNvSpPr>
          <p:nvPr>
            <p:ph idx="1"/>
          </p:nvPr>
        </p:nvSpPr>
        <p:spPr/>
        <p:txBody>
          <a:bodyPr/>
          <a:lstStyle/>
          <a:p>
            <a:pPr eaLnBrk="1" hangingPunct="1"/>
            <a:endParaRPr lang="fr-FR">
              <a:latin typeface="Arial" charset="0"/>
            </a:endParaRPr>
          </a:p>
        </p:txBody>
      </p:sp>
      <p:sp>
        <p:nvSpPr>
          <p:cNvPr id="3" name="Espace réservé du numéro de diapositive 4"/>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0C126E7-B85C-6A4D-B2D4-DB5E6FA9F475}" type="slidenum">
              <a:rPr lang="fr-FR">
                <a:latin typeface="Garamond" charset="0"/>
              </a:rPr>
              <a:pPr eaLnBrk="1" hangingPunct="1"/>
              <a:t>19</a:t>
            </a:fld>
            <a:endParaRPr lang="fr-FR">
              <a:latin typeface="Garamond" charset="0"/>
            </a:endParaRPr>
          </a:p>
        </p:txBody>
      </p:sp>
      <p:pic>
        <p:nvPicPr>
          <p:cNvPr id="614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4013" y="1192213"/>
            <a:ext cx="8359775" cy="5197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0"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184275" y="1365250"/>
            <a:ext cx="2681288"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22114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5E917B91-BEBD-C143-9C35-1A510A216FEB}" type="slidenum">
              <a:rPr lang="fr-FR"/>
              <a:pPr/>
              <a:t>2</a:t>
            </a:fld>
            <a:endParaRPr lang="fr-FR"/>
          </a:p>
        </p:txBody>
      </p:sp>
      <p:sp>
        <p:nvSpPr>
          <p:cNvPr id="245762" name="Rectangle 2"/>
          <p:cNvSpPr>
            <a:spLocks noGrp="1" noChangeArrowheads="1"/>
          </p:cNvSpPr>
          <p:nvPr>
            <p:ph type="title"/>
          </p:nvPr>
        </p:nvSpPr>
        <p:spPr>
          <a:xfrm>
            <a:off x="457200" y="277813"/>
            <a:ext cx="8686800" cy="774700"/>
          </a:xfrm>
        </p:spPr>
        <p:txBody>
          <a:bodyPr/>
          <a:lstStyle/>
          <a:p>
            <a:r>
              <a:rPr lang="fr-FR" b="1" dirty="0" err="1" smtClean="0"/>
              <a:t>Shareholders</a:t>
            </a:r>
            <a:r>
              <a:rPr lang="fr-FR" b="1" dirty="0" smtClean="0"/>
              <a:t> versus </a:t>
            </a:r>
            <a:r>
              <a:rPr lang="fr-FR" b="1" dirty="0" err="1" smtClean="0"/>
              <a:t>stakeholders</a:t>
            </a:r>
            <a:endParaRPr lang="fr-FR" b="1" dirty="0"/>
          </a:p>
        </p:txBody>
      </p:sp>
      <p:sp>
        <p:nvSpPr>
          <p:cNvPr id="245763" name="Rectangle 3"/>
          <p:cNvSpPr>
            <a:spLocks noGrp="1" noChangeArrowheads="1"/>
          </p:cNvSpPr>
          <p:nvPr>
            <p:ph type="body" idx="1"/>
          </p:nvPr>
        </p:nvSpPr>
        <p:spPr>
          <a:xfrm>
            <a:off x="166245" y="1552311"/>
            <a:ext cx="8686800" cy="4758002"/>
          </a:xfrm>
          <a:solidFill>
            <a:schemeClr val="bg1"/>
          </a:solidFill>
        </p:spPr>
        <p:txBody>
          <a:bodyPr/>
          <a:lstStyle/>
          <a:p>
            <a:pPr>
              <a:lnSpc>
                <a:spcPct val="80000"/>
              </a:lnSpc>
            </a:pPr>
            <a:r>
              <a:rPr lang="fr-FR" sz="2400" dirty="0" smtClean="0"/>
              <a:t>«</a:t>
            </a:r>
            <a:r>
              <a:rPr lang="fr-FR" sz="2400" dirty="0"/>
              <a:t> La responsabilité sociale des entreprises est de faire des profits (…) l'entreprise moderne n'a pas de responsabilité sociale envers le public, ses seules responsabilités sociales sont les revenus fiduciaires qu'elle procure à ses propriétaires. Le travail d'un dirigeant est de faire de l'argent, d'atteindre ou de battre l'indice de référence du marché</a:t>
            </a:r>
            <a:r>
              <a:rPr lang="fr-FR" sz="2400" i="1" dirty="0"/>
              <a:t>.</a:t>
            </a:r>
            <a:r>
              <a:rPr lang="fr-FR" sz="2400" dirty="0"/>
              <a:t> » Milton Friedman. </a:t>
            </a:r>
            <a:r>
              <a:rPr lang="fr-FR" sz="2400" i="1" dirty="0"/>
              <a:t>The New York Times Magazine</a:t>
            </a:r>
            <a:r>
              <a:rPr lang="fr-FR" sz="2400" dirty="0"/>
              <a:t>, 13 sept. </a:t>
            </a:r>
            <a:r>
              <a:rPr lang="fr-FR" sz="2400" dirty="0" smtClean="0"/>
              <a:t>1970</a:t>
            </a:r>
          </a:p>
          <a:p>
            <a:pPr>
              <a:lnSpc>
                <a:spcPct val="80000"/>
              </a:lnSpc>
              <a:buFont typeface="Wingdings" charset="0"/>
              <a:buNone/>
            </a:pPr>
            <a:endParaRPr lang="fr-FR" sz="2400" dirty="0"/>
          </a:p>
          <a:p>
            <a:pPr>
              <a:lnSpc>
                <a:spcPct val="80000"/>
              </a:lnSpc>
            </a:pPr>
            <a:r>
              <a:rPr lang="fr-FR" sz="2400" dirty="0"/>
              <a:t>« Un grand pouvoir implique de grandes responsabilités » </a:t>
            </a:r>
            <a:r>
              <a:rPr lang="fr-FR" sz="2400" dirty="0" smtClean="0"/>
              <a:t>(</a:t>
            </a:r>
            <a:r>
              <a:rPr lang="fr-FR" sz="2400" i="1" dirty="0" err="1" smtClean="0"/>
              <a:t>With</a:t>
            </a:r>
            <a:r>
              <a:rPr lang="fr-FR" sz="2400" i="1" dirty="0" smtClean="0"/>
              <a:t> </a:t>
            </a:r>
            <a:r>
              <a:rPr lang="fr-FR" sz="2400" i="1" dirty="0" err="1"/>
              <a:t>great</a:t>
            </a:r>
            <a:r>
              <a:rPr lang="fr-FR" sz="2400" i="1" dirty="0"/>
              <a:t> power, </a:t>
            </a:r>
            <a:r>
              <a:rPr lang="fr-FR" sz="2400" i="1" dirty="0" err="1"/>
              <a:t>comes</a:t>
            </a:r>
            <a:r>
              <a:rPr lang="fr-FR" sz="2400" i="1" dirty="0"/>
              <a:t> </a:t>
            </a:r>
            <a:r>
              <a:rPr lang="fr-FR" sz="2400" i="1" dirty="0" err="1"/>
              <a:t>great</a:t>
            </a:r>
            <a:r>
              <a:rPr lang="fr-FR" sz="2400" i="1" dirty="0"/>
              <a:t> </a:t>
            </a:r>
            <a:r>
              <a:rPr lang="fr-FR" sz="2400" i="1" dirty="0" err="1" smtClean="0"/>
              <a:t>responsibility</a:t>
            </a:r>
            <a:r>
              <a:rPr lang="fr-FR" sz="2400" dirty="0" smtClean="0"/>
              <a:t>). Ben Parker, </a:t>
            </a:r>
            <a:r>
              <a:rPr lang="fr-FR" sz="2400" i="1" dirty="0" smtClean="0"/>
              <a:t>Spiderman</a:t>
            </a:r>
            <a:r>
              <a:rPr lang="fr-FR" sz="2400" dirty="0" smtClean="0"/>
              <a:t>.</a:t>
            </a:r>
            <a:endParaRPr lang="fr-FR"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7E7C62FC-5527-A343-8165-8189D1B009B5}" type="slidenum">
              <a:rPr lang="fr-FR"/>
              <a:pPr/>
              <a:t>20</a:t>
            </a:fld>
            <a:endParaRPr lang="fr-FR"/>
          </a:p>
        </p:txBody>
      </p:sp>
      <p:sp>
        <p:nvSpPr>
          <p:cNvPr id="91138" name="Rectangle 2"/>
          <p:cNvSpPr>
            <a:spLocks noGrp="1" noChangeArrowheads="1"/>
          </p:cNvSpPr>
          <p:nvPr>
            <p:ph type="title"/>
          </p:nvPr>
        </p:nvSpPr>
        <p:spPr/>
        <p:txBody>
          <a:bodyPr/>
          <a:lstStyle/>
          <a:p>
            <a:r>
              <a:rPr lang="fr-FR" b="1"/>
              <a:t>Que doit-on attendre de l</a:t>
            </a:r>
            <a:r>
              <a:rPr lang="ja-JP" altLang="fr-FR" b="1">
                <a:latin typeface="Arial"/>
              </a:rPr>
              <a:t>’</a:t>
            </a:r>
            <a:r>
              <a:rPr lang="fr-FR" b="1"/>
              <a:t>ISR ?</a:t>
            </a:r>
            <a:r>
              <a:rPr lang="fr-FR"/>
              <a:t> </a:t>
            </a:r>
          </a:p>
        </p:txBody>
      </p:sp>
      <p:sp>
        <p:nvSpPr>
          <p:cNvPr id="91139" name="Rectangle 3"/>
          <p:cNvSpPr>
            <a:spLocks noGrp="1" noChangeArrowheads="1"/>
          </p:cNvSpPr>
          <p:nvPr>
            <p:ph type="body" idx="1"/>
          </p:nvPr>
        </p:nvSpPr>
        <p:spPr>
          <a:xfrm>
            <a:off x="323850" y="1600200"/>
            <a:ext cx="8569325" cy="4530725"/>
          </a:xfrm>
        </p:spPr>
        <p:txBody>
          <a:bodyPr/>
          <a:lstStyle/>
          <a:p>
            <a:pPr>
              <a:lnSpc>
                <a:spcPct val="90000"/>
              </a:lnSpc>
            </a:pPr>
            <a:r>
              <a:rPr lang="fr-FR" sz="2800"/>
              <a:t>Est-ce un instrument pour changer le monde…</a:t>
            </a:r>
          </a:p>
          <a:p>
            <a:pPr>
              <a:lnSpc>
                <a:spcPct val="90000"/>
              </a:lnSpc>
              <a:buFont typeface="Wingdings" charset="0"/>
              <a:buNone/>
            </a:pPr>
            <a:r>
              <a:rPr lang="fr-FR" sz="2800"/>
              <a:t>… ou juste un moyen de concilier son discours et ses actes (</a:t>
            </a:r>
            <a:r>
              <a:rPr lang="ja-JP" altLang="fr-FR" sz="2800">
                <a:latin typeface="Arial"/>
              </a:rPr>
              <a:t>“</a:t>
            </a:r>
            <a:r>
              <a:rPr lang="fr-FR" sz="2800" i="1"/>
              <a:t>put the money where your mouth is</a:t>
            </a:r>
            <a:r>
              <a:rPr lang="ja-JP" altLang="fr-FR" sz="2800">
                <a:latin typeface="Arial"/>
              </a:rPr>
              <a:t>”</a:t>
            </a:r>
            <a:r>
              <a:rPr lang="fr-FR" sz="2800"/>
              <a:t>) ?</a:t>
            </a:r>
          </a:p>
          <a:p>
            <a:pPr>
              <a:lnSpc>
                <a:spcPct val="90000"/>
              </a:lnSpc>
              <a:buFont typeface="Wingdings" charset="0"/>
              <a:buNone/>
            </a:pPr>
            <a:endParaRPr lang="fr-FR" sz="2800"/>
          </a:p>
          <a:p>
            <a:pPr lvl="1">
              <a:lnSpc>
                <a:spcPct val="90000"/>
              </a:lnSpc>
            </a:pPr>
            <a:r>
              <a:rPr lang="en-US" sz="2000"/>
              <a:t>“</a:t>
            </a:r>
            <a:r>
              <a:rPr lang="en-US" sz="2000" i="1"/>
              <a:t>Some socially responsible investors want no more than portfolios that are consistent with their beliefs. (…) Other investors want to change the world. Socially responsible investors who fight to change the world can use investment actions or political actions in their battle. Investment actions are swords in the social responsibility battle when by themselves they force companies to change their activities. (…) Investment actions act as swords by withdrawing capital from socially irresponsible companies</a:t>
            </a:r>
            <a:r>
              <a:rPr lang="en-US" sz="2000"/>
              <a:t>.”</a:t>
            </a:r>
            <a:r>
              <a:rPr lang="fr-FR" sz="2000"/>
              <a:t> (Statman, 2000)</a:t>
            </a:r>
            <a:endParaRPr lang="en-US" sz="20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E7ECA8D5-0B24-AC4F-B839-4F5B66633F71}" type="slidenum">
              <a:rPr lang="fr-FR"/>
              <a:pPr/>
              <a:t>21</a:t>
            </a:fld>
            <a:endParaRPr lang="fr-FR"/>
          </a:p>
        </p:txBody>
      </p:sp>
      <p:sp>
        <p:nvSpPr>
          <p:cNvPr id="181250" name="Rectangle 2"/>
          <p:cNvSpPr>
            <a:spLocks noGrp="1" noChangeArrowheads="1"/>
          </p:cNvSpPr>
          <p:nvPr>
            <p:ph type="title"/>
          </p:nvPr>
        </p:nvSpPr>
        <p:spPr/>
        <p:txBody>
          <a:bodyPr/>
          <a:lstStyle/>
          <a:p>
            <a:r>
              <a:rPr lang="fr-FR" sz="3800" b="1"/>
              <a:t>L</a:t>
            </a:r>
            <a:r>
              <a:rPr lang="ja-JP" altLang="fr-FR" sz="3800" b="1">
                <a:latin typeface="Arial"/>
              </a:rPr>
              <a:t>’</a:t>
            </a:r>
            <a:r>
              <a:rPr lang="fr-FR" sz="3800" b="1"/>
              <a:t>ISR : une nouvelle forme de régulation ?</a:t>
            </a:r>
            <a:r>
              <a:rPr lang="fr-FR" sz="3800"/>
              <a:t> </a:t>
            </a:r>
          </a:p>
        </p:txBody>
      </p:sp>
      <p:sp>
        <p:nvSpPr>
          <p:cNvPr id="181251" name="Rectangle 3"/>
          <p:cNvSpPr>
            <a:spLocks noGrp="1" noChangeArrowheads="1"/>
          </p:cNvSpPr>
          <p:nvPr>
            <p:ph type="body" idx="1"/>
          </p:nvPr>
        </p:nvSpPr>
        <p:spPr/>
        <p:txBody>
          <a:bodyPr/>
          <a:lstStyle/>
          <a:p>
            <a:endParaRPr lang="fr-FR" sz="2600"/>
          </a:p>
          <a:p>
            <a:r>
              <a:rPr lang="fr-FR" sz="2600"/>
              <a:t>L</a:t>
            </a:r>
            <a:r>
              <a:rPr lang="ja-JP" altLang="fr-FR" sz="2600">
                <a:latin typeface="Arial"/>
              </a:rPr>
              <a:t>’</a:t>
            </a:r>
            <a:r>
              <a:rPr lang="fr-FR" sz="2600"/>
              <a:t>ISR peut-il se substituer à l</a:t>
            </a:r>
            <a:r>
              <a:rPr lang="ja-JP" altLang="fr-FR" sz="2600">
                <a:latin typeface="Arial"/>
              </a:rPr>
              <a:t>’</a:t>
            </a:r>
            <a:r>
              <a:rPr lang="fr-FR" sz="2600"/>
              <a:t>intervention publique ? </a:t>
            </a:r>
          </a:p>
          <a:p>
            <a:endParaRPr lang="fr-FR" sz="2600"/>
          </a:p>
          <a:p>
            <a:r>
              <a:rPr lang="fr-FR" sz="2600"/>
              <a:t>L</a:t>
            </a:r>
            <a:r>
              <a:rPr lang="ja-JP" altLang="fr-FR" sz="2600">
                <a:latin typeface="Arial"/>
              </a:rPr>
              <a:t>’</a:t>
            </a:r>
            <a:r>
              <a:rPr lang="fr-FR" sz="2600"/>
              <a:t>ISR est-il en mesure d</a:t>
            </a:r>
            <a:r>
              <a:rPr lang="ja-JP" altLang="fr-FR" sz="2600">
                <a:latin typeface="Arial"/>
              </a:rPr>
              <a:t>’</a:t>
            </a:r>
            <a:r>
              <a:rPr lang="fr-FR" sz="2600"/>
              <a:t>amener les entreprises à réorienter leur stratégie vers une meilleure prise en compte des parties prenantes ?</a:t>
            </a:r>
          </a:p>
          <a:p>
            <a:endParaRPr lang="fr-FR" sz="2600"/>
          </a:p>
          <a:p>
            <a:pPr lvl="3"/>
            <a:r>
              <a:rPr lang="fr-FR" sz="1800"/>
              <a:t>Statman (FAJ, 2000) </a:t>
            </a:r>
          </a:p>
          <a:p>
            <a:pPr>
              <a:buFont typeface="Wingdings" charset="0"/>
              <a:buNone/>
            </a:pPr>
            <a:r>
              <a:rPr lang="fr-FR" sz="260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fld id="{AD88F4D9-362A-AF44-8C95-810F570E999B}" type="slidenum">
              <a:rPr lang="fr-FR"/>
              <a:pPr/>
              <a:t>22</a:t>
            </a:fld>
            <a:endParaRPr lang="fr-FR"/>
          </a:p>
        </p:txBody>
      </p:sp>
      <p:sp>
        <p:nvSpPr>
          <p:cNvPr id="182274" name="Rectangle 2"/>
          <p:cNvSpPr>
            <a:spLocks noGrp="1" noChangeArrowheads="1"/>
          </p:cNvSpPr>
          <p:nvPr>
            <p:ph type="title"/>
          </p:nvPr>
        </p:nvSpPr>
        <p:spPr/>
        <p:txBody>
          <a:bodyPr/>
          <a:lstStyle/>
          <a:p>
            <a:r>
              <a:rPr lang="fr-FR" sz="3800" b="1"/>
              <a:t>Les effets comparés de l</a:t>
            </a:r>
            <a:r>
              <a:rPr lang="ja-JP" altLang="fr-FR" sz="3800" b="1">
                <a:latin typeface="Arial"/>
              </a:rPr>
              <a:t>’</a:t>
            </a:r>
            <a:r>
              <a:rPr lang="fr-FR" sz="3800" b="1"/>
              <a:t>ISR et de l</a:t>
            </a:r>
            <a:r>
              <a:rPr lang="ja-JP" altLang="fr-FR" sz="3800" b="1">
                <a:latin typeface="Arial"/>
              </a:rPr>
              <a:t>’</a:t>
            </a:r>
            <a:r>
              <a:rPr lang="fr-FR" sz="3800" b="1"/>
              <a:t>action publique sur le coût du capital</a:t>
            </a:r>
            <a:r>
              <a:rPr lang="fr-FR" sz="3800"/>
              <a:t> </a:t>
            </a:r>
          </a:p>
        </p:txBody>
      </p:sp>
      <p:pic>
        <p:nvPicPr>
          <p:cNvPr id="182275" name="Picture 3"/>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a:xfrm>
            <a:off x="1639888" y="1635125"/>
            <a:ext cx="5862637" cy="45307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182276" name="Rectangle 4"/>
          <p:cNvSpPr>
            <a:spLocks noChangeArrowheads="1"/>
          </p:cNvSpPr>
          <p:nvPr/>
        </p:nvSpPr>
        <p:spPr bwMode="auto">
          <a:xfrm>
            <a:off x="4356100" y="6308725"/>
            <a:ext cx="565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r>
              <a:rPr lang="fr-FR" b="1" i="1"/>
              <a:t>ISR</a:t>
            </a:r>
            <a:endParaRPr lang="fr-FR" b="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fld id="{05883FA3-551F-F040-9B77-8F0B77803093}" type="slidenum">
              <a:rPr lang="fr-FR"/>
              <a:pPr/>
              <a:t>23</a:t>
            </a:fld>
            <a:endParaRPr lang="fr-FR"/>
          </a:p>
        </p:txBody>
      </p:sp>
      <p:sp>
        <p:nvSpPr>
          <p:cNvPr id="183298" name="Rectangle 2"/>
          <p:cNvSpPr>
            <a:spLocks noGrp="1" noChangeArrowheads="1"/>
          </p:cNvSpPr>
          <p:nvPr>
            <p:ph type="title"/>
          </p:nvPr>
        </p:nvSpPr>
        <p:spPr/>
        <p:txBody>
          <a:bodyPr/>
          <a:lstStyle/>
          <a:p>
            <a:r>
              <a:rPr lang="fr-FR" sz="3800" b="1"/>
              <a:t>Les effets comparés de l</a:t>
            </a:r>
            <a:r>
              <a:rPr lang="ja-JP" altLang="fr-FR" sz="3800" b="1">
                <a:latin typeface="Arial"/>
              </a:rPr>
              <a:t>’</a:t>
            </a:r>
            <a:r>
              <a:rPr lang="fr-FR" sz="3800" b="1"/>
              <a:t>ISR et de l</a:t>
            </a:r>
            <a:r>
              <a:rPr lang="ja-JP" altLang="fr-FR" sz="3800" b="1">
                <a:latin typeface="Arial"/>
              </a:rPr>
              <a:t>’</a:t>
            </a:r>
            <a:r>
              <a:rPr lang="fr-FR" sz="3800" b="1"/>
              <a:t>action publique sur le coût du capital</a:t>
            </a:r>
            <a:r>
              <a:rPr lang="fr-FR" sz="3800"/>
              <a:t> </a:t>
            </a:r>
          </a:p>
        </p:txBody>
      </p:sp>
      <p:sp>
        <p:nvSpPr>
          <p:cNvPr id="183299" name="Rectangle 3"/>
          <p:cNvSpPr>
            <a:spLocks noChangeArrowheads="1"/>
          </p:cNvSpPr>
          <p:nvPr/>
        </p:nvSpPr>
        <p:spPr bwMode="auto">
          <a:xfrm>
            <a:off x="2555875" y="6308725"/>
            <a:ext cx="45402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r>
              <a:rPr lang="fr-FR" b="1" i="1"/>
              <a:t>Action publique (réglementation, taxes)</a:t>
            </a:r>
            <a:r>
              <a:rPr lang="fr-FR"/>
              <a:t> </a:t>
            </a:r>
          </a:p>
        </p:txBody>
      </p:sp>
      <p:pic>
        <p:nvPicPr>
          <p:cNvPr id="183300" name="Picture 4"/>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a:xfrm>
            <a:off x="1639888" y="1600200"/>
            <a:ext cx="5862637" cy="45307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Responsabilité sociale des entreprises</a:t>
            </a:r>
            <a:endParaRPr lang="fr-FR" b="1" dirty="0"/>
          </a:p>
        </p:txBody>
      </p:sp>
      <p:sp>
        <p:nvSpPr>
          <p:cNvPr id="3" name="Espace réservé du contenu 2"/>
          <p:cNvSpPr>
            <a:spLocks noGrp="1"/>
          </p:cNvSpPr>
          <p:nvPr>
            <p:ph idx="1"/>
          </p:nvPr>
        </p:nvSpPr>
        <p:spPr>
          <a:xfrm>
            <a:off x="457200" y="1925785"/>
            <a:ext cx="8229600" cy="4302125"/>
          </a:xfrm>
        </p:spPr>
        <p:txBody>
          <a:bodyPr/>
          <a:lstStyle/>
          <a:p>
            <a:r>
              <a:rPr lang="fr-FR" sz="2800" dirty="0" smtClean="0"/>
              <a:t>Comment mesurer les performances extra-financières ?</a:t>
            </a:r>
          </a:p>
          <a:p>
            <a:endParaRPr lang="fr-FR" sz="2800" dirty="0" smtClean="0"/>
          </a:p>
          <a:p>
            <a:r>
              <a:rPr lang="fr-FR" sz="2800" i="1" dirty="0" err="1" smtClean="0"/>
              <a:t>Does</a:t>
            </a:r>
            <a:r>
              <a:rPr lang="fr-FR" sz="2800" i="1" dirty="0" smtClean="0"/>
              <a:t> </a:t>
            </a:r>
            <a:r>
              <a:rPr lang="fr-FR" sz="2800" i="1" dirty="0" err="1" smtClean="0"/>
              <a:t>it</a:t>
            </a:r>
            <a:r>
              <a:rPr lang="fr-FR" sz="2800" i="1" dirty="0" smtClean="0"/>
              <a:t> </a:t>
            </a:r>
            <a:r>
              <a:rPr lang="fr-FR" sz="2800" i="1" dirty="0" err="1" smtClean="0"/>
              <a:t>pay</a:t>
            </a:r>
            <a:r>
              <a:rPr lang="fr-FR" sz="2800" i="1" dirty="0" smtClean="0"/>
              <a:t> to </a:t>
            </a:r>
            <a:r>
              <a:rPr lang="fr-FR" sz="2800" i="1" dirty="0" err="1" smtClean="0"/>
              <a:t>be</a:t>
            </a:r>
            <a:r>
              <a:rPr lang="fr-FR" sz="2800" i="1" dirty="0" smtClean="0"/>
              <a:t> green ?</a:t>
            </a:r>
          </a:p>
          <a:p>
            <a:pPr lvl="1"/>
            <a:r>
              <a:rPr lang="fr-FR" sz="2400" smtClean="0"/>
              <a:t>La sanction des marchés</a:t>
            </a:r>
            <a:endParaRPr lang="fr-FR" sz="2400" dirty="0" smtClean="0"/>
          </a:p>
          <a:p>
            <a:pPr lvl="1"/>
            <a:r>
              <a:rPr lang="fr-FR" sz="2400" dirty="0" smtClean="0"/>
              <a:t>L’investissement éthique</a:t>
            </a:r>
          </a:p>
          <a:p>
            <a:pPr lvl="2"/>
            <a:r>
              <a:rPr lang="fr-FR" sz="2000" dirty="0" smtClean="0"/>
              <a:t>Exclusion ou best-in-class ?</a:t>
            </a:r>
          </a:p>
          <a:p>
            <a:pPr lvl="2"/>
            <a:r>
              <a:rPr lang="fr-FR" sz="2000" dirty="0" smtClean="0"/>
              <a:t>L’activisme actionnarial</a:t>
            </a:r>
          </a:p>
          <a:p>
            <a:pPr lvl="1"/>
            <a:r>
              <a:rPr lang="fr-FR" sz="2400" dirty="0" smtClean="0"/>
              <a:t>Les performances des fonds éthiques</a:t>
            </a:r>
            <a:endParaRPr lang="fr-FR" sz="2400" dirty="0"/>
          </a:p>
        </p:txBody>
      </p:sp>
      <p:sp>
        <p:nvSpPr>
          <p:cNvPr id="4" name="Espace réservé du numéro de diapositive 3"/>
          <p:cNvSpPr>
            <a:spLocks noGrp="1"/>
          </p:cNvSpPr>
          <p:nvPr>
            <p:ph type="sldNum" sz="quarter" idx="12"/>
          </p:nvPr>
        </p:nvSpPr>
        <p:spPr/>
        <p:txBody>
          <a:bodyPr/>
          <a:lstStyle/>
          <a:p>
            <a:fld id="{821342D0-F0F9-FF40-AD29-F5013587B004}" type="slidenum">
              <a:rPr lang="fr-FR" smtClean="0"/>
              <a:pPr/>
              <a:t>3</a:t>
            </a:fld>
            <a:endParaRPr lang="fr-FR"/>
          </a:p>
        </p:txBody>
      </p:sp>
    </p:spTree>
    <p:extLst>
      <p:ext uri="{BB962C8B-B14F-4D97-AF65-F5344CB8AC3E}">
        <p14:creationId xmlns:p14="http://schemas.microsoft.com/office/powerpoint/2010/main" xmlns="" val="2956893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t>Comment mesurer les performances extra-financières ?</a:t>
            </a:r>
            <a:br>
              <a:rPr lang="fr-FR" b="1" dirty="0"/>
            </a:br>
            <a:endParaRPr lang="fr-FR" b="1" dirty="0"/>
          </a:p>
        </p:txBody>
      </p:sp>
      <p:sp>
        <p:nvSpPr>
          <p:cNvPr id="3" name="Espace réservé du contenu 2"/>
          <p:cNvSpPr>
            <a:spLocks noGrp="1"/>
          </p:cNvSpPr>
          <p:nvPr>
            <p:ph idx="1"/>
          </p:nvPr>
        </p:nvSpPr>
        <p:spPr/>
        <p:txBody>
          <a:bodyPr/>
          <a:lstStyle/>
          <a:p>
            <a:endParaRPr lang="fr-FR" dirty="0" smtClean="0"/>
          </a:p>
          <a:p>
            <a:pPr marL="0" indent="0">
              <a:buNone/>
            </a:pPr>
            <a:r>
              <a:rPr lang="fr-FR" b="1" dirty="0"/>
              <a:t>L’agrégation des critères</a:t>
            </a:r>
            <a:endParaRPr lang="fr-FR" dirty="0"/>
          </a:p>
          <a:p>
            <a:endParaRPr lang="fr-FR" dirty="0" smtClean="0"/>
          </a:p>
          <a:p>
            <a:r>
              <a:rPr lang="fr-FR" dirty="0" smtClean="0"/>
              <a:t>Startup.com</a:t>
            </a:r>
          </a:p>
          <a:p>
            <a:r>
              <a:rPr lang="fr-FR" dirty="0" err="1" smtClean="0"/>
              <a:t>Bigbank</a:t>
            </a:r>
            <a:endParaRPr lang="fr-FR" dirty="0" smtClean="0"/>
          </a:p>
          <a:p>
            <a:r>
              <a:rPr lang="fr-FR" dirty="0" err="1" smtClean="0"/>
              <a:t>Superoil</a:t>
            </a:r>
            <a:endParaRPr lang="fr-FR" dirty="0"/>
          </a:p>
        </p:txBody>
      </p:sp>
      <p:sp>
        <p:nvSpPr>
          <p:cNvPr id="4" name="Espace réservé du numéro de diapositive 3"/>
          <p:cNvSpPr>
            <a:spLocks noGrp="1"/>
          </p:cNvSpPr>
          <p:nvPr>
            <p:ph type="sldNum" sz="quarter" idx="12"/>
          </p:nvPr>
        </p:nvSpPr>
        <p:spPr/>
        <p:txBody>
          <a:bodyPr/>
          <a:lstStyle/>
          <a:p>
            <a:fld id="{821342D0-F0F9-FF40-AD29-F5013587B004}" type="slidenum">
              <a:rPr lang="fr-FR" smtClean="0"/>
              <a:pPr/>
              <a:t>4</a:t>
            </a:fld>
            <a:endParaRPr lang="fr-FR"/>
          </a:p>
        </p:txBody>
      </p:sp>
    </p:spTree>
    <p:extLst>
      <p:ext uri="{BB962C8B-B14F-4D97-AF65-F5344CB8AC3E}">
        <p14:creationId xmlns:p14="http://schemas.microsoft.com/office/powerpoint/2010/main" xmlns="" val="3977043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p:txBody>
          <a:bodyPr/>
          <a:lstStyle/>
          <a:p>
            <a:fld id="{5CFB4EBF-5164-DA47-A3B0-B58B2A98BBE3}" type="slidenum">
              <a:rPr lang="fr-FR"/>
              <a:pPr/>
              <a:t>5</a:t>
            </a:fld>
            <a:endParaRPr lang="fr-FR"/>
          </a:p>
        </p:txBody>
      </p:sp>
      <p:sp>
        <p:nvSpPr>
          <p:cNvPr id="46082" name="Rectangle 2"/>
          <p:cNvSpPr>
            <a:spLocks noGrp="1" noChangeArrowheads="1"/>
          </p:cNvSpPr>
          <p:nvPr>
            <p:ph type="title"/>
          </p:nvPr>
        </p:nvSpPr>
        <p:spPr/>
        <p:txBody>
          <a:bodyPr/>
          <a:lstStyle/>
          <a:p>
            <a:r>
              <a:rPr lang="fr-FR" b="1"/>
              <a:t>« Does It Pay to Be Green? »</a:t>
            </a:r>
          </a:p>
        </p:txBody>
      </p:sp>
      <p:sp>
        <p:nvSpPr>
          <p:cNvPr id="46083" name="Rectangle 3"/>
          <p:cNvSpPr>
            <a:spLocks noGrp="1" noChangeArrowheads="1"/>
          </p:cNvSpPr>
          <p:nvPr>
            <p:ph type="body" sz="half" idx="1"/>
          </p:nvPr>
        </p:nvSpPr>
        <p:spPr>
          <a:xfrm>
            <a:off x="223838" y="1168400"/>
            <a:ext cx="6118225" cy="4787900"/>
          </a:xfrm>
        </p:spPr>
        <p:txBody>
          <a:bodyPr/>
          <a:lstStyle/>
          <a:p>
            <a:pPr>
              <a:lnSpc>
                <a:spcPct val="80000"/>
              </a:lnSpc>
            </a:pPr>
            <a:r>
              <a:rPr lang="fr-FR" sz="2200" b="1"/>
              <a:t>Les avantages en termes de coûts</a:t>
            </a:r>
            <a:r>
              <a:rPr lang="fr-FR" sz="2200"/>
              <a:t> </a:t>
            </a:r>
          </a:p>
          <a:p>
            <a:pPr lvl="1">
              <a:lnSpc>
                <a:spcPct val="80000"/>
              </a:lnSpc>
            </a:pPr>
            <a:r>
              <a:rPr lang="fr-FR" sz="2000"/>
              <a:t>Meilleure prévention </a:t>
            </a:r>
          </a:p>
          <a:p>
            <a:pPr lvl="2">
              <a:lnSpc>
                <a:spcPct val="80000"/>
              </a:lnSpc>
            </a:pPr>
            <a:r>
              <a:rPr lang="fr-FR" sz="1800"/>
              <a:t>Anticiper les contraintes réglementaires futures, </a:t>
            </a:r>
          </a:p>
          <a:p>
            <a:pPr lvl="2">
              <a:lnSpc>
                <a:spcPct val="80000"/>
              </a:lnSpc>
            </a:pPr>
            <a:r>
              <a:rPr lang="fr-FR" sz="1800"/>
              <a:t>Réduire le coût des assurances, </a:t>
            </a:r>
          </a:p>
          <a:p>
            <a:pPr lvl="2">
              <a:lnSpc>
                <a:spcPct val="80000"/>
              </a:lnSpc>
            </a:pPr>
            <a:r>
              <a:rPr lang="fr-FR" sz="1800"/>
              <a:t>Réduire les risques juridiques </a:t>
            </a:r>
          </a:p>
          <a:p>
            <a:pPr lvl="2">
              <a:lnSpc>
                <a:spcPct val="80000"/>
              </a:lnSpc>
            </a:pPr>
            <a:r>
              <a:rPr lang="fr-FR" sz="1800"/>
              <a:t>Réduire les coûts liés aux grèves du personnel, (de bonnes relations de travail permettent d</a:t>
            </a:r>
            <a:r>
              <a:rPr lang="ja-JP" altLang="fr-FR" sz="1800">
                <a:latin typeface="Arial"/>
              </a:rPr>
              <a:t>’</a:t>
            </a:r>
            <a:r>
              <a:rPr lang="fr-FR" sz="1800"/>
              <a:t>améliorer la productivité des salariés, etc.) </a:t>
            </a:r>
          </a:p>
          <a:p>
            <a:pPr lvl="1">
              <a:lnSpc>
                <a:spcPct val="80000"/>
              </a:lnSpc>
            </a:pPr>
            <a:r>
              <a:rPr lang="fr-FR" sz="2000"/>
              <a:t>Economies de matériel et d</a:t>
            </a:r>
            <a:r>
              <a:rPr lang="ja-JP" altLang="fr-FR" sz="2000">
                <a:latin typeface="Arial"/>
              </a:rPr>
              <a:t>’</a:t>
            </a:r>
            <a:r>
              <a:rPr lang="fr-FR" sz="2000"/>
              <a:t>énergie</a:t>
            </a:r>
          </a:p>
          <a:p>
            <a:pPr lvl="4">
              <a:lnSpc>
                <a:spcPct val="80000"/>
              </a:lnSpc>
            </a:pPr>
            <a:endParaRPr lang="fr-FR" sz="1600" b="1"/>
          </a:p>
          <a:p>
            <a:pPr>
              <a:lnSpc>
                <a:spcPct val="80000"/>
              </a:lnSpc>
            </a:pPr>
            <a:r>
              <a:rPr lang="fr-FR" sz="2200" b="1"/>
              <a:t>Les avantages en termes de revenu</a:t>
            </a:r>
          </a:p>
          <a:p>
            <a:pPr lvl="1">
              <a:lnSpc>
                <a:spcPct val="80000"/>
              </a:lnSpc>
            </a:pPr>
            <a:r>
              <a:rPr lang="fr-FR" sz="2000"/>
              <a:t>Notoriété</a:t>
            </a:r>
          </a:p>
          <a:p>
            <a:pPr lvl="1">
              <a:lnSpc>
                <a:spcPct val="80000"/>
              </a:lnSpc>
              <a:buFont typeface="Wingdings" charset="0"/>
              <a:buNone/>
            </a:pPr>
            <a:endParaRPr lang="fr-FR" sz="2000"/>
          </a:p>
          <a:p>
            <a:pPr>
              <a:lnSpc>
                <a:spcPct val="80000"/>
              </a:lnSpc>
              <a:buFont typeface="Wingdings" charset="0"/>
              <a:buNone/>
            </a:pPr>
            <a:r>
              <a:rPr lang="fr-FR" sz="2200" b="1"/>
              <a:t>=&gt; Double-dividende : </a:t>
            </a:r>
          </a:p>
          <a:p>
            <a:pPr>
              <a:lnSpc>
                <a:spcPct val="80000"/>
              </a:lnSpc>
            </a:pPr>
            <a:r>
              <a:rPr lang="fr-FR" sz="2200"/>
              <a:t>Séduisant, mais est-ce bien réaliste ? </a:t>
            </a:r>
          </a:p>
        </p:txBody>
      </p:sp>
      <p:grpSp>
        <p:nvGrpSpPr>
          <p:cNvPr id="46090" name="Group 10"/>
          <p:cNvGrpSpPr>
            <a:grpSpLocks/>
          </p:cNvGrpSpPr>
          <p:nvPr/>
        </p:nvGrpSpPr>
        <p:grpSpPr bwMode="auto">
          <a:xfrm>
            <a:off x="6538913" y="1076325"/>
            <a:ext cx="2530475" cy="3387725"/>
            <a:chOff x="4119" y="678"/>
            <a:chExt cx="1594" cy="2134"/>
          </a:xfrm>
        </p:grpSpPr>
        <p:pic>
          <p:nvPicPr>
            <p:cNvPr id="46087" name="Pictur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119" y="678"/>
              <a:ext cx="1594" cy="19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6089" name="Text Box 9"/>
            <p:cNvSpPr txBox="1">
              <a:spLocks noChangeArrowheads="1"/>
            </p:cNvSpPr>
            <p:nvPr/>
          </p:nvSpPr>
          <p:spPr bwMode="auto">
            <a:xfrm>
              <a:off x="4137" y="2639"/>
              <a:ext cx="712"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fr-FR" sz="1200"/>
                <a:t>www.evo.com</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space réservé du numéro de diapositive 5"/>
          <p:cNvSpPr>
            <a:spLocks noGrp="1"/>
          </p:cNvSpPr>
          <p:nvPr>
            <p:ph type="sldNum" sz="quarter" idx="12"/>
          </p:nvPr>
        </p:nvSpPr>
        <p:spPr/>
        <p:txBody>
          <a:bodyPr/>
          <a:lstStyle/>
          <a:p>
            <a:fld id="{23BEA882-6497-EE41-91D4-3FF7656DD962}" type="slidenum">
              <a:rPr lang="fr-FR"/>
              <a:pPr/>
              <a:t>6</a:t>
            </a:fld>
            <a:endParaRPr lang="fr-FR"/>
          </a:p>
        </p:txBody>
      </p:sp>
      <p:sp>
        <p:nvSpPr>
          <p:cNvPr id="113691" name="Rectangle 27"/>
          <p:cNvSpPr>
            <a:spLocks noGrp="1" noChangeArrowheads="1"/>
          </p:cNvSpPr>
          <p:nvPr>
            <p:ph type="title"/>
          </p:nvPr>
        </p:nvSpPr>
        <p:spPr/>
        <p:txBody>
          <a:bodyPr/>
          <a:lstStyle/>
          <a:p>
            <a:r>
              <a:rPr lang="fr-FR" b="1" dirty="0" smtClean="0"/>
              <a:t>Le lien entre CSP et CFP</a:t>
            </a:r>
            <a:endParaRPr lang="fr-FR" b="1" dirty="0"/>
          </a:p>
        </p:txBody>
      </p:sp>
      <p:graphicFrame>
        <p:nvGraphicFramePr>
          <p:cNvPr id="113699" name="Group 35"/>
          <p:cNvGraphicFramePr>
            <a:graphicFrameLocks noGrp="1"/>
          </p:cNvGraphicFramePr>
          <p:nvPr>
            <p:ph idx="1"/>
          </p:nvPr>
        </p:nvGraphicFramePr>
        <p:xfrm>
          <a:off x="250825" y="1600200"/>
          <a:ext cx="8507413" cy="4756659"/>
        </p:xfrm>
        <a:graphic>
          <a:graphicData uri="http://schemas.openxmlformats.org/drawingml/2006/table">
            <a:tbl>
              <a:tblPr/>
              <a:tblGrid>
                <a:gridCol w="2835275"/>
                <a:gridCol w="2836863"/>
                <a:gridCol w="2835275"/>
              </a:tblGrid>
              <a:tr h="11334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             Nature</a:t>
                      </a:r>
                      <a:br>
                        <a:rPr kumimoji="0" lang="fr-FR" sz="2600" b="0" i="0" u="none" strike="noStrike" cap="none" normalizeH="0" baseline="0">
                          <a:ln>
                            <a:noFill/>
                          </a:ln>
                          <a:solidFill>
                            <a:schemeClr val="tx1"/>
                          </a:solidFill>
                          <a:effectLst/>
                          <a:latin typeface="Arial" charset="0"/>
                          <a:ea typeface="ＭＳ Ｐゴシック" charset="0"/>
                        </a:rPr>
                      </a:br>
                      <a:r>
                        <a:rPr kumimoji="0" lang="fr-FR" sz="2600" b="0" i="0" u="none" strike="noStrike" cap="none" normalizeH="0" baseline="0">
                          <a:ln>
                            <a:noFill/>
                          </a:ln>
                          <a:solidFill>
                            <a:schemeClr val="tx1"/>
                          </a:solidFill>
                          <a:effectLst/>
                          <a:latin typeface="Arial" charset="0"/>
                          <a:ea typeface="ＭＳ Ｐゴシック" charset="0"/>
                        </a:rPr>
                        <a:t>                  du lien</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Causalité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1" i="0" u="none" strike="noStrike" cap="none" normalizeH="0" baseline="0">
                          <a:ln>
                            <a:noFill/>
                          </a:ln>
                          <a:solidFill>
                            <a:schemeClr val="tx1"/>
                          </a:solidFill>
                          <a:effectLst/>
                          <a:latin typeface="Arial" charset="0"/>
                          <a:ea typeface="ＭＳ Ｐゴシック" charset="0"/>
                        </a:rPr>
                        <a:t>Lien positif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1" i="0" u="none" strike="noStrike" cap="none" normalizeH="0" baseline="0">
                          <a:ln>
                            <a:noFill/>
                          </a:ln>
                          <a:solidFill>
                            <a:schemeClr val="tx1"/>
                          </a:solidFill>
                          <a:effectLst/>
                          <a:latin typeface="Arial" charset="0"/>
                          <a:ea typeface="ＭＳ Ｐゴシック" charset="0"/>
                        </a:rPr>
                        <a:t>Lien négatif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3188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1" i="0" u="none" strike="noStrike" cap="none" normalizeH="0" baseline="0">
                          <a:ln>
                            <a:noFill/>
                          </a:ln>
                          <a:solidFill>
                            <a:schemeClr val="tx1"/>
                          </a:solidFill>
                          <a:effectLst/>
                          <a:latin typeface="Arial" charset="0"/>
                          <a:ea typeface="ＭＳ Ｐゴシック" charset="0"/>
                        </a:rPr>
                        <a:t>CSP =&gt; CFP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Double dividende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Arbitrage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3347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1" i="0" u="none" strike="noStrike" cap="none" normalizeH="0" baseline="0">
                          <a:ln>
                            <a:noFill/>
                          </a:ln>
                          <a:solidFill>
                            <a:schemeClr val="tx1"/>
                          </a:solidFill>
                          <a:effectLst/>
                          <a:latin typeface="Arial" charset="0"/>
                          <a:ea typeface="ＭＳ Ｐゴシック" charset="0"/>
                        </a:rPr>
                        <a:t>CFP =&gt; CSP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1" u="none" strike="noStrike" cap="none" normalizeH="0" baseline="0">
                          <a:ln>
                            <a:noFill/>
                          </a:ln>
                          <a:solidFill>
                            <a:schemeClr val="tx1"/>
                          </a:solidFill>
                          <a:effectLst/>
                          <a:latin typeface="Arial" charset="0"/>
                          <a:ea typeface="ＭＳ Ｐゴシック" charset="0"/>
                        </a:rPr>
                        <a:t>« Slack » theory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Opportunisme managérial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31888">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1" i="0" u="none" strike="noStrike" cap="none" normalizeH="0" baseline="0">
                          <a:ln>
                            <a:noFill/>
                          </a:ln>
                          <a:solidFill>
                            <a:schemeClr val="tx1"/>
                          </a:solidFill>
                          <a:effectLst/>
                          <a:latin typeface="Arial" charset="0"/>
                          <a:ea typeface="ＭＳ Ｐゴシック" charset="0"/>
                        </a:rPr>
                        <a:t>CSP &lt;=&gt; CFP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Synergie positive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charset="0"/>
                        <a:buNone/>
                        <a:tabLst/>
                      </a:pPr>
                      <a:r>
                        <a:rPr kumimoji="0" lang="fr-FR" sz="2600" b="0" i="0" u="none" strike="noStrike" cap="none" normalizeH="0" baseline="0">
                          <a:ln>
                            <a:noFill/>
                          </a:ln>
                          <a:solidFill>
                            <a:schemeClr val="tx1"/>
                          </a:solidFill>
                          <a:effectLst/>
                          <a:latin typeface="Arial" charset="0"/>
                          <a:ea typeface="ＭＳ Ｐゴシック" charset="0"/>
                        </a:rPr>
                        <a:t>Synergie négative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13693" name="Line 29"/>
          <p:cNvSpPr>
            <a:spLocks noChangeShapeType="1"/>
          </p:cNvSpPr>
          <p:nvPr/>
        </p:nvSpPr>
        <p:spPr bwMode="auto">
          <a:xfrm>
            <a:off x="250825" y="1628775"/>
            <a:ext cx="2808288" cy="12954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203EC45C-7966-1A42-AC9A-E58ED90E7010}" type="slidenum">
              <a:rPr lang="fr-FR"/>
              <a:pPr/>
              <a:t>7</a:t>
            </a:fld>
            <a:endParaRPr lang="fr-FR"/>
          </a:p>
        </p:txBody>
      </p:sp>
      <p:sp>
        <p:nvSpPr>
          <p:cNvPr id="115714" name="Rectangle 2"/>
          <p:cNvSpPr>
            <a:spLocks noGrp="1" noChangeArrowheads="1"/>
          </p:cNvSpPr>
          <p:nvPr>
            <p:ph type="title"/>
          </p:nvPr>
        </p:nvSpPr>
        <p:spPr/>
        <p:txBody>
          <a:bodyPr/>
          <a:lstStyle/>
          <a:p>
            <a:r>
              <a:rPr lang="fr-FR" sz="3800" b="1"/>
              <a:t>Comment mesurer les performances sociales et environnementales ?</a:t>
            </a:r>
            <a:r>
              <a:rPr lang="fr-FR" sz="3800"/>
              <a:t> </a:t>
            </a:r>
          </a:p>
        </p:txBody>
      </p:sp>
      <p:pic>
        <p:nvPicPr>
          <p:cNvPr id="115715" name="Picture 3"/>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a:xfrm>
            <a:off x="179388" y="2198688"/>
            <a:ext cx="8785225" cy="3822700"/>
          </a:xfrm>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fld id="{522C4BB6-ED2D-0B43-B7DC-F1B61B53547A}" type="slidenum">
              <a:rPr lang="fr-FR"/>
              <a:pPr/>
              <a:t>8</a:t>
            </a:fld>
            <a:endParaRPr lang="fr-FR"/>
          </a:p>
        </p:txBody>
      </p:sp>
      <p:sp>
        <p:nvSpPr>
          <p:cNvPr id="174082" name="Rectangle 2"/>
          <p:cNvSpPr>
            <a:spLocks noGrp="1" noChangeArrowheads="1"/>
          </p:cNvSpPr>
          <p:nvPr>
            <p:ph type="title"/>
          </p:nvPr>
        </p:nvSpPr>
        <p:spPr>
          <a:xfrm>
            <a:off x="457200" y="277813"/>
            <a:ext cx="8435975" cy="774700"/>
          </a:xfrm>
        </p:spPr>
        <p:txBody>
          <a:bodyPr/>
          <a:lstStyle/>
          <a:p>
            <a:r>
              <a:rPr lang="fr-FR" sz="3400" b="1" dirty="0" smtClean="0"/>
              <a:t>Comment </a:t>
            </a:r>
            <a:r>
              <a:rPr lang="fr-FR" sz="3400" b="1" dirty="0"/>
              <a:t>les marchés financiers réagissent-ils aux news environnementales ?</a:t>
            </a:r>
          </a:p>
        </p:txBody>
      </p:sp>
      <p:sp>
        <p:nvSpPr>
          <p:cNvPr id="174083" name="Rectangle 3"/>
          <p:cNvSpPr>
            <a:spLocks noGrp="1" noChangeArrowheads="1"/>
          </p:cNvSpPr>
          <p:nvPr>
            <p:ph type="body" idx="1"/>
          </p:nvPr>
        </p:nvSpPr>
        <p:spPr>
          <a:xfrm>
            <a:off x="457200" y="1557338"/>
            <a:ext cx="8229600" cy="3167062"/>
          </a:xfrm>
        </p:spPr>
        <p:txBody>
          <a:bodyPr/>
          <a:lstStyle/>
          <a:p>
            <a:pPr>
              <a:lnSpc>
                <a:spcPct val="80000"/>
              </a:lnSpc>
            </a:pPr>
            <a:r>
              <a:rPr lang="fr-FR" sz="2100" dirty="0"/>
              <a:t>Les autorités s</a:t>
            </a:r>
            <a:r>
              <a:rPr lang="ja-JP" altLang="fr-FR" sz="2100" dirty="0">
                <a:latin typeface="Arial"/>
              </a:rPr>
              <a:t>’</a:t>
            </a:r>
            <a:r>
              <a:rPr lang="fr-FR" sz="2100" dirty="0"/>
              <a:t>intéressent de + en + à la capacité des marchés financiers à produire des incitations au respect de l</a:t>
            </a:r>
            <a:r>
              <a:rPr lang="ja-JP" altLang="fr-FR" sz="2100" dirty="0">
                <a:latin typeface="Arial"/>
              </a:rPr>
              <a:t>’</a:t>
            </a:r>
            <a:r>
              <a:rPr lang="fr-FR" sz="2100" dirty="0"/>
              <a:t>environnement</a:t>
            </a:r>
          </a:p>
          <a:p>
            <a:pPr>
              <a:lnSpc>
                <a:spcPct val="80000"/>
              </a:lnSpc>
            </a:pPr>
            <a:r>
              <a:rPr lang="fr-FR" sz="2100" dirty="0"/>
              <a:t>Quel est l</a:t>
            </a:r>
            <a:r>
              <a:rPr lang="ja-JP" altLang="fr-FR" sz="2100" dirty="0">
                <a:latin typeface="Arial"/>
              </a:rPr>
              <a:t>’</a:t>
            </a:r>
            <a:r>
              <a:rPr lang="fr-FR" sz="2100" dirty="0"/>
              <a:t>impact des informations environnementales sur la valorisation boursière des entreprises</a:t>
            </a:r>
          </a:p>
          <a:p>
            <a:pPr>
              <a:lnSpc>
                <a:spcPct val="80000"/>
              </a:lnSpc>
            </a:pPr>
            <a:r>
              <a:rPr lang="fr-FR" sz="2100" dirty="0"/>
              <a:t>Mouvement né aux Etats-Unis, mais s</a:t>
            </a:r>
            <a:r>
              <a:rPr lang="ja-JP" altLang="fr-FR" sz="2100" dirty="0">
                <a:latin typeface="Arial"/>
              </a:rPr>
              <a:t>’</a:t>
            </a:r>
            <a:r>
              <a:rPr lang="fr-FR" sz="2100" dirty="0"/>
              <a:t>est rapidement répandu. </a:t>
            </a:r>
          </a:p>
          <a:p>
            <a:pPr>
              <a:lnSpc>
                <a:spcPct val="80000"/>
              </a:lnSpc>
            </a:pPr>
            <a:r>
              <a:rPr lang="fr-FR" sz="2100" dirty="0"/>
              <a:t>L</a:t>
            </a:r>
            <a:r>
              <a:rPr lang="ja-JP" altLang="fr-FR" sz="2100" dirty="0">
                <a:latin typeface="Arial"/>
              </a:rPr>
              <a:t>’</a:t>
            </a:r>
            <a:r>
              <a:rPr lang="fr-FR" sz="2100" dirty="0"/>
              <a:t>idée est </a:t>
            </a:r>
            <a:r>
              <a:rPr lang="fr-FR" sz="2100" dirty="0" err="1"/>
              <a:t>qu</a:t>
            </a:r>
            <a:r>
              <a:rPr lang="ja-JP" altLang="fr-FR" sz="2100" dirty="0">
                <a:latin typeface="Arial"/>
              </a:rPr>
              <a:t>’</a:t>
            </a:r>
            <a:r>
              <a:rPr lang="fr-FR" sz="2100" dirty="0"/>
              <a:t>en favorisant la diffusion d</a:t>
            </a:r>
            <a:r>
              <a:rPr lang="ja-JP" altLang="fr-FR" sz="2100" dirty="0">
                <a:latin typeface="Arial"/>
              </a:rPr>
              <a:t>’</a:t>
            </a:r>
            <a:r>
              <a:rPr lang="fr-FR" sz="2100" dirty="0"/>
              <a:t>informations environnementales, les entreprises seront incitées à améliorer leur profil sous peine de sanctions par les consommateurs et/ou les marchés </a:t>
            </a:r>
            <a:r>
              <a:rPr lang="fr-FR" sz="2100" dirty="0" smtClean="0"/>
              <a:t>financiers</a:t>
            </a:r>
            <a:endParaRPr lang="en-US" sz="2100" dirty="0"/>
          </a:p>
        </p:txBody>
      </p:sp>
      <p:pic>
        <p:nvPicPr>
          <p:cNvPr id="174084"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299200" y="4716463"/>
            <a:ext cx="2700338" cy="2025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74085"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3850" y="4760913"/>
            <a:ext cx="2954338" cy="1936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74086" name="Picture 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455988" y="4752975"/>
            <a:ext cx="2663825" cy="1954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8B03937B-0D03-074B-A152-3B20AFCF4F44}" type="slidenum">
              <a:rPr lang="fr-FR"/>
              <a:pPr/>
              <a:t>9</a:t>
            </a:fld>
            <a:endParaRPr lang="fr-FR"/>
          </a:p>
        </p:txBody>
      </p:sp>
      <p:sp>
        <p:nvSpPr>
          <p:cNvPr id="175107" name="Rectangle 3"/>
          <p:cNvSpPr>
            <a:spLocks noGrp="1" noChangeArrowheads="1"/>
          </p:cNvSpPr>
          <p:nvPr>
            <p:ph type="body" idx="1"/>
          </p:nvPr>
        </p:nvSpPr>
        <p:spPr>
          <a:xfrm>
            <a:off x="0" y="1649413"/>
            <a:ext cx="9144000" cy="4564062"/>
          </a:xfrm>
        </p:spPr>
        <p:txBody>
          <a:bodyPr/>
          <a:lstStyle/>
          <a:p>
            <a:pPr>
              <a:lnSpc>
                <a:spcPct val="80000"/>
              </a:lnSpc>
              <a:buFont typeface="Wingdings" charset="0"/>
              <a:buNone/>
            </a:pPr>
            <a:endParaRPr lang="fr-FR" sz="1600" b="1" dirty="0"/>
          </a:p>
          <a:p>
            <a:pPr>
              <a:lnSpc>
                <a:spcPct val="80000"/>
              </a:lnSpc>
            </a:pPr>
            <a:r>
              <a:rPr lang="fr-FR" sz="2800" i="1" dirty="0"/>
              <a:t>Les « news » environnementales </a:t>
            </a:r>
          </a:p>
          <a:p>
            <a:pPr lvl="1">
              <a:lnSpc>
                <a:spcPct val="80000"/>
              </a:lnSpc>
            </a:pPr>
            <a:r>
              <a:rPr lang="fr-FR" sz="2800" dirty="0"/>
              <a:t>Le programme </a:t>
            </a:r>
            <a:r>
              <a:rPr lang="ja-JP" altLang="fr-FR" sz="2800" dirty="0">
                <a:latin typeface="Arial"/>
              </a:rPr>
              <a:t>“</a:t>
            </a:r>
            <a:r>
              <a:rPr lang="fr-FR" sz="2800" dirty="0" err="1"/>
              <a:t>Toxic</a:t>
            </a:r>
            <a:r>
              <a:rPr lang="fr-FR" sz="2800" dirty="0"/>
              <a:t> Release </a:t>
            </a:r>
            <a:r>
              <a:rPr lang="fr-FR" sz="2800" dirty="0" err="1"/>
              <a:t>Inventory</a:t>
            </a:r>
            <a:r>
              <a:rPr lang="ja-JP" altLang="fr-FR" sz="2800" dirty="0">
                <a:latin typeface="Arial"/>
              </a:rPr>
              <a:t>”</a:t>
            </a:r>
            <a:r>
              <a:rPr lang="fr-FR" sz="2800" dirty="0"/>
              <a:t> aux </a:t>
            </a:r>
            <a:r>
              <a:rPr lang="fr-FR" sz="2800" dirty="0" smtClean="0"/>
              <a:t>E.-U.</a:t>
            </a:r>
            <a:endParaRPr lang="fr-FR" sz="2800" dirty="0"/>
          </a:p>
          <a:p>
            <a:pPr lvl="1">
              <a:lnSpc>
                <a:spcPct val="80000"/>
              </a:lnSpc>
            </a:pPr>
            <a:r>
              <a:rPr lang="fr-FR" sz="2800" dirty="0"/>
              <a:t>Les « listes noires » d</a:t>
            </a:r>
            <a:r>
              <a:rPr lang="ja-JP" altLang="fr-FR" sz="2800" dirty="0">
                <a:latin typeface="Arial"/>
              </a:rPr>
              <a:t>’</a:t>
            </a:r>
            <a:r>
              <a:rPr lang="fr-FR" sz="2800" dirty="0"/>
              <a:t>entreprises polluantes</a:t>
            </a:r>
          </a:p>
          <a:p>
            <a:pPr lvl="1">
              <a:lnSpc>
                <a:spcPct val="80000"/>
              </a:lnSpc>
            </a:pPr>
            <a:r>
              <a:rPr lang="fr-FR" sz="2800" dirty="0"/>
              <a:t>Les violations des normes </a:t>
            </a:r>
            <a:r>
              <a:rPr lang="fr-FR" sz="2800" dirty="0" smtClean="0"/>
              <a:t>environnementales</a:t>
            </a:r>
          </a:p>
          <a:p>
            <a:pPr lvl="1">
              <a:lnSpc>
                <a:spcPct val="80000"/>
              </a:lnSpc>
            </a:pPr>
            <a:r>
              <a:rPr lang="fr-FR" sz="2800" dirty="0" smtClean="0"/>
              <a:t>Les accidents industriels</a:t>
            </a:r>
          </a:p>
          <a:p>
            <a:pPr lvl="1">
              <a:lnSpc>
                <a:spcPct val="80000"/>
              </a:lnSpc>
            </a:pPr>
            <a:r>
              <a:rPr lang="fr-FR" sz="2800" dirty="0" smtClean="0"/>
              <a:t>Les « green </a:t>
            </a:r>
            <a:r>
              <a:rPr lang="fr-FR" sz="2800" dirty="0" err="1" smtClean="0"/>
              <a:t>awards</a:t>
            </a:r>
            <a:r>
              <a:rPr lang="fr-FR" sz="2800" dirty="0" smtClean="0"/>
              <a:t> »</a:t>
            </a:r>
            <a:endParaRPr lang="fr-FR" sz="2800" dirty="0"/>
          </a:p>
        </p:txBody>
      </p:sp>
      <p:sp>
        <p:nvSpPr>
          <p:cNvPr id="175109" name="Rectangle 5"/>
          <p:cNvSpPr>
            <a:spLocks noGrp="1" noChangeArrowheads="1"/>
          </p:cNvSpPr>
          <p:nvPr>
            <p:ph type="title"/>
          </p:nvPr>
        </p:nvSpPr>
        <p:spPr>
          <a:xfrm>
            <a:off x="457200" y="277813"/>
            <a:ext cx="8435975" cy="774700"/>
          </a:xfrm>
          <a:noFill/>
          <a:ln/>
        </p:spPr>
        <p:txBody>
          <a:bodyPr/>
          <a:lstStyle/>
          <a:p>
            <a:r>
              <a:rPr lang="fr-FR" sz="3400" b="1" dirty="0" smtClean="0"/>
              <a:t>Comment </a:t>
            </a:r>
            <a:r>
              <a:rPr lang="fr-FR" sz="3400" b="1" dirty="0"/>
              <a:t>les marchés financiers réagissent-ils aux news environnementales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ordure">
  <a:themeElements>
    <a:clrScheme name="Bordur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fontScheme name="Bordure">
      <a:majorFont>
        <a:latin typeface="Garamond"/>
        <a:ea typeface="ＭＳ Ｐゴシック"/>
        <a:cs typeface=""/>
      </a:majorFont>
      <a:minorFont>
        <a:latin typeface="Arial"/>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ordur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ur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ur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ur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ur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ur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ur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ur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ur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Edge</Template>
  <TotalTime>1296</TotalTime>
  <Words>908</Words>
  <Application>Microsoft Office PowerPoint</Application>
  <PresentationFormat>Affichage à l'écran (4:3)</PresentationFormat>
  <Paragraphs>178</Paragraphs>
  <Slides>23</Slides>
  <Notes>1</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Bordure</vt:lpstr>
      <vt:lpstr>Débats autour de la responsabilité sociale des entreprises</vt:lpstr>
      <vt:lpstr>Shareholders versus stakeholders</vt:lpstr>
      <vt:lpstr>Responsabilité sociale des entreprises</vt:lpstr>
      <vt:lpstr>Comment mesurer les performances extra-financières ? </vt:lpstr>
      <vt:lpstr>« Does It Pay to Be Green? »</vt:lpstr>
      <vt:lpstr>Le lien entre CSP et CFP</vt:lpstr>
      <vt:lpstr>Comment mesurer les performances sociales et environnementales ? </vt:lpstr>
      <vt:lpstr>Comment les marchés financiers réagissent-ils aux news environnementales ?</vt:lpstr>
      <vt:lpstr>Comment les marchés financiers réagissent-ils aux news environnementales ?</vt:lpstr>
      <vt:lpstr>L’investissement éthique</vt:lpstr>
      <vt:lpstr>L’investissement éthique</vt:lpstr>
      <vt:lpstr>Diversification et investissement éthique</vt:lpstr>
      <vt:lpstr>L’investissement éthique</vt:lpstr>
      <vt:lpstr>L’investissement éthique</vt:lpstr>
      <vt:lpstr>L’activisme</vt:lpstr>
      <vt:lpstr>L’investissement éthique</vt:lpstr>
      <vt:lpstr>Quelle justification à la sanction du marché ?</vt:lpstr>
      <vt:lpstr>Les performances des fonds ISR</vt:lpstr>
      <vt:lpstr>Aspi Eurozone vs. Dow Jones Euro Stoxx</vt:lpstr>
      <vt:lpstr>Que doit-on attendre de l’ISR ? </vt:lpstr>
      <vt:lpstr>L’ISR : une nouvelle forme de régulation ? </vt:lpstr>
      <vt:lpstr>Les effets comparés de l’ISR et de l’action publique sur le coût du capital </vt:lpstr>
      <vt:lpstr>Les effets comparés de l’ISR et de l’action publique sur le coût du capital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Speculatives bubbles in stock prices? Evidence from nonlinear cointegration tests with time varying-expected returns  Christophe Boucher</dc:title>
  <dc:creator> </dc:creator>
  <cp:lastModifiedBy>voltaire</cp:lastModifiedBy>
  <cp:revision>289</cp:revision>
  <dcterms:created xsi:type="dcterms:W3CDTF">2006-03-02T20:55:54Z</dcterms:created>
  <dcterms:modified xsi:type="dcterms:W3CDTF">2012-05-14T08:57:15Z</dcterms:modified>
</cp:coreProperties>
</file>