
<file path=[Content_Types].xml><?xml version="1.0" encoding="utf-8"?>
<Types xmlns="http://schemas.openxmlformats.org/package/2006/content-types">
  <Default Extension="jpg" ContentType="image/pn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4015" r:id="rId5"/>
    <p:sldMasterId id="2147484041" r:id="rId6"/>
  </p:sldMasterIdLst>
  <p:notesMasterIdLst>
    <p:notesMasterId r:id="rId37"/>
  </p:notesMasterIdLst>
  <p:handoutMasterIdLst>
    <p:handoutMasterId r:id="rId38"/>
  </p:handoutMasterIdLst>
  <p:sldIdLst>
    <p:sldId id="1991016431" r:id="rId7"/>
    <p:sldId id="1991016429" r:id="rId8"/>
    <p:sldId id="1991016410" r:id="rId9"/>
    <p:sldId id="1991016442" r:id="rId10"/>
    <p:sldId id="1991016443" r:id="rId11"/>
    <p:sldId id="1991016468" r:id="rId12"/>
    <p:sldId id="1872" r:id="rId13"/>
    <p:sldId id="1991016469" r:id="rId14"/>
    <p:sldId id="1991016447" r:id="rId15"/>
    <p:sldId id="1991016470" r:id="rId16"/>
    <p:sldId id="1991016471" r:id="rId17"/>
    <p:sldId id="1991016472" r:id="rId18"/>
    <p:sldId id="1991016473" r:id="rId19"/>
    <p:sldId id="1991016458" r:id="rId20"/>
    <p:sldId id="1991016474" r:id="rId21"/>
    <p:sldId id="1991016475" r:id="rId22"/>
    <p:sldId id="1991016476" r:id="rId23"/>
    <p:sldId id="1991016477" r:id="rId24"/>
    <p:sldId id="1991016478" r:id="rId25"/>
    <p:sldId id="1991016479" r:id="rId26"/>
    <p:sldId id="1991016480" r:id="rId27"/>
    <p:sldId id="328" r:id="rId28"/>
    <p:sldId id="334" r:id="rId29"/>
    <p:sldId id="333" r:id="rId30"/>
    <p:sldId id="303" r:id="rId31"/>
    <p:sldId id="1991016446" r:id="rId32"/>
    <p:sldId id="1991016426" r:id="rId33"/>
    <p:sldId id="1991016420" r:id="rId34"/>
    <p:sldId id="1991016419" r:id="rId35"/>
    <p:sldId id="1991016421" r:id="rId36"/>
  </p:sldIdLst>
  <p:sldSz cx="9144000" cy="5143500" type="screen16x9"/>
  <p:notesSz cx="6858000" cy="9144000"/>
  <p:custDataLst>
    <p:tags r:id="rId3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3144"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extLst>
      <p:ext uri="{19B8F6BF-5375-455C-9EA6-DF929625EA0E}">
        <p15:presenceInfo xmlns:p15="http://schemas.microsoft.com/office/powerpoint/2012/main" userId="Kate Ry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BF2"/>
    <a:srgbClr val="049FD9"/>
    <a:srgbClr val="1FAED4"/>
    <a:srgbClr val="72C059"/>
    <a:srgbClr val="B2D171"/>
    <a:srgbClr val="B8E1D0"/>
    <a:srgbClr val="26194B"/>
    <a:srgbClr val="9891A0"/>
    <a:srgbClr val="113074"/>
    <a:srgbClr val="1675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97"/>
  </p:normalViewPr>
  <p:slideViewPr>
    <p:cSldViewPr snapToGrid="0">
      <p:cViewPr varScale="1">
        <p:scale>
          <a:sx n="114" d="100"/>
          <a:sy n="114" d="100"/>
        </p:scale>
        <p:origin x="590" y="82"/>
      </p:cViewPr>
      <p:guideLst>
        <p:guide pos="3144"/>
        <p:guide orient="horz" pos="162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7/1/2020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‹N°›</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7/1/2020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‹N°›</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a:solidFill>
                  <a:schemeClr val="tx1"/>
                </a:solidFill>
                <a:latin typeface="+mn-lt"/>
                <a:ea typeface="+mn-ea"/>
                <a:cs typeface="+mn-cs"/>
              </a:rPr>
              <a:t>Ci-dessus sont représentées deux attaques possibles sur NDP.</a:t>
            </a:r>
          </a:p>
          <a:p>
            <a:endParaRPr lang="fr-FR" sz="1200" kern="1200" baseline="0" dirty="0">
              <a:solidFill>
                <a:schemeClr val="tx1"/>
              </a:solidFill>
              <a:latin typeface="+mn-lt"/>
              <a:ea typeface="+mn-ea"/>
              <a:cs typeface="+mn-cs"/>
            </a:endParaRPr>
          </a:p>
          <a:p>
            <a:r>
              <a:rPr lang="fr-FR" sz="1200" kern="1200" baseline="0" dirty="0">
                <a:solidFill>
                  <a:schemeClr val="tx1"/>
                </a:solidFill>
                <a:latin typeface="+mn-lt"/>
                <a:ea typeface="+mn-ea"/>
                <a:cs typeface="+mn-cs"/>
              </a:rPr>
              <a:t>Dans la première attaque, une machine envoie des messages de type "router </a:t>
            </a:r>
            <a:r>
              <a:rPr lang="fr-FR" sz="1200" kern="1200" baseline="0" dirty="0" err="1">
                <a:solidFill>
                  <a:schemeClr val="tx1"/>
                </a:solidFill>
                <a:latin typeface="+mn-lt"/>
                <a:ea typeface="+mn-ea"/>
                <a:cs typeface="+mn-cs"/>
              </a:rPr>
              <a:t>advertisement</a:t>
            </a:r>
            <a:r>
              <a:rPr lang="fr-FR" sz="1200" kern="1200" baseline="0" dirty="0">
                <a:solidFill>
                  <a:schemeClr val="tx1"/>
                </a:solidFill>
                <a:latin typeface="+mn-lt"/>
                <a:ea typeface="+mn-ea"/>
                <a:cs typeface="+mn-cs"/>
              </a:rPr>
              <a:t>" avec une meilleure préférence que le routeur légitime afin que l'ensemble des flux lui soient envoyés.</a:t>
            </a:r>
          </a:p>
          <a:p>
            <a:r>
              <a:rPr lang="fr-FR" sz="1200" kern="1200" baseline="0" dirty="0">
                <a:solidFill>
                  <a:schemeClr val="tx1"/>
                </a:solidFill>
                <a:latin typeface="+mn-lt"/>
                <a:ea typeface="+mn-ea"/>
                <a:cs typeface="+mn-cs"/>
              </a:rPr>
              <a:t>Dans la seconde attaque, le pirate veut effectuer une attaque de type déni de service sur une machine bien particulière, pour cela il lui faut connaitre l'adresse MAC de la cible. Lorsque celle-ci passe en phase d'auto-configuration, elle envoie un message de type "</a:t>
            </a:r>
            <a:r>
              <a:rPr lang="fr-FR" sz="1200" kern="1200" baseline="0" dirty="0" err="1">
                <a:solidFill>
                  <a:schemeClr val="tx1"/>
                </a:solidFill>
                <a:latin typeface="+mn-lt"/>
                <a:ea typeface="+mn-ea"/>
                <a:cs typeface="+mn-cs"/>
              </a:rPr>
              <a:t>Neighbor</a:t>
            </a:r>
            <a:r>
              <a:rPr lang="fr-FR" sz="1200" kern="1200" baseline="0" dirty="0">
                <a:solidFill>
                  <a:schemeClr val="tx1"/>
                </a:solidFill>
                <a:latin typeface="+mn-lt"/>
                <a:ea typeface="+mn-ea"/>
                <a:cs typeface="+mn-cs"/>
              </a:rPr>
              <a:t> </a:t>
            </a:r>
            <a:r>
              <a:rPr lang="fr-FR" sz="1200" kern="1200" baseline="0" dirty="0" err="1">
                <a:solidFill>
                  <a:schemeClr val="tx1"/>
                </a:solidFill>
                <a:latin typeface="+mn-lt"/>
                <a:ea typeface="+mn-ea"/>
                <a:cs typeface="+mn-cs"/>
              </a:rPr>
              <a:t>Discovery</a:t>
            </a:r>
            <a:r>
              <a:rPr lang="fr-FR" sz="1200" kern="1200" baseline="0" dirty="0">
                <a:solidFill>
                  <a:schemeClr val="tx1"/>
                </a:solidFill>
                <a:latin typeface="+mn-lt"/>
                <a:ea typeface="+mn-ea"/>
                <a:cs typeface="+mn-cs"/>
              </a:rPr>
              <a:t>" afin de vérifier que l'adresse IPv6 devant être configurée sur l'interface n'est pas déjà prise. La machine pirate envoie alors un "</a:t>
            </a:r>
            <a:r>
              <a:rPr lang="fr-FR" sz="1200" kern="1200" baseline="0" dirty="0" err="1">
                <a:solidFill>
                  <a:schemeClr val="tx1"/>
                </a:solidFill>
                <a:latin typeface="+mn-lt"/>
                <a:ea typeface="+mn-ea"/>
                <a:cs typeface="+mn-cs"/>
              </a:rPr>
              <a:t>Neighbor</a:t>
            </a:r>
            <a:r>
              <a:rPr lang="fr-FR" sz="1200" kern="1200" baseline="0" dirty="0">
                <a:solidFill>
                  <a:schemeClr val="tx1"/>
                </a:solidFill>
                <a:latin typeface="+mn-lt"/>
                <a:ea typeface="+mn-ea"/>
                <a:cs typeface="+mn-cs"/>
              </a:rPr>
              <a:t> </a:t>
            </a:r>
            <a:r>
              <a:rPr lang="fr-FR" sz="1200" kern="1200" baseline="0" dirty="0" err="1">
                <a:solidFill>
                  <a:schemeClr val="tx1"/>
                </a:solidFill>
                <a:latin typeface="+mn-lt"/>
                <a:ea typeface="+mn-ea"/>
                <a:cs typeface="+mn-cs"/>
              </a:rPr>
              <a:t>Advertisement</a:t>
            </a:r>
            <a:r>
              <a:rPr lang="fr-FR" sz="1200" kern="1200" baseline="0" dirty="0">
                <a:solidFill>
                  <a:schemeClr val="tx1"/>
                </a:solidFill>
                <a:latin typeface="+mn-lt"/>
                <a:ea typeface="+mn-ea"/>
                <a:cs typeface="+mn-cs"/>
              </a:rPr>
              <a:t>" indiquant que l'adresse est déjà prise, la machine cible arrête alors le processus d'auto-configuration</a:t>
            </a:r>
          </a:p>
          <a:p>
            <a:endParaRPr lang="fr-FR" sz="1200" kern="1200" baseline="0" dirty="0">
              <a:solidFill>
                <a:schemeClr val="tx1"/>
              </a:solidFill>
              <a:latin typeface="+mn-lt"/>
              <a:ea typeface="+mn-ea"/>
              <a:cs typeface="+mn-cs"/>
            </a:endParaRPr>
          </a:p>
          <a:p>
            <a:r>
              <a:rPr lang="fr-FR" sz="1200" kern="1200" baseline="0" dirty="0">
                <a:solidFill>
                  <a:schemeClr val="tx1"/>
                </a:solidFill>
                <a:latin typeface="+mn-lt"/>
                <a:ea typeface="+mn-ea"/>
                <a:cs typeface="+mn-cs"/>
              </a:rPr>
              <a:t>Les contres mesures vont se positionner sur le </a:t>
            </a:r>
            <a:r>
              <a:rPr lang="fr-FR" sz="1200" kern="1200" baseline="0" dirty="0" err="1">
                <a:solidFill>
                  <a:schemeClr val="tx1"/>
                </a:solidFill>
                <a:latin typeface="+mn-lt"/>
                <a:ea typeface="+mn-ea"/>
                <a:cs typeface="+mn-cs"/>
              </a:rPr>
              <a:t>switch</a:t>
            </a:r>
            <a:r>
              <a:rPr lang="fr-FR" sz="1200" kern="1200" baseline="0" dirty="0">
                <a:solidFill>
                  <a:schemeClr val="tx1"/>
                </a:solidFill>
                <a:latin typeface="+mn-lt"/>
                <a:ea typeface="+mn-ea"/>
                <a:cs typeface="+mn-cs"/>
              </a:rPr>
              <a:t> avec les </a:t>
            </a:r>
            <a:r>
              <a:rPr lang="fr-FR" sz="1200" kern="1200" baseline="0" dirty="0" err="1">
                <a:solidFill>
                  <a:schemeClr val="tx1"/>
                </a:solidFill>
                <a:latin typeface="+mn-lt"/>
                <a:ea typeface="+mn-ea"/>
                <a:cs typeface="+mn-cs"/>
              </a:rPr>
              <a:t>foctionnalités</a:t>
            </a:r>
            <a:r>
              <a:rPr lang="fr-FR" sz="1200" kern="1200" baseline="0" dirty="0">
                <a:solidFill>
                  <a:schemeClr val="tx1"/>
                </a:solidFill>
                <a:latin typeface="+mn-lt"/>
                <a:ea typeface="+mn-ea"/>
                <a:cs typeface="+mn-cs"/>
              </a:rPr>
              <a:t> « RA</a:t>
            </a:r>
          </a:p>
          <a:p>
            <a:r>
              <a:rPr lang="fr-FR" sz="1200" kern="1200" baseline="0" dirty="0" err="1">
                <a:solidFill>
                  <a:schemeClr val="tx1"/>
                </a:solidFill>
                <a:latin typeface="+mn-lt"/>
                <a:ea typeface="+mn-ea"/>
                <a:cs typeface="+mn-cs"/>
              </a:rPr>
              <a:t>Guard</a:t>
            </a:r>
            <a:r>
              <a:rPr lang="fr-FR" sz="1200" kern="1200" baseline="0" dirty="0">
                <a:solidFill>
                  <a:schemeClr val="tx1"/>
                </a:solidFill>
                <a:latin typeface="+mn-lt"/>
                <a:ea typeface="+mn-ea"/>
                <a:cs typeface="+mn-cs"/>
              </a:rPr>
              <a:t> » et « ND inspection »</a:t>
            </a:r>
            <a:endParaRPr lang="fr-FR" dirty="0"/>
          </a:p>
        </p:txBody>
      </p:sp>
      <p:sp>
        <p:nvSpPr>
          <p:cNvPr id="4" name="Espace réservé du numéro de diapositive 3"/>
          <p:cNvSpPr>
            <a:spLocks noGrp="1"/>
          </p:cNvSpPr>
          <p:nvPr>
            <p:ph type="sldNum" sz="quarter" idx="10"/>
          </p:nvPr>
        </p:nvSpPr>
        <p:spPr/>
        <p:txBody>
          <a:bodyPr/>
          <a:lstStyle/>
          <a:p>
            <a:fld id="{F9DAE331-4463-447E-94B7-32583133F658}" type="slidenum">
              <a:rPr lang="fr-FR" smtClean="0"/>
              <a:pPr/>
              <a:t>22</a:t>
            </a:fld>
            <a:endParaRPr lang="fr-FR"/>
          </a:p>
        </p:txBody>
      </p:sp>
    </p:spTree>
    <p:extLst>
      <p:ext uri="{BB962C8B-B14F-4D97-AF65-F5344CB8AC3E}">
        <p14:creationId xmlns:p14="http://schemas.microsoft.com/office/powerpoint/2010/main" val="173173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a:solidFill>
                  <a:schemeClr val="tx1"/>
                </a:solidFill>
                <a:latin typeface="+mn-lt"/>
                <a:ea typeface="+mn-ea"/>
                <a:cs typeface="+mn-cs"/>
              </a:rPr>
              <a:t>Comme nous l'avons vu précédemment, a de rares exceptions près, l'identifiant d'interface doit être de 64 bits pour les adresses unicast. El-compris sur des connexions point-a-point. L'utilisation de préfixes plus longs était explicitement découragé (ainsi la RFC 3627 expliquait pourquoi il ne fallait pas utiliser de /127 sur des connex1ons point-a-point.).</a:t>
            </a:r>
          </a:p>
          <a:p>
            <a:r>
              <a:rPr lang="fr-FR" sz="1200" kern="1200" baseline="0" dirty="0">
                <a:solidFill>
                  <a:schemeClr val="tx1"/>
                </a:solidFill>
                <a:latin typeface="+mn-lt"/>
                <a:ea typeface="+mn-ea"/>
                <a:cs typeface="+mn-cs"/>
              </a:rPr>
              <a:t>Cependant au fur et a mesure du déploiement d'IPv6, de nouvelles menaces sont apparues. Il en est ainsi de l'attaque de type "ping-pong" : un attaquant envoie un paquet a destination d'une adresse du /64 ne correspondant a aucun des deux routeurs. En théorie, lorsque le routeur reçoit un tel paquet depuis une interface point-a-point, il la renvoie dessus. On peut clairement voir le résultat d'un tel comportement et la provenance du nom de l'attaque.</a:t>
            </a:r>
          </a:p>
          <a:p>
            <a:r>
              <a:rPr lang="fr-FR" sz="1200" kern="1200" baseline="0" dirty="0">
                <a:solidFill>
                  <a:schemeClr val="tx1"/>
                </a:solidFill>
                <a:latin typeface="+mn-lt"/>
                <a:ea typeface="+mn-ea"/>
                <a:cs typeface="+mn-cs"/>
              </a:rPr>
              <a:t>Le comportement des routeurs a été modifié : dorénavant ils ne renvoient pas un tel paquet sur l'interface de provenance.</a:t>
            </a:r>
          </a:p>
          <a:p>
            <a:r>
              <a:rPr lang="fr-FR" sz="1200" kern="1200" baseline="0" dirty="0">
                <a:solidFill>
                  <a:schemeClr val="tx1"/>
                </a:solidFill>
                <a:latin typeface="+mn-lt"/>
                <a:ea typeface="+mn-ea"/>
                <a:cs typeface="+mn-cs"/>
              </a:rPr>
              <a:t>De plus il est dorénavant préconisé d'utiliser des /127 pour les interconnexions de routeur (RFC 6164) en prenant garde de positionner les bits "u" et "g" a 0, de ne pas utiliser les adresses pour lesquels les 64 derniers bits sont a zéro ainsi que les 127 dernières adresses</a:t>
            </a:r>
            <a:endParaRPr lang="fr-FR" dirty="0"/>
          </a:p>
        </p:txBody>
      </p:sp>
      <p:sp>
        <p:nvSpPr>
          <p:cNvPr id="4" name="Espace réservé du numéro de diapositive 3"/>
          <p:cNvSpPr>
            <a:spLocks noGrp="1"/>
          </p:cNvSpPr>
          <p:nvPr>
            <p:ph type="sldNum" sz="quarter" idx="10"/>
          </p:nvPr>
        </p:nvSpPr>
        <p:spPr/>
        <p:txBody>
          <a:bodyPr/>
          <a:lstStyle/>
          <a:p>
            <a:fld id="{F9DAE331-4463-447E-94B7-32583133F658}" type="slidenum">
              <a:rPr lang="fr-FR" smtClean="0"/>
              <a:pPr/>
              <a:t>23</a:t>
            </a:fld>
            <a:endParaRPr lang="fr-FR"/>
          </a:p>
        </p:txBody>
      </p:sp>
    </p:spTree>
    <p:extLst>
      <p:ext uri="{BB962C8B-B14F-4D97-AF65-F5344CB8AC3E}">
        <p14:creationId xmlns:p14="http://schemas.microsoft.com/office/powerpoint/2010/main" val="324505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a:solidFill>
                  <a:schemeClr val="tx1"/>
                </a:solidFill>
                <a:latin typeface="+mn-lt"/>
                <a:ea typeface="+mn-ea"/>
                <a:cs typeface="+mn-cs"/>
              </a:rPr>
              <a:t>Avec l'auto-configuration, l'identifiant d'interface est toujours le même quel que soit le réseau sur lequel est située la machine. En théorie, en traçant cet identifiant, il est possible de suivre le parcours d'une machine. La RFC 4941 définit donc un mécanisme permettant de rendre aléatoire cet identifiant d‘interface. Les adresses ainsi générées sont temporaires et sont utilisées par les machines pour les connexions sortantes.</a:t>
            </a:r>
          </a:p>
          <a:p>
            <a:r>
              <a:rPr lang="fr-FR" sz="1200" kern="1200" baseline="0" dirty="0">
                <a:solidFill>
                  <a:schemeClr val="tx1"/>
                </a:solidFill>
                <a:latin typeface="+mn-lt"/>
                <a:ea typeface="+mn-ea"/>
                <a:cs typeface="+mn-cs"/>
              </a:rPr>
              <a:t>Ce type de mécanisme introduit de nouvelles difficultés au sein d'une entreprise : le </a:t>
            </a:r>
            <a:r>
              <a:rPr lang="fr-FR" sz="1200" kern="1200" baseline="0" dirty="0" err="1">
                <a:solidFill>
                  <a:schemeClr val="tx1"/>
                </a:solidFill>
                <a:latin typeface="+mn-lt"/>
                <a:ea typeface="+mn-ea"/>
                <a:cs typeface="+mn-cs"/>
              </a:rPr>
              <a:t>debugging</a:t>
            </a:r>
            <a:r>
              <a:rPr lang="fr-FR" sz="1200" kern="1200" baseline="0" dirty="0">
                <a:solidFill>
                  <a:schemeClr val="tx1"/>
                </a:solidFill>
                <a:latin typeface="+mn-lt"/>
                <a:ea typeface="+mn-ea"/>
                <a:cs typeface="+mn-cs"/>
              </a:rPr>
              <a:t> de problèmes réseaux, le suivi d'une machines dans le réseau de l'entreprise… tout cela s'en trouve compliqué.</a:t>
            </a:r>
          </a:p>
          <a:p>
            <a:r>
              <a:rPr lang="fr-FR" sz="1200" kern="1200" baseline="0" dirty="0">
                <a:solidFill>
                  <a:schemeClr val="tx1"/>
                </a:solidFill>
                <a:latin typeface="+mn-lt"/>
                <a:ea typeface="+mn-ea"/>
                <a:cs typeface="+mn-cs"/>
              </a:rPr>
              <a:t>Pour désactiver cet mécanisme sous Windows 7 : "</a:t>
            </a:r>
            <a:r>
              <a:rPr lang="fr-FR" sz="1200" b="1" kern="1200" baseline="0" dirty="0" err="1">
                <a:solidFill>
                  <a:schemeClr val="tx1"/>
                </a:solidFill>
                <a:latin typeface="+mn-lt"/>
                <a:ea typeface="+mn-ea"/>
                <a:cs typeface="+mn-cs"/>
              </a:rPr>
              <a:t>netsh</a:t>
            </a:r>
            <a:r>
              <a:rPr lang="fr-FR" sz="1200" b="1" kern="1200" baseline="0" dirty="0">
                <a:solidFill>
                  <a:schemeClr val="tx1"/>
                </a:solidFill>
                <a:latin typeface="+mn-lt"/>
                <a:ea typeface="+mn-ea"/>
                <a:cs typeface="+mn-cs"/>
              </a:rPr>
              <a:t> interface ipv6 set </a:t>
            </a:r>
            <a:r>
              <a:rPr lang="fr-FR" sz="1200" b="1" kern="1200" baseline="0" dirty="0" err="1">
                <a:solidFill>
                  <a:schemeClr val="tx1"/>
                </a:solidFill>
                <a:latin typeface="+mn-lt"/>
                <a:ea typeface="+mn-ea"/>
                <a:cs typeface="+mn-cs"/>
              </a:rPr>
              <a:t>privacy</a:t>
            </a:r>
            <a:r>
              <a:rPr lang="fr-FR" sz="1200" b="1" kern="1200" baseline="0" dirty="0">
                <a:solidFill>
                  <a:schemeClr val="tx1"/>
                </a:solidFill>
                <a:latin typeface="+mn-lt"/>
                <a:ea typeface="+mn-ea"/>
                <a:cs typeface="+mn-cs"/>
              </a:rPr>
              <a:t> state=</a:t>
            </a:r>
            <a:r>
              <a:rPr lang="fr-FR" sz="1200" b="1" kern="1200" baseline="0" dirty="0" err="1">
                <a:solidFill>
                  <a:schemeClr val="tx1"/>
                </a:solidFill>
                <a:latin typeface="+mn-lt"/>
                <a:ea typeface="+mn-ea"/>
                <a:cs typeface="+mn-cs"/>
              </a:rPr>
              <a:t>disable</a:t>
            </a:r>
            <a:r>
              <a:rPr lang="fr-FR" sz="1200" b="1" kern="1200" baseline="0" dirty="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F9DAE331-4463-447E-94B7-32583133F658}" type="slidenum">
              <a:rPr lang="fr-FR" smtClean="0"/>
              <a:pPr/>
              <a:t>24</a:t>
            </a:fld>
            <a:endParaRPr lang="fr-FR"/>
          </a:p>
        </p:txBody>
      </p:sp>
    </p:spTree>
    <p:extLst>
      <p:ext uri="{BB962C8B-B14F-4D97-AF65-F5344CB8AC3E}">
        <p14:creationId xmlns:p14="http://schemas.microsoft.com/office/powerpoint/2010/main" val="8591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a:solidFill>
                  <a:schemeClr val="tx1"/>
                </a:solidFill>
                <a:latin typeface="+mn-lt"/>
                <a:ea typeface="+mn-ea"/>
                <a:cs typeface="+mn-cs"/>
              </a:rPr>
              <a:t>Une machine qui obtient une adresse va également obtenir le droit de l’utiliser pendant certain temps. Une fois ce temps écoulé, l’adresse est supprimée de l’interface.</a:t>
            </a:r>
          </a:p>
          <a:p>
            <a:r>
              <a:rPr lang="fr-FR" sz="1200" kern="1200" baseline="0" dirty="0">
                <a:solidFill>
                  <a:schemeClr val="tx1"/>
                </a:solidFill>
                <a:latin typeface="+mn-lt"/>
                <a:ea typeface="+mn-ea"/>
                <a:cs typeface="+mn-cs"/>
              </a:rPr>
              <a:t>L’état « tentative » est celui pendant lequel la station vérifie que l’adresse obtenue est unique, le mécanisme utilisé est appelé DAD (Duplicate </a:t>
            </a:r>
            <a:r>
              <a:rPr lang="fr-FR" sz="1200" kern="1200" baseline="0" dirty="0" err="1">
                <a:solidFill>
                  <a:schemeClr val="tx1"/>
                </a:solidFill>
                <a:latin typeface="+mn-lt"/>
                <a:ea typeface="+mn-ea"/>
                <a:cs typeface="+mn-cs"/>
              </a:rPr>
              <a:t>Address</a:t>
            </a:r>
            <a:r>
              <a:rPr lang="fr-FR" sz="1200" kern="1200" baseline="0" dirty="0">
                <a:solidFill>
                  <a:schemeClr val="tx1"/>
                </a:solidFill>
                <a:latin typeface="+mn-lt"/>
                <a:ea typeface="+mn-ea"/>
                <a:cs typeface="+mn-cs"/>
              </a:rPr>
              <a:t> </a:t>
            </a:r>
            <a:r>
              <a:rPr lang="fr-FR" sz="1200" kern="1200" baseline="0" dirty="0" err="1">
                <a:solidFill>
                  <a:schemeClr val="tx1"/>
                </a:solidFill>
                <a:latin typeface="+mn-lt"/>
                <a:ea typeface="+mn-ea"/>
                <a:cs typeface="+mn-cs"/>
              </a:rPr>
              <a:t>Detection</a:t>
            </a:r>
            <a:r>
              <a:rPr lang="fr-FR" sz="1200" kern="1200" baseline="0" dirty="0">
                <a:solidFill>
                  <a:schemeClr val="tx1"/>
                </a:solidFill>
                <a:latin typeface="+mn-lt"/>
                <a:ea typeface="+mn-ea"/>
                <a:cs typeface="+mn-cs"/>
              </a:rPr>
              <a:t> ou Détection d’adresse en double).</a:t>
            </a:r>
          </a:p>
          <a:p>
            <a:r>
              <a:rPr lang="fr-FR" sz="1200" kern="1200" baseline="0" dirty="0">
                <a:solidFill>
                  <a:schemeClr val="tx1"/>
                </a:solidFill>
                <a:latin typeface="+mn-lt"/>
                <a:ea typeface="+mn-ea"/>
                <a:cs typeface="+mn-cs"/>
              </a:rPr>
              <a:t>L’état « préféré », est celui pendant lequel l’adresse peut être utilisée sans restriction.</a:t>
            </a:r>
          </a:p>
          <a:p>
            <a:r>
              <a:rPr lang="fr-FR" sz="1200" kern="1200" baseline="0" dirty="0">
                <a:solidFill>
                  <a:schemeClr val="tx1"/>
                </a:solidFill>
                <a:latin typeface="+mn-lt"/>
                <a:ea typeface="+mn-ea"/>
                <a:cs typeface="+mn-cs"/>
              </a:rPr>
              <a:t>L’état « expirée », est celui pendant lequel l’adresse peut être utilisée mais est déconseillée. Elle peut encore servir aux connexions TCP en cours mais ne doit plus être utilisée dans de nouvelles connexions.</a:t>
            </a:r>
          </a:p>
          <a:p>
            <a:r>
              <a:rPr lang="fr-FR" sz="1200" kern="1200" baseline="0" dirty="0">
                <a:solidFill>
                  <a:schemeClr val="tx1"/>
                </a:solidFill>
                <a:latin typeface="+mn-lt"/>
                <a:ea typeface="+mn-ea"/>
                <a:cs typeface="+mn-cs"/>
              </a:rPr>
              <a:t>Bien sûr, ce mécanisme n’a d’intérêt que parce qu’une interface peut se voir affecter plusieurs adresses valides.</a:t>
            </a:r>
          </a:p>
          <a:p>
            <a:r>
              <a:rPr lang="fr-FR" sz="1200" kern="1200" baseline="0" dirty="0">
                <a:solidFill>
                  <a:schemeClr val="tx1"/>
                </a:solidFill>
                <a:latin typeface="+mn-lt"/>
                <a:ea typeface="+mn-ea"/>
                <a:cs typeface="+mn-cs"/>
              </a:rPr>
              <a:t>Pour exemple, les routeurs Cisco prévoient par défaut une durée de vie valide de 30 jours et une durée de vie préférée de 7 jours. L’adresse de lien-local a une durée de vie illimitée.</a:t>
            </a:r>
          </a:p>
          <a:p>
            <a:endParaRPr lang="fr-FR" dirty="0"/>
          </a:p>
        </p:txBody>
      </p:sp>
      <p:sp>
        <p:nvSpPr>
          <p:cNvPr id="4" name="Espace réservé du numéro de diapositive 3"/>
          <p:cNvSpPr>
            <a:spLocks noGrp="1"/>
          </p:cNvSpPr>
          <p:nvPr>
            <p:ph type="sldNum" sz="quarter" idx="10"/>
          </p:nvPr>
        </p:nvSpPr>
        <p:spPr/>
        <p:txBody>
          <a:bodyPr/>
          <a:lstStyle/>
          <a:p>
            <a:fld id="{F9DAE331-4463-447E-94B7-32583133F658}" type="slidenum">
              <a:rPr lang="fr-FR" smtClean="0"/>
              <a:pPr/>
              <a:t>25</a:t>
            </a:fld>
            <a:endParaRPr lang="fr-FR"/>
          </a:p>
        </p:txBody>
      </p:sp>
    </p:spTree>
    <p:extLst>
      <p:ext uri="{BB962C8B-B14F-4D97-AF65-F5344CB8AC3E}">
        <p14:creationId xmlns:p14="http://schemas.microsoft.com/office/powerpoint/2010/main" val="105995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31644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8803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89672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2545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36994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a:t>Click to edit Master title style</a:t>
            </a:r>
            <a:endParaRPr lang="en-GB"/>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100519972"/>
      </p:ext>
    </p:extLst>
  </p:cSld>
  <p:clrMapOvr>
    <a:masterClrMapping/>
  </p:clrMapOvr>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US"/>
              <a:t>Click icon to add picture</a:t>
            </a:r>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88446552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22ABC-C205-42E1-A128-B839ED9ED7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CE8914-CC7A-422D-B228-D9A0A7FDE77C}"/>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1972C3A-6264-4235-8C90-8F313DA4FFC2}"/>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5A722D4-C4D3-47AB-8281-FF0C8DD2C07F}"/>
              </a:ext>
            </a:extLst>
          </p:cNvPr>
          <p:cNvSpPr>
            <a:spLocks noGrp="1"/>
          </p:cNvSpPr>
          <p:nvPr>
            <p:ph type="dt" sz="half" idx="10"/>
          </p:nvPr>
        </p:nvSpPr>
        <p:spPr/>
        <p:txBody>
          <a:bodyPr/>
          <a:lstStyle/>
          <a:p>
            <a:fld id="{0758F75B-4AC6-4426-8DE2-247BF97C9A41}" type="datetimeFigureOut">
              <a:rPr lang="fr-FR" smtClean="0"/>
              <a:t>01/07/2020</a:t>
            </a:fld>
            <a:endParaRPr lang="fr-FR"/>
          </a:p>
        </p:txBody>
      </p:sp>
      <p:sp>
        <p:nvSpPr>
          <p:cNvPr id="6" name="Espace réservé du pied de page 5">
            <a:extLst>
              <a:ext uri="{FF2B5EF4-FFF2-40B4-BE49-F238E27FC236}">
                <a16:creationId xmlns:a16="http://schemas.microsoft.com/office/drawing/2014/main" id="{E84263E8-409D-45D4-9F01-142EE5BF94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E80D8D-6710-4068-B2D0-C160B48F7105}"/>
              </a:ext>
            </a:extLst>
          </p:cNvPr>
          <p:cNvSpPr>
            <a:spLocks noGrp="1"/>
          </p:cNvSpPr>
          <p:nvPr>
            <p:ph type="sldNum" sz="quarter" idx="12"/>
          </p:nvPr>
        </p:nvSpPr>
        <p:spPr/>
        <p:txBody>
          <a:bodyPr/>
          <a:lstStyle/>
          <a:p>
            <a:fld id="{878A96BA-7055-498E-BDB2-03F3C2BD32B7}" type="slidenum">
              <a:rPr lang="fr-FR" smtClean="0"/>
              <a:t>‹N°›</a:t>
            </a:fld>
            <a:endParaRPr lang="fr-FR"/>
          </a:p>
        </p:txBody>
      </p:sp>
    </p:spTree>
    <p:extLst>
      <p:ext uri="{BB962C8B-B14F-4D97-AF65-F5344CB8AC3E}">
        <p14:creationId xmlns:p14="http://schemas.microsoft.com/office/powerpoint/2010/main" val="972424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_for events">
    <p:bg>
      <p:bgPr>
        <a:solidFill>
          <a:srgbClr val="003C5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a:xfrm>
            <a:off x="-1" y="4718242"/>
            <a:ext cx="3875809" cy="425258"/>
          </a:xfrm>
          <a:prstGeom prst="rect">
            <a:avLst/>
          </a:prstGeom>
          <a:solidFill>
            <a:srgbClr val="003C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6" name="Subtitle 2"/>
          <p:cNvSpPr>
            <a:spLocks noGrp="1"/>
          </p:cNvSpPr>
          <p:nvPr>
            <p:ph type="subTitle" idx="1" hasCustomPrompt="1"/>
          </p:nvPr>
        </p:nvSpPr>
        <p:spPr>
          <a:xfrm>
            <a:off x="469497" y="3868770"/>
            <a:ext cx="5126698" cy="288131"/>
          </a:xfrm>
          <a:prstGeom prst="rect">
            <a:avLst/>
          </a:prstGeom>
        </p:spPr>
        <p:txBody>
          <a:bodyPr lIns="91420" tIns="45710" rIns="91420" bIns="45710" anchor="b" anchorCtr="0">
            <a:noAutofit/>
          </a:bodyPr>
          <a:lstStyle>
            <a:lvl1pPr marL="0" indent="0" algn="l">
              <a:buNone/>
              <a:defRPr sz="1600" b="0" i="0">
                <a:solidFill>
                  <a:schemeClr val="bg2"/>
                </a:solidFill>
                <a:latin typeface="Arial" panose="020B0604020202020204" pitchFamily="34" charset="0"/>
                <a:cs typeface="Arial" panose="020B0604020202020204" pitchFamily="34" charset="0"/>
              </a:defRPr>
            </a:lvl1pPr>
            <a:lvl2pPr marL="342839" indent="0" algn="ctr">
              <a:buNone/>
              <a:defRPr>
                <a:solidFill>
                  <a:schemeClr val="tx1">
                    <a:tint val="75000"/>
                  </a:schemeClr>
                </a:solidFill>
              </a:defRPr>
            </a:lvl2pPr>
            <a:lvl3pPr marL="685686" indent="0" algn="ctr">
              <a:buNone/>
              <a:defRPr>
                <a:solidFill>
                  <a:schemeClr val="tx1">
                    <a:tint val="75000"/>
                  </a:schemeClr>
                </a:solidFill>
              </a:defRPr>
            </a:lvl3pPr>
            <a:lvl4pPr marL="1028528" indent="0" algn="ctr">
              <a:buNone/>
              <a:defRPr>
                <a:solidFill>
                  <a:schemeClr val="tx1">
                    <a:tint val="75000"/>
                  </a:schemeClr>
                </a:solidFill>
              </a:defRPr>
            </a:lvl4pPr>
            <a:lvl5pPr marL="1371373" indent="0" algn="ctr">
              <a:buNone/>
              <a:defRPr>
                <a:solidFill>
                  <a:schemeClr val="tx1">
                    <a:tint val="75000"/>
                  </a:schemeClr>
                </a:solidFill>
              </a:defRPr>
            </a:lvl5pPr>
            <a:lvl6pPr marL="1714211" indent="0" algn="ctr">
              <a:buNone/>
              <a:defRPr>
                <a:solidFill>
                  <a:schemeClr val="tx1">
                    <a:tint val="75000"/>
                  </a:schemeClr>
                </a:solidFill>
              </a:defRPr>
            </a:lvl6pPr>
            <a:lvl7pPr marL="2057059" indent="0" algn="ctr">
              <a:buNone/>
              <a:defRPr>
                <a:solidFill>
                  <a:schemeClr val="tx1">
                    <a:tint val="75000"/>
                  </a:schemeClr>
                </a:solidFill>
              </a:defRPr>
            </a:lvl7pPr>
            <a:lvl8pPr marL="2399900" indent="0" algn="ctr">
              <a:buNone/>
              <a:defRPr>
                <a:solidFill>
                  <a:schemeClr val="tx1">
                    <a:tint val="75000"/>
                  </a:schemeClr>
                </a:solidFill>
              </a:defRPr>
            </a:lvl8pPr>
            <a:lvl9pPr marL="2742746"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7" y="4108767"/>
            <a:ext cx="5126698" cy="288131"/>
          </a:xfrm>
          <a:prstGeom prst="rect">
            <a:avLst/>
          </a:prstGeom>
        </p:spPr>
        <p:txBody>
          <a:bodyPr lIns="91420" tIns="45710" rIns="91420" bIns="45710"/>
          <a:lstStyle>
            <a:lvl1pPr marL="0" indent="0" algn="l">
              <a:buFontTx/>
              <a:buNone/>
              <a:defRPr lang="en-US" sz="1600"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7" y="4348764"/>
            <a:ext cx="5126698" cy="288131"/>
          </a:xfrm>
          <a:prstGeom prst="rect">
            <a:avLst/>
          </a:prstGeom>
        </p:spPr>
        <p:txBody>
          <a:bodyPr lIns="91420" tIns="45710" rIns="91420" bIns="45710"/>
          <a:lstStyle>
            <a:lvl1pPr marL="0" indent="0" algn="l">
              <a:buFontTx/>
              <a:buNone/>
              <a:defRPr lang="en-US" sz="1600"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4" y="2626576"/>
            <a:ext cx="6582740"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accent1"/>
                </a:solidFill>
                <a:latin typeface="Arial" panose="020B0604020202020204" pitchFamily="34" charset="0"/>
                <a:cs typeface="Arial" panose="020B0604020202020204" pitchFamily="34" charset="0"/>
              </a:defRPr>
            </a:lvl1pPr>
            <a:lvl2pPr marL="304766" indent="0">
              <a:buNone/>
              <a:defRPr/>
            </a:lvl2pPr>
            <a:lvl3pPr marL="427380" indent="0">
              <a:buNone/>
              <a:defRPr/>
            </a:lvl3pPr>
            <a:lvl4pPr marL="516668" indent="0">
              <a:buNone/>
              <a:defRPr/>
            </a:lvl4pPr>
            <a:lvl5pPr marL="601191" indent="0">
              <a:buNone/>
              <a:defRPr/>
            </a:lvl5pPr>
          </a:lstStyle>
          <a:p>
            <a:pPr lvl="0"/>
            <a:r>
              <a:rPr lang="en-GB" dirty="0"/>
              <a:t>Subtitle Goes Here</a:t>
            </a:r>
          </a:p>
        </p:txBody>
      </p:sp>
      <p:sp>
        <p:nvSpPr>
          <p:cNvPr id="20" name="Title 1"/>
          <p:cNvSpPr>
            <a:spLocks noGrp="1"/>
          </p:cNvSpPr>
          <p:nvPr>
            <p:ph type="ctrTitle" hasCustomPrompt="1"/>
          </p:nvPr>
        </p:nvSpPr>
        <p:spPr>
          <a:xfrm>
            <a:off x="425767" y="2055089"/>
            <a:ext cx="661249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bg2"/>
                </a:solidFill>
                <a:latin typeface="Arial" panose="020B0604020202020204" pitchFamily="34" charset="0"/>
                <a:cs typeface="Arial" panose="020B0604020202020204" pitchFamily="34" charset="0"/>
              </a:defRPr>
            </a:lvl1pPr>
          </a:lstStyle>
          <a:p>
            <a:r>
              <a:rPr lang="en-GB" dirty="0"/>
              <a:t>Presentation Title Goes Here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550" y="335890"/>
            <a:ext cx="1967571" cy="453212"/>
          </a:xfrm>
          <a:prstGeom prst="rect">
            <a:avLst/>
          </a:prstGeom>
        </p:spPr>
      </p:pic>
      <p:sp>
        <p:nvSpPr>
          <p:cNvPr id="10" name="Text Placeholder 40"/>
          <p:cNvSpPr>
            <a:spLocks noGrp="1"/>
          </p:cNvSpPr>
          <p:nvPr>
            <p:ph type="body" sz="quarter" idx="14" hasCustomPrompt="1"/>
          </p:nvPr>
        </p:nvSpPr>
        <p:spPr>
          <a:xfrm>
            <a:off x="465377" y="4723590"/>
            <a:ext cx="5126698" cy="288131"/>
          </a:xfrm>
          <a:prstGeom prst="rect">
            <a:avLst/>
          </a:prstGeom>
        </p:spPr>
        <p:txBody>
          <a:bodyPr lIns="91420" tIns="45710" rIns="91420" bIns="45710"/>
          <a:lstStyle>
            <a:lvl1pPr marL="0" indent="0" algn="l">
              <a:buFontTx/>
              <a:buNone/>
              <a:defRPr lang="en-US" sz="1600" b="0" i="0" kern="1200" dirty="0" smtClean="0">
                <a:solidFill>
                  <a:srgbClr val="FFC000"/>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NetAcad.com</a:t>
            </a:r>
          </a:p>
        </p:txBody>
      </p:sp>
    </p:spTree>
    <p:extLst>
      <p:ext uri="{BB962C8B-B14F-4D97-AF65-F5344CB8AC3E}">
        <p14:creationId xmlns:p14="http://schemas.microsoft.com/office/powerpoint/2010/main" val="4134190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01/07/2020</a:t>
            </a:fld>
            <a:endParaRPr lang="fr-BE"/>
          </a:p>
        </p:txBody>
      </p:sp>
      <p:sp>
        <p:nvSpPr>
          <p:cNvPr id="5" name="Espace réservé du pied de page 4"/>
          <p:cNvSpPr>
            <a:spLocks noGrp="1"/>
          </p:cNvSpPr>
          <p:nvPr>
            <p:ph type="ftr" sz="quarter" idx="11"/>
          </p:nvPr>
        </p:nvSpPr>
        <p:spPr/>
        <p:txBody>
          <a:bodyPr/>
          <a:lstStyle/>
          <a:p>
            <a:r>
              <a:rPr lang="fr-BE" dirty="0"/>
              <a:t>Patrick SAS IPv6 Mise en </a:t>
            </a:r>
            <a:r>
              <a:rPr lang="fr-BE" dirty="0" err="1"/>
              <a:t>Oeuvre</a:t>
            </a:r>
            <a:endParaRPr lang="fr-BE" dirty="0"/>
          </a:p>
        </p:txBody>
      </p:sp>
      <p:sp>
        <p:nvSpPr>
          <p:cNvPr id="6" name="Espace réservé du numéro de diapositive 5"/>
          <p:cNvSpPr>
            <a:spLocks noGrp="1"/>
          </p:cNvSpPr>
          <p:nvPr>
            <p:ph type="sldNum" sz="quarter" idx="12"/>
          </p:nvPr>
        </p:nvSpPr>
        <p:spPr/>
        <p:txBody>
          <a:bodyPr/>
          <a:lstStyle/>
          <a:p>
            <a:r>
              <a:rPr lang="fr-BE" dirty="0"/>
              <a:t>Page </a:t>
            </a:r>
            <a:fld id="{CF4668DC-857F-487D-BFFA-8C0CA5037977}" type="slidenum">
              <a:rPr lang="fr-BE" smtClean="0"/>
              <a:pPr/>
              <a:t>‹N°›</a:t>
            </a:fld>
            <a:endParaRPr lang="fr-BE" dirty="0"/>
          </a:p>
        </p:txBody>
      </p:sp>
    </p:spTree>
    <p:extLst>
      <p:ext uri="{BB962C8B-B14F-4D97-AF65-F5344CB8AC3E}">
        <p14:creationId xmlns:p14="http://schemas.microsoft.com/office/powerpoint/2010/main" val="319795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91677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54713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166207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708481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417245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356804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6708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19380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4059798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4027027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9319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099897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86920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59331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149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729836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401734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855402399"/>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98282339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130147346"/>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93944638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67668523"/>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619484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99545366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351615238"/>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573818812"/>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14352694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2009366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287475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7488197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1125110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28537470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68007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Edit Master text styles</a:t>
            </a:r>
          </a:p>
        </p:txBody>
      </p:sp>
    </p:spTree>
    <p:extLst>
      <p:ext uri="{BB962C8B-B14F-4D97-AF65-F5344CB8AC3E}">
        <p14:creationId xmlns:p14="http://schemas.microsoft.com/office/powerpoint/2010/main" val="2630564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6642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628035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3343444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1683991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912021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521001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24341929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613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6616051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90233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Edit Master text styles</a:t>
            </a:r>
          </a:p>
        </p:txBody>
      </p:sp>
    </p:spTree>
    <p:extLst>
      <p:ext uri="{BB962C8B-B14F-4D97-AF65-F5344CB8AC3E}">
        <p14:creationId xmlns:p14="http://schemas.microsoft.com/office/powerpoint/2010/main" val="131557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324391861"/>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04090714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909784021"/>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097529429"/>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752733251"/>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938096097"/>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55969745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174227277"/>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04399978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00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23005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171407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2.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theme" Target="../theme/theme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2017  Cisco and/or its affiliates. All rights reserved.   Cisco Confidential</a:t>
            </a: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3" r:id="rId3"/>
    <p:sldLayoutId id="2147483982" r:id="rId4"/>
    <p:sldLayoutId id="2147484014" r:id="rId5"/>
    <p:sldLayoutId id="2147483978" r:id="rId6"/>
    <p:sldLayoutId id="2147483979" r:id="rId7"/>
    <p:sldLayoutId id="2147483980" r:id="rId8"/>
    <p:sldLayoutId id="2147483981" r:id="rId9"/>
    <p:sldLayoutId id="2147483879" r:id="rId10"/>
    <p:sldLayoutId id="2147483976" r:id="rId11"/>
    <p:sldLayoutId id="2147483885" r:id="rId12"/>
    <p:sldLayoutId id="2147484011" r:id="rId13"/>
    <p:sldLayoutId id="2147483985" r:id="rId14"/>
    <p:sldLayoutId id="2147483986" r:id="rId15"/>
    <p:sldLayoutId id="2147484012" r:id="rId16"/>
    <p:sldLayoutId id="2147483969" r:id="rId17"/>
    <p:sldLayoutId id="2147483968" r:id="rId18"/>
    <p:sldLayoutId id="2147483973" r:id="rId19"/>
    <p:sldLayoutId id="2147483967" r:id="rId20"/>
    <p:sldLayoutId id="2147483970" r:id="rId21"/>
    <p:sldLayoutId id="2147483987" r:id="rId22"/>
    <p:sldLayoutId id="2147483983" r:id="rId23"/>
    <p:sldLayoutId id="2147483971" r:id="rId24"/>
    <p:sldLayoutId id="2147483972" r:id="rId25"/>
    <p:sldLayoutId id="2147483897" r:id="rId26"/>
    <p:sldLayoutId id="2147484084" r:id="rId27"/>
    <p:sldLayoutId id="2147484087" r:id="rId28"/>
    <p:sldLayoutId id="2147484088" r:id="rId29"/>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014094000"/>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115661363"/>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hyperlink" Target="mailto:psas@inlea.com"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eseaucerta.org/partenaires/cisco/formations" TargetMode="External"/><Relationship Id="rId2" Type="http://schemas.openxmlformats.org/officeDocument/2006/relationships/hyperlink" Target="https://www.reseaucerta.org/partenaires/cisco" TargetMode="External"/><Relationship Id="rId1" Type="http://schemas.openxmlformats.org/officeDocument/2006/relationships/slideLayout" Target="../slideLayouts/slideLayout12.xml"/><Relationship Id="rId5" Type="http://schemas.openxmlformats.org/officeDocument/2006/relationships/hyperlink" Target="http://www.reseaucerta.org/sites/default/files/partenariats/FAQNetAcadComptes.pdf" TargetMode="External"/><Relationship Id="rId4" Type="http://schemas.openxmlformats.org/officeDocument/2006/relationships/hyperlink" Target="https://www.reseaucerta.org/partenaires/cisco/faq-formation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partenariat-cisco-netacad@reseaucerta.org" TargetMode="External"/><Relationship Id="rId2" Type="http://schemas.openxmlformats.org/officeDocument/2006/relationships/hyperlink" Target="mailto:certa_formations_cisco_cybersecurity@listes.reseaucerta.org" TargetMode="External"/><Relationship Id="rId1" Type="http://schemas.openxmlformats.org/officeDocument/2006/relationships/slideLayout" Target="../slideLayouts/slideLayout12.xml"/><Relationship Id="rId6" Type="http://schemas.openxmlformats.org/officeDocument/2006/relationships/hyperlink" Target="mailto:cdolinse@cisco.com" TargetMode="External"/><Relationship Id="rId5" Type="http://schemas.openxmlformats.org/officeDocument/2006/relationships/hyperlink" Target="http://www.reseaucerta.org/sites/default/files/partenariats/FAQNetAcadComptes.pdf" TargetMode="External"/><Relationship Id="rId4" Type="http://schemas.openxmlformats.org/officeDocument/2006/relationships/hyperlink" Target="https://forms.office.com/Pages/ResponsePage.aspx?id=5iv5Mi5G0E-W9FRvUdDSievlz4h_36hCmnAnHnT38cBUMzRRNTRPMDRNSEY4WElMS1VGU0JaUkc4Mi4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jpg"/><Relationship Id="rId5" Type="http://schemas.openxmlformats.org/officeDocument/2006/relationships/image" Target="../media/image7.tiff"/><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mailto:psas@inlea.com"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120BCDD-4468-4BC4-AFA9-F22304489DA7}"/>
              </a:ext>
            </a:extLst>
          </p:cNvPr>
          <p:cNvSpPr>
            <a:spLocks noGrp="1"/>
          </p:cNvSpPr>
          <p:nvPr>
            <p:ph type="subTitle" idx="1"/>
          </p:nvPr>
        </p:nvSpPr>
        <p:spPr>
          <a:xfrm>
            <a:off x="469496" y="3547928"/>
            <a:ext cx="8296421" cy="288131"/>
          </a:xfrm>
        </p:spPr>
        <p:txBody>
          <a:bodyPr/>
          <a:lstStyle/>
          <a:p>
            <a:r>
              <a:rPr lang="fr-FR" sz="1800" dirty="0"/>
              <a:t>2 Juillet 2020</a:t>
            </a:r>
          </a:p>
        </p:txBody>
      </p:sp>
      <p:sp>
        <p:nvSpPr>
          <p:cNvPr id="6" name="Title 5">
            <a:extLst>
              <a:ext uri="{FF2B5EF4-FFF2-40B4-BE49-F238E27FC236}">
                <a16:creationId xmlns:a16="http://schemas.microsoft.com/office/drawing/2014/main" id="{F5130E1A-AF09-44E0-B0B4-0C7170F0B612}"/>
              </a:ext>
            </a:extLst>
          </p:cNvPr>
          <p:cNvSpPr>
            <a:spLocks noGrp="1"/>
          </p:cNvSpPr>
          <p:nvPr>
            <p:ph type="ctrTitle"/>
          </p:nvPr>
        </p:nvSpPr>
        <p:spPr/>
        <p:txBody>
          <a:bodyPr/>
          <a:lstStyle/>
          <a:p>
            <a:r>
              <a:rPr lang="en-US" sz="3600" b="1" kern="0" dirty="0"/>
              <a:t>Formations </a:t>
            </a:r>
            <a:r>
              <a:rPr lang="en-US" sz="3600" b="1" kern="0" dirty="0" err="1"/>
              <a:t>Cybersécurité</a:t>
            </a:r>
            <a:r>
              <a:rPr lang="en-US" sz="3600" b="1" kern="0" dirty="0"/>
              <a:t> CERTA-Cisco</a:t>
            </a:r>
            <a:br>
              <a:rPr lang="en-US" sz="3600" b="1" kern="0" dirty="0"/>
            </a:br>
            <a:r>
              <a:rPr lang="en-US" sz="3600" b="1" kern="0" dirty="0"/>
              <a:t>King of the Hill </a:t>
            </a:r>
            <a:r>
              <a:rPr lang="en-US" sz="3600" b="1" kern="0"/>
              <a:t>and IPv6</a:t>
            </a:r>
            <a:endParaRPr lang="fr-FR" sz="3600" dirty="0"/>
          </a:p>
        </p:txBody>
      </p:sp>
      <p:pic>
        <p:nvPicPr>
          <p:cNvPr id="7" name="Image 6">
            <a:extLst>
              <a:ext uri="{FF2B5EF4-FFF2-40B4-BE49-F238E27FC236}">
                <a16:creationId xmlns:a16="http://schemas.microsoft.com/office/drawing/2014/main" id="{49DB108F-BC15-48AA-A956-EAC510DB95FC}"/>
              </a:ext>
            </a:extLst>
          </p:cNvPr>
          <p:cNvPicPr>
            <a:picLocks noChangeAspect="1"/>
          </p:cNvPicPr>
          <p:nvPr/>
        </p:nvPicPr>
        <p:blipFill>
          <a:blip r:embed="rId2"/>
          <a:stretch>
            <a:fillRect/>
          </a:stretch>
        </p:blipFill>
        <p:spPr>
          <a:xfrm>
            <a:off x="4173621" y="275826"/>
            <a:ext cx="4712774" cy="1073395"/>
          </a:xfrm>
          <a:prstGeom prst="rect">
            <a:avLst/>
          </a:prstGeom>
        </p:spPr>
      </p:pic>
      <p:sp>
        <p:nvSpPr>
          <p:cNvPr id="12" name="Sous-titre 3">
            <a:extLst>
              <a:ext uri="{FF2B5EF4-FFF2-40B4-BE49-F238E27FC236}">
                <a16:creationId xmlns:a16="http://schemas.microsoft.com/office/drawing/2014/main" id="{10B18076-D7EE-4F9C-A885-327B5D88F9D4}"/>
              </a:ext>
            </a:extLst>
          </p:cNvPr>
          <p:cNvSpPr txBox="1">
            <a:spLocks/>
          </p:cNvSpPr>
          <p:nvPr/>
        </p:nvSpPr>
        <p:spPr>
          <a:xfrm>
            <a:off x="469496" y="3868768"/>
            <a:ext cx="8296421" cy="288131"/>
          </a:xfrm>
          <a:prstGeom prst="rect">
            <a:avLst/>
          </a:prstGeom>
        </p:spPr>
        <p:txBody>
          <a:bodyPr lIns="91420" tIns="45710" rIns="91420" bIns="45710" anchor="b" anchorCtr="0">
            <a:noAutofit/>
          </a:bodyPr>
          <a:lstStyle>
            <a:lvl1pPr marL="0" indent="0" algn="l" defTabSz="684213" rtl="0" eaLnBrk="1" fontAlgn="base" hangingPunct="1">
              <a:lnSpc>
                <a:spcPct val="95000"/>
              </a:lnSpc>
              <a:spcBef>
                <a:spcPts val="1075"/>
              </a:spcBef>
              <a:spcAft>
                <a:spcPct val="0"/>
              </a:spcAft>
              <a:buClr>
                <a:schemeClr val="tx2"/>
              </a:buClr>
              <a:buSzPct val="90000"/>
              <a:buFont typeface="Arial" charset="0"/>
              <a:buNone/>
              <a:defRPr lang="en-US" sz="1600" b="0" i="0" kern="1200">
                <a:solidFill>
                  <a:schemeClr val="bg1"/>
                </a:solidFill>
                <a:latin typeface="+mn-lt"/>
                <a:ea typeface="ＭＳ Ｐゴシック" charset="0"/>
                <a:cs typeface="CiscoSansTT ExtraLight"/>
              </a:defRPr>
            </a:lvl1pPr>
            <a:lvl2pPr marL="342856" indent="0" algn="ctr" defTabSz="684213" rtl="0" eaLnBrk="1" fontAlgn="base" hangingPunct="1">
              <a:lnSpc>
                <a:spcPct val="95000"/>
              </a:lnSpc>
              <a:spcBef>
                <a:spcPts val="600"/>
              </a:spcBef>
              <a:spcAft>
                <a:spcPct val="0"/>
              </a:spcAft>
              <a:buClr>
                <a:schemeClr val="tx2"/>
              </a:buClr>
              <a:buFont typeface="Arial" charset="0"/>
              <a:buNone/>
              <a:defRPr lang="en-US" sz="1400" kern="1200">
                <a:solidFill>
                  <a:schemeClr val="tx1">
                    <a:tint val="75000"/>
                  </a:schemeClr>
                </a:solidFill>
                <a:latin typeface="+mn-lt"/>
                <a:ea typeface="ＭＳ Ｐゴシック" charset="0"/>
                <a:cs typeface="CiscoSans"/>
              </a:defRPr>
            </a:lvl2pPr>
            <a:lvl3pPr marL="685720" indent="0" algn="ctr" defTabSz="684213" rtl="0" eaLnBrk="1" fontAlgn="base" hangingPunct="1">
              <a:lnSpc>
                <a:spcPct val="95000"/>
              </a:lnSpc>
              <a:spcBef>
                <a:spcPts val="625"/>
              </a:spcBef>
              <a:spcAft>
                <a:spcPct val="0"/>
              </a:spcAft>
              <a:buFont typeface="Arial" charset="0"/>
              <a:buNone/>
              <a:defRPr lang="en-US" sz="1200" kern="1200">
                <a:solidFill>
                  <a:schemeClr val="tx1">
                    <a:tint val="75000"/>
                  </a:schemeClr>
                </a:solidFill>
                <a:latin typeface="+mn-lt"/>
                <a:ea typeface="ＭＳ Ｐゴシック" charset="0"/>
                <a:cs typeface="CiscoSans"/>
              </a:defRPr>
            </a:lvl3pPr>
            <a:lvl4pPr marL="1028579"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4pPr>
            <a:lvl5pPr marL="1371441"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5pPr>
            <a:lvl6pPr marL="1714297" indent="0" algn="ctr" defTabSz="685777" rtl="0" eaLnBrk="1" latinLnBrk="0" hangingPunct="1">
              <a:spcBef>
                <a:spcPts val="600"/>
              </a:spcBef>
              <a:buFont typeface="Arial" pitchFamily="34" charset="0"/>
              <a:buNone/>
              <a:defRPr sz="900" kern="1200" baseline="0">
                <a:solidFill>
                  <a:schemeClr val="tx1">
                    <a:tint val="75000"/>
                  </a:schemeClr>
                </a:solidFill>
                <a:latin typeface="+mn-lt"/>
                <a:ea typeface="+mn-ea"/>
                <a:cs typeface="+mn-cs"/>
              </a:defRPr>
            </a:lvl6pPr>
            <a:lvl7pPr marL="2057161" indent="0" algn="ctr" defTabSz="685777" rtl="0" eaLnBrk="1" latinLnBrk="0" hangingPunct="1">
              <a:spcBef>
                <a:spcPts val="600"/>
              </a:spcBef>
              <a:buFont typeface="Arial" pitchFamily="34" charset="0"/>
              <a:buNone/>
              <a:defRPr sz="800" kern="1200" baseline="0">
                <a:solidFill>
                  <a:schemeClr val="tx1">
                    <a:tint val="75000"/>
                  </a:schemeClr>
                </a:solidFill>
                <a:latin typeface="+mn-lt"/>
                <a:ea typeface="+mn-ea"/>
                <a:cs typeface="+mn-cs"/>
              </a:defRPr>
            </a:lvl7pPr>
            <a:lvl8pPr marL="2400020"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2882"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fr-FR" b="1"/>
              <a:t>Christophe Dolinsek </a:t>
            </a:r>
            <a:r>
              <a:rPr lang="fr-FR"/>
              <a:t>	Directeur du programme Cisco Networking Academy France</a:t>
            </a:r>
            <a:endParaRPr lang="fr-FR" dirty="0"/>
          </a:p>
        </p:txBody>
      </p:sp>
      <p:sp>
        <p:nvSpPr>
          <p:cNvPr id="13" name="Espace réservé du texte 4">
            <a:extLst>
              <a:ext uri="{FF2B5EF4-FFF2-40B4-BE49-F238E27FC236}">
                <a16:creationId xmlns:a16="http://schemas.microsoft.com/office/drawing/2014/main" id="{850CABC5-A870-4AC6-BFF9-403484CD8C30}"/>
              </a:ext>
            </a:extLst>
          </p:cNvPr>
          <p:cNvSpPr>
            <a:spLocks noGrp="1"/>
          </p:cNvSpPr>
          <p:nvPr>
            <p:ph type="body" sz="quarter" idx="11"/>
          </p:nvPr>
        </p:nvSpPr>
        <p:spPr>
          <a:xfrm>
            <a:off x="469496" y="4108765"/>
            <a:ext cx="8296421" cy="288131"/>
          </a:xfrm>
        </p:spPr>
        <p:txBody>
          <a:bodyPr/>
          <a:lstStyle/>
          <a:p>
            <a:r>
              <a:rPr lang="fr-FR" b="1" dirty="0"/>
              <a:t>Patrick Sas 		</a:t>
            </a:r>
            <a:r>
              <a:rPr lang="en-US" i="1" dirty="0" err="1"/>
              <a:t>Responsable</a:t>
            </a:r>
            <a:r>
              <a:rPr lang="en-US" i="1" dirty="0"/>
              <a:t> technique Cisco Networking Academy France</a:t>
            </a:r>
          </a:p>
          <a:p>
            <a:endParaRPr lang="fr-FR" dirty="0"/>
          </a:p>
        </p:txBody>
      </p:sp>
      <p:sp>
        <p:nvSpPr>
          <p:cNvPr id="14" name="Espace réservé du texte 5">
            <a:extLst>
              <a:ext uri="{FF2B5EF4-FFF2-40B4-BE49-F238E27FC236}">
                <a16:creationId xmlns:a16="http://schemas.microsoft.com/office/drawing/2014/main" id="{5785610A-2856-4745-A523-DFE104CB04B6}"/>
              </a:ext>
            </a:extLst>
          </p:cNvPr>
          <p:cNvSpPr>
            <a:spLocks noGrp="1"/>
          </p:cNvSpPr>
          <p:nvPr>
            <p:ph type="body" sz="quarter" idx="12"/>
          </p:nvPr>
        </p:nvSpPr>
        <p:spPr>
          <a:xfrm>
            <a:off x="469496" y="4348762"/>
            <a:ext cx="8296421" cy="288131"/>
          </a:xfrm>
        </p:spPr>
        <p:txBody>
          <a:bodyPr/>
          <a:lstStyle/>
          <a:p>
            <a:r>
              <a:rPr lang="fr-FR" b="1" dirty="0"/>
              <a:t>Valérie Martinez	</a:t>
            </a:r>
            <a:r>
              <a:rPr lang="fr-FR" i="1" dirty="0"/>
              <a:t>Responsable partenariat </a:t>
            </a:r>
            <a:r>
              <a:rPr lang="fr-FR" i="1" dirty="0" err="1"/>
              <a:t>Certa</a:t>
            </a:r>
            <a:r>
              <a:rPr lang="fr-FR" i="1" dirty="0"/>
              <a:t> - Instructeurs ITC </a:t>
            </a:r>
            <a:r>
              <a:rPr lang="fr-FR" i="1" dirty="0" err="1"/>
              <a:t>Certa</a:t>
            </a:r>
            <a:br>
              <a:rPr lang="fr-FR" b="1" dirty="0"/>
            </a:br>
            <a:r>
              <a:rPr lang="fr-FR" b="1" dirty="0"/>
              <a:t>Pascal Moussier		</a:t>
            </a:r>
            <a:br>
              <a:rPr lang="fr-FR" b="1" dirty="0"/>
            </a:br>
            <a:endParaRPr lang="fr-FR" dirty="0"/>
          </a:p>
          <a:p>
            <a:endParaRPr lang="fr-FR" dirty="0"/>
          </a:p>
        </p:txBody>
      </p:sp>
    </p:spTree>
    <p:extLst>
      <p:ext uri="{BB962C8B-B14F-4D97-AF65-F5344CB8AC3E}">
        <p14:creationId xmlns:p14="http://schemas.microsoft.com/office/powerpoint/2010/main" val="157412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4C168D9-CCE1-4FAA-92DA-54ECF5C8546A}"/>
              </a:ext>
            </a:extLst>
          </p:cNvPr>
          <p:cNvSpPr>
            <a:spLocks noGrp="1"/>
          </p:cNvSpPr>
          <p:nvPr>
            <p:ph type="body" sz="quarter" idx="10"/>
          </p:nvPr>
        </p:nvSpPr>
        <p:spPr/>
        <p:txBody>
          <a:bodyPr/>
          <a:lstStyle/>
          <a:p>
            <a:r>
              <a:rPr lang="fr-FR" dirty="0"/>
              <a:t>Le Hill est au centre de l’architecture.</a:t>
            </a:r>
          </a:p>
          <a:p>
            <a:r>
              <a:rPr lang="fr-FR" dirty="0"/>
              <a:t>Chaque joueur est connecté au nuage et doit découvrir l’architecture au sein du nuage bleu</a:t>
            </a:r>
          </a:p>
          <a:p>
            <a:r>
              <a:rPr lang="fr-FR" dirty="0"/>
              <a:t>Il y a aussi du dépannage à faire</a:t>
            </a:r>
          </a:p>
        </p:txBody>
      </p:sp>
      <p:sp>
        <p:nvSpPr>
          <p:cNvPr id="5" name="Espace réservé du texte 4">
            <a:extLst>
              <a:ext uri="{FF2B5EF4-FFF2-40B4-BE49-F238E27FC236}">
                <a16:creationId xmlns:a16="http://schemas.microsoft.com/office/drawing/2014/main" id="{1AE4492E-1F43-46F0-9390-68C3B8B24773}"/>
              </a:ext>
            </a:extLst>
          </p:cNvPr>
          <p:cNvSpPr>
            <a:spLocks noGrp="1"/>
          </p:cNvSpPr>
          <p:nvPr>
            <p:ph type="body" sz="quarter" idx="11"/>
          </p:nvPr>
        </p:nvSpPr>
        <p:spPr/>
        <p:txBody>
          <a:bodyPr/>
          <a:lstStyle/>
          <a:p>
            <a:endParaRPr lang="fr-FR"/>
          </a:p>
        </p:txBody>
      </p:sp>
      <p:sp>
        <p:nvSpPr>
          <p:cNvPr id="3" name="Titre 2">
            <a:extLst>
              <a:ext uri="{FF2B5EF4-FFF2-40B4-BE49-F238E27FC236}">
                <a16:creationId xmlns:a16="http://schemas.microsoft.com/office/drawing/2014/main" id="{C3BCCC7E-7DA4-4897-8A3E-5F03A4E70F05}"/>
              </a:ext>
            </a:extLst>
          </p:cNvPr>
          <p:cNvSpPr>
            <a:spLocks noGrp="1"/>
          </p:cNvSpPr>
          <p:nvPr>
            <p:ph type="title"/>
          </p:nvPr>
        </p:nvSpPr>
        <p:spPr/>
        <p:txBody>
          <a:bodyPr/>
          <a:lstStyle/>
          <a:p>
            <a:r>
              <a:rPr lang="fr-FR" dirty="0"/>
              <a:t>Architecture mise en œuvre</a:t>
            </a:r>
          </a:p>
        </p:txBody>
      </p:sp>
      <p:pic>
        <p:nvPicPr>
          <p:cNvPr id="6" name="Image 5">
            <a:extLst>
              <a:ext uri="{FF2B5EF4-FFF2-40B4-BE49-F238E27FC236}">
                <a16:creationId xmlns:a16="http://schemas.microsoft.com/office/drawing/2014/main" id="{4B071761-9617-4D60-9FB9-7D66799F36A9}"/>
              </a:ext>
            </a:extLst>
          </p:cNvPr>
          <p:cNvPicPr>
            <a:picLocks noChangeAspect="1"/>
          </p:cNvPicPr>
          <p:nvPr/>
        </p:nvPicPr>
        <p:blipFill>
          <a:blip r:embed="rId2"/>
          <a:stretch>
            <a:fillRect/>
          </a:stretch>
        </p:blipFill>
        <p:spPr>
          <a:xfrm>
            <a:off x="4469221" y="1454727"/>
            <a:ext cx="4518048" cy="2725364"/>
          </a:xfrm>
          <a:prstGeom prst="rect">
            <a:avLst/>
          </a:prstGeom>
        </p:spPr>
      </p:pic>
    </p:spTree>
    <p:extLst>
      <p:ext uri="{BB962C8B-B14F-4D97-AF65-F5344CB8AC3E}">
        <p14:creationId xmlns:p14="http://schemas.microsoft.com/office/powerpoint/2010/main" val="179096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8D218D4-0F12-4153-BFF9-16BB40F86C3D}"/>
              </a:ext>
            </a:extLst>
          </p:cNvPr>
          <p:cNvSpPr>
            <a:spLocks noGrp="1"/>
          </p:cNvSpPr>
          <p:nvPr>
            <p:ph type="body" sz="quarter" idx="10"/>
          </p:nvPr>
        </p:nvSpPr>
        <p:spPr/>
        <p:txBody>
          <a:bodyPr/>
          <a:lstStyle/>
          <a:p>
            <a:r>
              <a:rPr lang="fr-FR" dirty="0"/>
              <a:t> 8 routeurs, 2 serveurs contenant les mots de passe du Hill</a:t>
            </a:r>
          </a:p>
          <a:p>
            <a:r>
              <a:rPr lang="fr-FR" dirty="0"/>
              <a:t>A noter que tous les liens ne sont pas actifs </a:t>
            </a:r>
            <a:r>
              <a:rPr lang="fr-FR" dirty="0">
                <a:sym typeface="Wingdings" panose="05000000000000000000" pitchFamily="2" charset="2"/>
              </a:rPr>
              <a:t> il faut soit les activer (no </a:t>
            </a:r>
            <a:r>
              <a:rPr lang="fr-FR" dirty="0" err="1">
                <a:sym typeface="Wingdings" panose="05000000000000000000" pitchFamily="2" charset="2"/>
              </a:rPr>
              <a:t>shutdown</a:t>
            </a:r>
            <a:r>
              <a:rPr lang="fr-FR" dirty="0">
                <a:sym typeface="Wingdings" panose="05000000000000000000" pitchFamily="2" charset="2"/>
              </a:rPr>
              <a:t>), soit adresser correctement les liens (calcul IP)</a:t>
            </a:r>
          </a:p>
          <a:p>
            <a:r>
              <a:rPr lang="fr-FR" dirty="0">
                <a:sym typeface="Wingdings" panose="05000000000000000000" pitchFamily="2" charset="2"/>
              </a:rPr>
              <a:t>Le routage est aussi à mettre en place</a:t>
            </a:r>
            <a:endParaRPr lang="fr-FR" dirty="0"/>
          </a:p>
        </p:txBody>
      </p:sp>
      <p:sp>
        <p:nvSpPr>
          <p:cNvPr id="3" name="Espace réservé du texte 2">
            <a:extLst>
              <a:ext uri="{FF2B5EF4-FFF2-40B4-BE49-F238E27FC236}">
                <a16:creationId xmlns:a16="http://schemas.microsoft.com/office/drawing/2014/main" id="{5C994BA1-C821-482B-A5C6-5E4F3F992AAA}"/>
              </a:ext>
            </a:extLst>
          </p:cNvPr>
          <p:cNvSpPr>
            <a:spLocks noGrp="1"/>
          </p:cNvSpPr>
          <p:nvPr>
            <p:ph type="body" sz="quarter" idx="11"/>
          </p:nvPr>
        </p:nvSpPr>
        <p:spPr/>
        <p:txBody>
          <a:bodyPr/>
          <a:lstStyle/>
          <a:p>
            <a:endParaRPr lang="fr-FR"/>
          </a:p>
        </p:txBody>
      </p:sp>
      <p:sp>
        <p:nvSpPr>
          <p:cNvPr id="4" name="Titre 3">
            <a:extLst>
              <a:ext uri="{FF2B5EF4-FFF2-40B4-BE49-F238E27FC236}">
                <a16:creationId xmlns:a16="http://schemas.microsoft.com/office/drawing/2014/main" id="{AFE0C973-0771-47BE-875D-CE26FD116ACB}"/>
              </a:ext>
            </a:extLst>
          </p:cNvPr>
          <p:cNvSpPr>
            <a:spLocks noGrp="1"/>
          </p:cNvSpPr>
          <p:nvPr>
            <p:ph type="title"/>
          </p:nvPr>
        </p:nvSpPr>
        <p:spPr/>
        <p:txBody>
          <a:bodyPr/>
          <a:lstStyle/>
          <a:p>
            <a:r>
              <a:rPr lang="fr-FR" dirty="0"/>
              <a:t>L’architecture à découvrir</a:t>
            </a:r>
          </a:p>
        </p:txBody>
      </p:sp>
      <p:pic>
        <p:nvPicPr>
          <p:cNvPr id="5" name="Image 4">
            <a:extLst>
              <a:ext uri="{FF2B5EF4-FFF2-40B4-BE49-F238E27FC236}">
                <a16:creationId xmlns:a16="http://schemas.microsoft.com/office/drawing/2014/main" id="{B703B561-D531-4FA8-A1F7-46D5EFAB8529}"/>
              </a:ext>
            </a:extLst>
          </p:cNvPr>
          <p:cNvPicPr>
            <a:picLocks noChangeAspect="1"/>
          </p:cNvPicPr>
          <p:nvPr/>
        </p:nvPicPr>
        <p:blipFill>
          <a:blip r:embed="rId2"/>
          <a:stretch>
            <a:fillRect/>
          </a:stretch>
        </p:blipFill>
        <p:spPr>
          <a:xfrm>
            <a:off x="4755866" y="1375776"/>
            <a:ext cx="4151027" cy="2391948"/>
          </a:xfrm>
          <a:prstGeom prst="rect">
            <a:avLst/>
          </a:prstGeom>
        </p:spPr>
      </p:pic>
    </p:spTree>
    <p:extLst>
      <p:ext uri="{BB962C8B-B14F-4D97-AF65-F5344CB8AC3E}">
        <p14:creationId xmlns:p14="http://schemas.microsoft.com/office/powerpoint/2010/main" val="2302999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ABFDE9F-3F2B-419E-849C-2611588CFBED}"/>
              </a:ext>
            </a:extLst>
          </p:cNvPr>
          <p:cNvSpPr>
            <a:spLocks noGrp="1"/>
          </p:cNvSpPr>
          <p:nvPr>
            <p:ph type="body" sz="quarter" idx="10"/>
          </p:nvPr>
        </p:nvSpPr>
        <p:spPr/>
        <p:txBody>
          <a:bodyPr/>
          <a:lstStyle/>
          <a:p>
            <a:r>
              <a:rPr lang="fr-FR" dirty="0"/>
              <a:t>L’élève doit d’abord connecter son nuage « </a:t>
            </a:r>
            <a:r>
              <a:rPr lang="fr-FR" dirty="0" err="1"/>
              <a:t>multiuser</a:t>
            </a:r>
            <a:r>
              <a:rPr lang="fr-FR" dirty="0"/>
              <a:t> » au serveur du poste de l’instructeur.</a:t>
            </a:r>
          </a:p>
          <a:p>
            <a:r>
              <a:rPr lang="fr-FR" dirty="0"/>
              <a:t>Ensuite il connecte son PC au nuage, passe en DHCP, et peut ouvrir la page HTTP du serveur pour avoir le premier mot de passe et des indications</a:t>
            </a:r>
          </a:p>
          <a:p>
            <a:r>
              <a:rPr lang="fr-FR" dirty="0"/>
              <a:t>Ensuite il peut faire un Telnet sur le premier routeur</a:t>
            </a:r>
          </a:p>
        </p:txBody>
      </p:sp>
      <p:sp>
        <p:nvSpPr>
          <p:cNvPr id="4" name="Titre 3">
            <a:extLst>
              <a:ext uri="{FF2B5EF4-FFF2-40B4-BE49-F238E27FC236}">
                <a16:creationId xmlns:a16="http://schemas.microsoft.com/office/drawing/2014/main" id="{94C0D498-2D43-498F-877B-E09B09108BD8}"/>
              </a:ext>
            </a:extLst>
          </p:cNvPr>
          <p:cNvSpPr>
            <a:spLocks noGrp="1"/>
          </p:cNvSpPr>
          <p:nvPr>
            <p:ph type="title"/>
          </p:nvPr>
        </p:nvSpPr>
        <p:spPr/>
        <p:txBody>
          <a:bodyPr/>
          <a:lstStyle/>
          <a:p>
            <a:r>
              <a:rPr lang="fr-FR" dirty="0"/>
              <a:t>L’environnement élève</a:t>
            </a:r>
          </a:p>
        </p:txBody>
      </p:sp>
      <p:pic>
        <p:nvPicPr>
          <p:cNvPr id="5" name="Image 4">
            <a:extLst>
              <a:ext uri="{FF2B5EF4-FFF2-40B4-BE49-F238E27FC236}">
                <a16:creationId xmlns:a16="http://schemas.microsoft.com/office/drawing/2014/main" id="{747AAA1B-F1CC-4CED-811B-4E4607A50435}"/>
              </a:ext>
            </a:extLst>
          </p:cNvPr>
          <p:cNvPicPr>
            <a:picLocks noChangeAspect="1"/>
          </p:cNvPicPr>
          <p:nvPr/>
        </p:nvPicPr>
        <p:blipFill>
          <a:blip r:embed="rId2"/>
          <a:stretch>
            <a:fillRect/>
          </a:stretch>
        </p:blipFill>
        <p:spPr>
          <a:xfrm>
            <a:off x="1860050" y="2931970"/>
            <a:ext cx="5791632" cy="1930544"/>
          </a:xfrm>
          <a:prstGeom prst="rect">
            <a:avLst/>
          </a:prstGeom>
        </p:spPr>
      </p:pic>
    </p:spTree>
    <p:extLst>
      <p:ext uri="{BB962C8B-B14F-4D97-AF65-F5344CB8AC3E}">
        <p14:creationId xmlns:p14="http://schemas.microsoft.com/office/powerpoint/2010/main" val="15679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81BCA9C-6934-47FE-98B4-5DD5252E0C07}"/>
              </a:ext>
            </a:extLst>
          </p:cNvPr>
          <p:cNvSpPr>
            <a:spLocks noGrp="1"/>
          </p:cNvSpPr>
          <p:nvPr>
            <p:ph type="body" sz="quarter" idx="10"/>
          </p:nvPr>
        </p:nvSpPr>
        <p:spPr/>
        <p:txBody>
          <a:bodyPr/>
          <a:lstStyle/>
          <a:p>
            <a:r>
              <a:rPr lang="fr-FR" dirty="0"/>
              <a:t>Show </a:t>
            </a:r>
            <a:r>
              <a:rPr lang="fr-FR" dirty="0" err="1"/>
              <a:t>cdp</a:t>
            </a:r>
            <a:r>
              <a:rPr lang="fr-FR" dirty="0"/>
              <a:t> </a:t>
            </a:r>
            <a:r>
              <a:rPr lang="fr-FR" dirty="0" err="1"/>
              <a:t>neigbor</a:t>
            </a:r>
            <a:r>
              <a:rPr lang="fr-FR" dirty="0"/>
              <a:t> </a:t>
            </a:r>
            <a:r>
              <a:rPr lang="fr-FR" dirty="0" err="1"/>
              <a:t>detail</a:t>
            </a:r>
            <a:r>
              <a:rPr lang="fr-FR" dirty="0"/>
              <a:t>. Permet de découvrir les voisins, même quand l’adressage IP n’est pas fait. (Protocole de couche 2)</a:t>
            </a:r>
          </a:p>
          <a:p>
            <a:r>
              <a:rPr lang="fr-FR" dirty="0"/>
              <a:t>Show </a:t>
            </a:r>
            <a:r>
              <a:rPr lang="fr-FR" dirty="0" err="1"/>
              <a:t>ip</a:t>
            </a:r>
            <a:r>
              <a:rPr lang="fr-FR" dirty="0"/>
              <a:t> interface brief Pour visualiser l’état des interfaces</a:t>
            </a:r>
          </a:p>
          <a:p>
            <a:r>
              <a:rPr lang="fr-FR" dirty="0"/>
              <a:t>Show mac-</a:t>
            </a:r>
            <a:r>
              <a:rPr lang="fr-FR" dirty="0" err="1"/>
              <a:t>address</a:t>
            </a:r>
            <a:r>
              <a:rPr lang="fr-FR" dirty="0"/>
              <a:t> table pour retrouver les serveurs cachés dans l’architecture</a:t>
            </a:r>
          </a:p>
          <a:p>
            <a:r>
              <a:rPr lang="fr-FR" dirty="0"/>
              <a:t>Show </a:t>
            </a:r>
            <a:r>
              <a:rPr lang="fr-FR" dirty="0" err="1"/>
              <a:t>ip</a:t>
            </a:r>
            <a:r>
              <a:rPr lang="fr-FR" dirty="0"/>
              <a:t> route pour vérifier si le routage est actif</a:t>
            </a:r>
          </a:p>
          <a:p>
            <a:r>
              <a:rPr lang="fr-FR" dirty="0"/>
              <a:t>Show </a:t>
            </a:r>
            <a:r>
              <a:rPr lang="fr-FR" dirty="0" err="1"/>
              <a:t>ip</a:t>
            </a:r>
            <a:r>
              <a:rPr lang="fr-FR" dirty="0"/>
              <a:t> </a:t>
            </a:r>
            <a:r>
              <a:rPr lang="fr-FR" dirty="0" err="1"/>
              <a:t>eigrp</a:t>
            </a:r>
            <a:r>
              <a:rPr lang="fr-FR" dirty="0"/>
              <a:t> </a:t>
            </a:r>
            <a:r>
              <a:rPr lang="fr-FR" dirty="0" err="1"/>
              <a:t>neighbor</a:t>
            </a:r>
            <a:endParaRPr lang="fr-FR" dirty="0"/>
          </a:p>
        </p:txBody>
      </p:sp>
      <p:sp>
        <p:nvSpPr>
          <p:cNvPr id="3" name="Titre 2">
            <a:extLst>
              <a:ext uri="{FF2B5EF4-FFF2-40B4-BE49-F238E27FC236}">
                <a16:creationId xmlns:a16="http://schemas.microsoft.com/office/drawing/2014/main" id="{1775BFD7-591D-4C1B-BF53-B8B6316302A2}"/>
              </a:ext>
            </a:extLst>
          </p:cNvPr>
          <p:cNvSpPr>
            <a:spLocks noGrp="1"/>
          </p:cNvSpPr>
          <p:nvPr>
            <p:ph type="title"/>
          </p:nvPr>
        </p:nvSpPr>
        <p:spPr/>
        <p:txBody>
          <a:bodyPr/>
          <a:lstStyle/>
          <a:p>
            <a:r>
              <a:rPr lang="fr-FR" dirty="0"/>
              <a:t>Commandes mises en œuvre</a:t>
            </a:r>
          </a:p>
        </p:txBody>
      </p:sp>
    </p:spTree>
    <p:extLst>
      <p:ext uri="{BB962C8B-B14F-4D97-AF65-F5344CB8AC3E}">
        <p14:creationId xmlns:p14="http://schemas.microsoft.com/office/powerpoint/2010/main" val="287222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B5CCC05-10D8-4D0D-9844-5C231EA9B136}"/>
              </a:ext>
            </a:extLst>
          </p:cNvPr>
          <p:cNvSpPr>
            <a:spLocks noGrp="1"/>
          </p:cNvSpPr>
          <p:nvPr>
            <p:ph type="subTitle" idx="1"/>
          </p:nvPr>
        </p:nvSpPr>
        <p:spPr/>
        <p:txBody>
          <a:bodyPr/>
          <a:lstStyle/>
          <a:p>
            <a:endParaRPr lang="fr-FR" dirty="0"/>
          </a:p>
        </p:txBody>
      </p:sp>
      <p:sp>
        <p:nvSpPr>
          <p:cNvPr id="3" name="Espace réservé du texte 2">
            <a:extLst>
              <a:ext uri="{FF2B5EF4-FFF2-40B4-BE49-F238E27FC236}">
                <a16:creationId xmlns:a16="http://schemas.microsoft.com/office/drawing/2014/main" id="{6B27DC2A-D124-4808-8DE5-19914A9A766E}"/>
              </a:ext>
            </a:extLst>
          </p:cNvPr>
          <p:cNvSpPr>
            <a:spLocks noGrp="1"/>
          </p:cNvSpPr>
          <p:nvPr>
            <p:ph type="body" sz="quarter" idx="11"/>
          </p:nvPr>
        </p:nvSpPr>
        <p:spPr/>
        <p:txBody>
          <a:bodyPr/>
          <a:lstStyle/>
          <a:p>
            <a:endParaRPr lang="fr-FR" dirty="0"/>
          </a:p>
        </p:txBody>
      </p:sp>
      <p:sp>
        <p:nvSpPr>
          <p:cNvPr id="4" name="Espace réservé du texte 3">
            <a:extLst>
              <a:ext uri="{FF2B5EF4-FFF2-40B4-BE49-F238E27FC236}">
                <a16:creationId xmlns:a16="http://schemas.microsoft.com/office/drawing/2014/main" id="{756D2BFB-7553-4913-8DD6-1ACFFFD5B754}"/>
              </a:ext>
            </a:extLst>
          </p:cNvPr>
          <p:cNvSpPr>
            <a:spLocks noGrp="1"/>
          </p:cNvSpPr>
          <p:nvPr>
            <p:ph type="body" sz="quarter" idx="12"/>
          </p:nvPr>
        </p:nvSpPr>
        <p:spPr/>
        <p:txBody>
          <a:bodyPr/>
          <a:lstStyle/>
          <a:p>
            <a:endParaRPr lang="fr-FR" dirty="0"/>
          </a:p>
        </p:txBody>
      </p:sp>
      <p:sp>
        <p:nvSpPr>
          <p:cNvPr id="5" name="Espace réservé du texte 4">
            <a:extLst>
              <a:ext uri="{FF2B5EF4-FFF2-40B4-BE49-F238E27FC236}">
                <a16:creationId xmlns:a16="http://schemas.microsoft.com/office/drawing/2014/main" id="{894BE625-C28D-4871-B32D-5979FD6BDE9F}"/>
              </a:ext>
            </a:extLst>
          </p:cNvPr>
          <p:cNvSpPr>
            <a:spLocks noGrp="1"/>
          </p:cNvSpPr>
          <p:nvPr>
            <p:ph type="body" sz="quarter" idx="13"/>
          </p:nvPr>
        </p:nvSpPr>
        <p:spPr/>
        <p:txBody>
          <a:bodyPr>
            <a:normAutofit fontScale="77500" lnSpcReduction="20000"/>
          </a:bodyPr>
          <a:lstStyle/>
          <a:p>
            <a:endParaRPr lang="fr-FR" dirty="0"/>
          </a:p>
        </p:txBody>
      </p:sp>
      <p:sp>
        <p:nvSpPr>
          <p:cNvPr id="6" name="Titre 5">
            <a:extLst>
              <a:ext uri="{FF2B5EF4-FFF2-40B4-BE49-F238E27FC236}">
                <a16:creationId xmlns:a16="http://schemas.microsoft.com/office/drawing/2014/main" id="{2435F2B0-F03F-48AB-A292-ED44276E606C}"/>
              </a:ext>
            </a:extLst>
          </p:cNvPr>
          <p:cNvSpPr>
            <a:spLocks noGrp="1"/>
          </p:cNvSpPr>
          <p:nvPr>
            <p:ph type="ctrTitle"/>
          </p:nvPr>
        </p:nvSpPr>
        <p:spPr>
          <a:xfrm>
            <a:off x="425767" y="2055089"/>
            <a:ext cx="7118033" cy="644730"/>
          </a:xfrm>
        </p:spPr>
        <p:txBody>
          <a:bodyPr>
            <a:normAutofit/>
          </a:bodyPr>
          <a:lstStyle/>
          <a:p>
            <a:r>
              <a:rPr lang="fr-FR" dirty="0"/>
              <a:t>IPv6 Mise en œuvre</a:t>
            </a:r>
          </a:p>
        </p:txBody>
      </p:sp>
      <p:sp>
        <p:nvSpPr>
          <p:cNvPr id="7" name="Espace réservé du texte 6">
            <a:extLst>
              <a:ext uri="{FF2B5EF4-FFF2-40B4-BE49-F238E27FC236}">
                <a16:creationId xmlns:a16="http://schemas.microsoft.com/office/drawing/2014/main" id="{3ECB383F-10B8-4835-B0B5-A07EF96E6C3C}"/>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48633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423D30EC-224F-479C-8FED-C3E88F61A686}"/>
              </a:ext>
            </a:extLst>
          </p:cNvPr>
          <p:cNvSpPr>
            <a:spLocks noGrp="1"/>
          </p:cNvSpPr>
          <p:nvPr>
            <p:ph type="body" sz="quarter" idx="10"/>
          </p:nvPr>
        </p:nvSpPr>
        <p:spPr/>
        <p:txBody>
          <a:bodyPr/>
          <a:lstStyle/>
          <a:p>
            <a:r>
              <a:rPr lang="fr-FR" dirty="0"/>
              <a:t>Mise en œuvre d’un réseau Ipv6 en reprenant toutes les fonctionnalités étudiées en IPv4, à savoir</a:t>
            </a:r>
          </a:p>
          <a:p>
            <a:r>
              <a:rPr lang="fr-FR" dirty="0"/>
              <a:t>Routage IPv6, Routage Inter vlan, DHCP IPv6, DNS IPv6, Access-</a:t>
            </a:r>
            <a:r>
              <a:rPr lang="fr-FR" dirty="0" err="1"/>
              <a:t>list</a:t>
            </a:r>
            <a:r>
              <a:rPr lang="fr-FR" dirty="0"/>
              <a:t>, Tunnel GRE permettant d’encapsuler de l’IPv6 sur un lien IPv4 </a:t>
            </a:r>
          </a:p>
        </p:txBody>
      </p:sp>
      <p:sp>
        <p:nvSpPr>
          <p:cNvPr id="8" name="Titre 7">
            <a:extLst>
              <a:ext uri="{FF2B5EF4-FFF2-40B4-BE49-F238E27FC236}">
                <a16:creationId xmlns:a16="http://schemas.microsoft.com/office/drawing/2014/main" id="{2FC39A31-5382-43F7-828F-CD10B259CE8D}"/>
              </a:ext>
            </a:extLst>
          </p:cNvPr>
          <p:cNvSpPr>
            <a:spLocks noGrp="1"/>
          </p:cNvSpPr>
          <p:nvPr>
            <p:ph type="title"/>
          </p:nvPr>
        </p:nvSpPr>
        <p:spPr/>
        <p:txBody>
          <a:bodyPr/>
          <a:lstStyle/>
          <a:p>
            <a:r>
              <a:rPr lang="fr-FR" dirty="0"/>
              <a:t>Objectifs du TP</a:t>
            </a:r>
          </a:p>
        </p:txBody>
      </p:sp>
    </p:spTree>
    <p:extLst>
      <p:ext uri="{BB962C8B-B14F-4D97-AF65-F5344CB8AC3E}">
        <p14:creationId xmlns:p14="http://schemas.microsoft.com/office/powerpoint/2010/main" val="206282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85B211-9151-41BA-A7A1-BF526132D9A0}"/>
              </a:ext>
            </a:extLst>
          </p:cNvPr>
          <p:cNvSpPr>
            <a:spLocks noGrp="1"/>
          </p:cNvSpPr>
          <p:nvPr>
            <p:ph type="body" sz="quarter" idx="10"/>
          </p:nvPr>
        </p:nvSpPr>
        <p:spPr/>
        <p:txBody>
          <a:bodyPr/>
          <a:lstStyle/>
          <a:p>
            <a:r>
              <a:rPr lang="fr-FR" dirty="0"/>
              <a:t>Poste équipé de </a:t>
            </a:r>
            <a:r>
              <a:rPr lang="fr-FR" dirty="0" err="1"/>
              <a:t>Packet</a:t>
            </a:r>
            <a:r>
              <a:rPr lang="fr-FR" dirty="0"/>
              <a:t> Tracer </a:t>
            </a:r>
          </a:p>
          <a:p>
            <a:r>
              <a:rPr lang="fr-FR" dirty="0"/>
              <a:t>Architecture :</a:t>
            </a:r>
          </a:p>
          <a:p>
            <a:endParaRPr lang="fr-FR" dirty="0"/>
          </a:p>
        </p:txBody>
      </p:sp>
      <p:sp>
        <p:nvSpPr>
          <p:cNvPr id="3" name="Titre 2">
            <a:extLst>
              <a:ext uri="{FF2B5EF4-FFF2-40B4-BE49-F238E27FC236}">
                <a16:creationId xmlns:a16="http://schemas.microsoft.com/office/drawing/2014/main" id="{B0D03CB7-F2E4-402D-BB16-B0C5A1C62AB9}"/>
              </a:ext>
            </a:extLst>
          </p:cNvPr>
          <p:cNvSpPr>
            <a:spLocks noGrp="1"/>
          </p:cNvSpPr>
          <p:nvPr>
            <p:ph type="title"/>
          </p:nvPr>
        </p:nvSpPr>
        <p:spPr/>
        <p:txBody>
          <a:bodyPr/>
          <a:lstStyle/>
          <a:p>
            <a:r>
              <a:rPr lang="fr-FR" dirty="0"/>
              <a:t>Environnement </a:t>
            </a:r>
          </a:p>
        </p:txBody>
      </p:sp>
      <p:pic>
        <p:nvPicPr>
          <p:cNvPr id="4" name="Image 3">
            <a:extLst>
              <a:ext uri="{FF2B5EF4-FFF2-40B4-BE49-F238E27FC236}">
                <a16:creationId xmlns:a16="http://schemas.microsoft.com/office/drawing/2014/main" id="{09F8AA48-0E45-4F83-90BE-06B147C2FCA9}"/>
              </a:ext>
            </a:extLst>
          </p:cNvPr>
          <p:cNvPicPr/>
          <p:nvPr/>
        </p:nvPicPr>
        <p:blipFill>
          <a:blip r:embed="rId2" cstate="print"/>
          <a:srcRect/>
          <a:stretch>
            <a:fillRect/>
          </a:stretch>
        </p:blipFill>
        <p:spPr bwMode="auto">
          <a:xfrm>
            <a:off x="2358737" y="1652153"/>
            <a:ext cx="6230648" cy="2849707"/>
          </a:xfrm>
          <a:prstGeom prst="rect">
            <a:avLst/>
          </a:prstGeom>
          <a:noFill/>
          <a:ln w="9525">
            <a:noFill/>
            <a:miter lim="800000"/>
            <a:headEnd/>
            <a:tailEnd/>
          </a:ln>
        </p:spPr>
      </p:pic>
    </p:spTree>
    <p:extLst>
      <p:ext uri="{BB962C8B-B14F-4D97-AF65-F5344CB8AC3E}">
        <p14:creationId xmlns:p14="http://schemas.microsoft.com/office/powerpoint/2010/main" val="253005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ED0C1D-DF4E-411F-A88C-30A7606640DB}"/>
              </a:ext>
            </a:extLst>
          </p:cNvPr>
          <p:cNvSpPr>
            <a:spLocks noGrp="1"/>
          </p:cNvSpPr>
          <p:nvPr>
            <p:ph type="body" sz="quarter" idx="10"/>
          </p:nvPr>
        </p:nvSpPr>
        <p:spPr/>
        <p:txBody>
          <a:bodyPr/>
          <a:lstStyle/>
          <a:p>
            <a:r>
              <a:rPr lang="fr-FR" dirty="0"/>
              <a:t>10 Etapes :</a:t>
            </a:r>
          </a:p>
          <a:p>
            <a:pPr lvl="1"/>
            <a:r>
              <a:rPr lang="fr-FR" dirty="0"/>
              <a:t>Adressage du cœur de réseau et configuration de </a:t>
            </a:r>
            <a:r>
              <a:rPr lang="fr-FR" dirty="0" err="1"/>
              <a:t>RIPng</a:t>
            </a:r>
            <a:endParaRPr lang="fr-FR" dirty="0"/>
          </a:p>
          <a:p>
            <a:pPr lvl="1"/>
            <a:r>
              <a:rPr lang="fr-FR" dirty="0"/>
              <a:t>Gestion du serveur DNS</a:t>
            </a:r>
          </a:p>
          <a:p>
            <a:pPr lvl="1"/>
            <a:r>
              <a:rPr lang="fr-FR" dirty="0"/>
              <a:t>Routage statique sur le Border Router</a:t>
            </a:r>
          </a:p>
          <a:p>
            <a:pPr lvl="1"/>
            <a:r>
              <a:rPr lang="fr-FR" dirty="0"/>
              <a:t>Gestion des </a:t>
            </a:r>
            <a:r>
              <a:rPr lang="fr-FR" dirty="0" err="1"/>
              <a:t>Vlans</a:t>
            </a:r>
            <a:endParaRPr lang="fr-FR" dirty="0"/>
          </a:p>
          <a:p>
            <a:pPr lvl="1"/>
            <a:r>
              <a:rPr lang="fr-FR" dirty="0"/>
              <a:t>Mise en œuvre de DHCP IPv6</a:t>
            </a:r>
          </a:p>
          <a:p>
            <a:pPr lvl="1"/>
            <a:r>
              <a:rPr lang="fr-FR" dirty="0"/>
              <a:t>Connexion IPv4 des deux sites</a:t>
            </a:r>
          </a:p>
          <a:p>
            <a:pPr lvl="1"/>
            <a:r>
              <a:rPr lang="fr-FR" dirty="0"/>
              <a:t>Configuration du second site</a:t>
            </a:r>
          </a:p>
          <a:p>
            <a:pPr lvl="1"/>
            <a:r>
              <a:rPr lang="fr-FR" dirty="0"/>
              <a:t>Configuration du tunnel broker</a:t>
            </a:r>
          </a:p>
          <a:p>
            <a:pPr lvl="1"/>
            <a:r>
              <a:rPr lang="fr-FR" dirty="0"/>
              <a:t>Routage statique IPv6</a:t>
            </a:r>
          </a:p>
          <a:p>
            <a:pPr lvl="1"/>
            <a:r>
              <a:rPr lang="fr-FR" dirty="0"/>
              <a:t>Access-</a:t>
            </a:r>
            <a:r>
              <a:rPr lang="fr-FR" dirty="0" err="1"/>
              <a:t>list</a:t>
            </a:r>
            <a:r>
              <a:rPr lang="fr-FR" dirty="0"/>
              <a:t> IPv6 </a:t>
            </a:r>
          </a:p>
        </p:txBody>
      </p:sp>
      <p:sp>
        <p:nvSpPr>
          <p:cNvPr id="3" name="Titre 2">
            <a:extLst>
              <a:ext uri="{FF2B5EF4-FFF2-40B4-BE49-F238E27FC236}">
                <a16:creationId xmlns:a16="http://schemas.microsoft.com/office/drawing/2014/main" id="{8DD0997E-2E6B-410D-937D-789CF6455C1E}"/>
              </a:ext>
            </a:extLst>
          </p:cNvPr>
          <p:cNvSpPr>
            <a:spLocks noGrp="1"/>
          </p:cNvSpPr>
          <p:nvPr>
            <p:ph type="title"/>
          </p:nvPr>
        </p:nvSpPr>
        <p:spPr/>
        <p:txBody>
          <a:bodyPr/>
          <a:lstStyle/>
          <a:p>
            <a:r>
              <a:rPr lang="fr-FR" dirty="0"/>
              <a:t>Configuration à réaliser</a:t>
            </a:r>
          </a:p>
        </p:txBody>
      </p:sp>
    </p:spTree>
    <p:extLst>
      <p:ext uri="{BB962C8B-B14F-4D97-AF65-F5344CB8AC3E}">
        <p14:creationId xmlns:p14="http://schemas.microsoft.com/office/powerpoint/2010/main" val="3623055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8AD06F2-63DD-4029-9AE5-E3963D87FCBE}"/>
              </a:ext>
            </a:extLst>
          </p:cNvPr>
          <p:cNvSpPr>
            <a:spLocks noGrp="1"/>
          </p:cNvSpPr>
          <p:nvPr>
            <p:ph type="body" sz="quarter" idx="10"/>
          </p:nvPr>
        </p:nvSpPr>
        <p:spPr/>
        <p:txBody>
          <a:bodyPr/>
          <a:lstStyle/>
          <a:p>
            <a:r>
              <a:rPr lang="fr-FR" dirty="0"/>
              <a:t>Sujet</a:t>
            </a:r>
          </a:p>
          <a:p>
            <a:r>
              <a:rPr lang="fr-FR" dirty="0"/>
              <a:t>Corrigé détaillé</a:t>
            </a:r>
          </a:p>
        </p:txBody>
      </p:sp>
      <p:sp>
        <p:nvSpPr>
          <p:cNvPr id="3" name="Titre 2">
            <a:extLst>
              <a:ext uri="{FF2B5EF4-FFF2-40B4-BE49-F238E27FC236}">
                <a16:creationId xmlns:a16="http://schemas.microsoft.com/office/drawing/2014/main" id="{0417ADD2-C1C2-46E9-B348-4BAEB06C46F2}"/>
              </a:ext>
            </a:extLst>
          </p:cNvPr>
          <p:cNvSpPr>
            <a:spLocks noGrp="1"/>
          </p:cNvSpPr>
          <p:nvPr>
            <p:ph type="title"/>
          </p:nvPr>
        </p:nvSpPr>
        <p:spPr/>
        <p:txBody>
          <a:bodyPr/>
          <a:lstStyle/>
          <a:p>
            <a:r>
              <a:rPr lang="fr-FR" dirty="0"/>
              <a:t>Document mis à disposition</a:t>
            </a:r>
          </a:p>
        </p:txBody>
      </p:sp>
    </p:spTree>
    <p:extLst>
      <p:ext uri="{BB962C8B-B14F-4D97-AF65-F5344CB8AC3E}">
        <p14:creationId xmlns:p14="http://schemas.microsoft.com/office/powerpoint/2010/main" val="1032578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B5CCC05-10D8-4D0D-9844-5C231EA9B136}"/>
              </a:ext>
            </a:extLst>
          </p:cNvPr>
          <p:cNvSpPr>
            <a:spLocks noGrp="1"/>
          </p:cNvSpPr>
          <p:nvPr>
            <p:ph type="subTitle" idx="1"/>
          </p:nvPr>
        </p:nvSpPr>
        <p:spPr/>
        <p:txBody>
          <a:bodyPr/>
          <a:lstStyle/>
          <a:p>
            <a:endParaRPr lang="fr-FR" dirty="0"/>
          </a:p>
        </p:txBody>
      </p:sp>
      <p:sp>
        <p:nvSpPr>
          <p:cNvPr id="3" name="Espace réservé du texte 2">
            <a:extLst>
              <a:ext uri="{FF2B5EF4-FFF2-40B4-BE49-F238E27FC236}">
                <a16:creationId xmlns:a16="http://schemas.microsoft.com/office/drawing/2014/main" id="{6B27DC2A-D124-4808-8DE5-19914A9A766E}"/>
              </a:ext>
            </a:extLst>
          </p:cNvPr>
          <p:cNvSpPr>
            <a:spLocks noGrp="1"/>
          </p:cNvSpPr>
          <p:nvPr>
            <p:ph type="body" sz="quarter" idx="11"/>
          </p:nvPr>
        </p:nvSpPr>
        <p:spPr/>
        <p:txBody>
          <a:bodyPr/>
          <a:lstStyle/>
          <a:p>
            <a:endParaRPr lang="fr-FR" dirty="0"/>
          </a:p>
        </p:txBody>
      </p:sp>
      <p:sp>
        <p:nvSpPr>
          <p:cNvPr id="4" name="Espace réservé du texte 3">
            <a:extLst>
              <a:ext uri="{FF2B5EF4-FFF2-40B4-BE49-F238E27FC236}">
                <a16:creationId xmlns:a16="http://schemas.microsoft.com/office/drawing/2014/main" id="{756D2BFB-7553-4913-8DD6-1ACFFFD5B754}"/>
              </a:ext>
            </a:extLst>
          </p:cNvPr>
          <p:cNvSpPr>
            <a:spLocks noGrp="1"/>
          </p:cNvSpPr>
          <p:nvPr>
            <p:ph type="body" sz="quarter" idx="12"/>
          </p:nvPr>
        </p:nvSpPr>
        <p:spPr/>
        <p:txBody>
          <a:bodyPr/>
          <a:lstStyle/>
          <a:p>
            <a:endParaRPr lang="fr-FR" dirty="0"/>
          </a:p>
        </p:txBody>
      </p:sp>
      <p:sp>
        <p:nvSpPr>
          <p:cNvPr id="5" name="Espace réservé du texte 4">
            <a:extLst>
              <a:ext uri="{FF2B5EF4-FFF2-40B4-BE49-F238E27FC236}">
                <a16:creationId xmlns:a16="http://schemas.microsoft.com/office/drawing/2014/main" id="{894BE625-C28D-4871-B32D-5979FD6BDE9F}"/>
              </a:ext>
            </a:extLst>
          </p:cNvPr>
          <p:cNvSpPr>
            <a:spLocks noGrp="1"/>
          </p:cNvSpPr>
          <p:nvPr>
            <p:ph type="body" sz="quarter" idx="13"/>
          </p:nvPr>
        </p:nvSpPr>
        <p:spPr/>
        <p:txBody>
          <a:bodyPr>
            <a:normAutofit fontScale="77500" lnSpcReduction="20000"/>
          </a:bodyPr>
          <a:lstStyle/>
          <a:p>
            <a:endParaRPr lang="fr-FR" dirty="0"/>
          </a:p>
        </p:txBody>
      </p:sp>
      <p:sp>
        <p:nvSpPr>
          <p:cNvPr id="6" name="Titre 5">
            <a:extLst>
              <a:ext uri="{FF2B5EF4-FFF2-40B4-BE49-F238E27FC236}">
                <a16:creationId xmlns:a16="http://schemas.microsoft.com/office/drawing/2014/main" id="{2435F2B0-F03F-48AB-A292-ED44276E606C}"/>
              </a:ext>
            </a:extLst>
          </p:cNvPr>
          <p:cNvSpPr>
            <a:spLocks noGrp="1"/>
          </p:cNvSpPr>
          <p:nvPr>
            <p:ph type="ctrTitle"/>
          </p:nvPr>
        </p:nvSpPr>
        <p:spPr>
          <a:xfrm>
            <a:off x="425767" y="2055089"/>
            <a:ext cx="7118033" cy="644730"/>
          </a:xfrm>
        </p:spPr>
        <p:txBody>
          <a:bodyPr>
            <a:normAutofit/>
          </a:bodyPr>
          <a:lstStyle/>
          <a:p>
            <a:r>
              <a:rPr lang="fr-FR" dirty="0"/>
              <a:t>IPv6 Vulnérabilité NDP</a:t>
            </a:r>
          </a:p>
        </p:txBody>
      </p:sp>
      <p:sp>
        <p:nvSpPr>
          <p:cNvPr id="7" name="Espace réservé du texte 6">
            <a:extLst>
              <a:ext uri="{FF2B5EF4-FFF2-40B4-BE49-F238E27FC236}">
                <a16:creationId xmlns:a16="http://schemas.microsoft.com/office/drawing/2014/main" id="{3ECB383F-10B8-4835-B0B5-A07EF96E6C3C}"/>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24462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p:txBody>
          <a:bodyPr/>
          <a:lstStyle/>
          <a:p>
            <a:pPr algn="just"/>
            <a:r>
              <a:rPr lang="fr-FR" sz="2100" dirty="0"/>
              <a:t>Agenda</a:t>
            </a:r>
          </a:p>
          <a:p>
            <a:pPr lvl="1"/>
            <a:r>
              <a:rPr lang="fr-FR" dirty="0"/>
              <a:t>Rappels : Organisation de la formation, les examens, les attestations …</a:t>
            </a:r>
          </a:p>
          <a:p>
            <a:pPr lvl="1"/>
            <a:r>
              <a:rPr lang="fr-FR" dirty="0"/>
              <a:t>Points techniques : Les outils pédagogiques King of the Hill, configuration IPv6 et les faiblesses du protocole NDP (</a:t>
            </a:r>
            <a:r>
              <a:rPr lang="fr-FR" dirty="0" err="1"/>
              <a:t>Neighbor</a:t>
            </a:r>
            <a:r>
              <a:rPr lang="fr-FR" dirty="0"/>
              <a:t> Discovery Protocol)</a:t>
            </a:r>
          </a:p>
          <a:p>
            <a:pPr lvl="1" algn="just"/>
            <a:r>
              <a:rPr lang="fr-FR" dirty="0"/>
              <a:t>Questions - Réponses</a:t>
            </a:r>
          </a:p>
          <a:p>
            <a:pPr algn="just"/>
            <a:endParaRPr lang="fr-FR" dirty="0"/>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a:t>Webinaire Formations </a:t>
            </a:r>
            <a:r>
              <a:rPr lang="fr-FR" dirty="0" err="1"/>
              <a:t>Certa</a:t>
            </a:r>
            <a:r>
              <a:rPr lang="fr-FR" dirty="0"/>
              <a:t> – Cisco </a:t>
            </a:r>
            <a:r>
              <a:rPr lang="fr-FR" dirty="0" err="1"/>
              <a:t>CyberOPS</a:t>
            </a:r>
            <a:r>
              <a:rPr lang="fr-FR" dirty="0"/>
              <a:t> </a:t>
            </a:r>
            <a:br>
              <a:rPr lang="fr-FR" dirty="0"/>
            </a:br>
            <a:r>
              <a:rPr lang="fr-FR" dirty="0"/>
              <a:t>Jeudi 2 Juillet 2020 - 10h00</a:t>
            </a:r>
          </a:p>
        </p:txBody>
      </p:sp>
    </p:spTree>
    <p:extLst>
      <p:ext uri="{BB962C8B-B14F-4D97-AF65-F5344CB8AC3E}">
        <p14:creationId xmlns:p14="http://schemas.microsoft.com/office/powerpoint/2010/main" val="329361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987227CC-5D16-482C-83C4-88D6FF0DF067}"/>
              </a:ext>
            </a:extLst>
          </p:cNvPr>
          <p:cNvSpPr>
            <a:spLocks noGrp="1"/>
          </p:cNvSpPr>
          <p:nvPr>
            <p:ph type="body" sz="quarter" idx="10"/>
          </p:nvPr>
        </p:nvSpPr>
        <p:spPr/>
        <p:txBody>
          <a:bodyPr/>
          <a:lstStyle/>
          <a:p>
            <a:r>
              <a:rPr lang="fr-FR" dirty="0"/>
              <a:t>3 possibilités pour un périphérique</a:t>
            </a:r>
          </a:p>
          <a:p>
            <a:pPr lvl="1"/>
            <a:r>
              <a:rPr lang="fr-FR" dirty="0"/>
              <a:t>Adressage statique</a:t>
            </a:r>
          </a:p>
          <a:p>
            <a:pPr lvl="1"/>
            <a:r>
              <a:rPr lang="fr-FR" dirty="0"/>
              <a:t>Adressage dynamique</a:t>
            </a:r>
          </a:p>
          <a:p>
            <a:pPr lvl="1"/>
            <a:r>
              <a:rPr lang="fr-FR" dirty="0" err="1"/>
              <a:t>Autoconfiguration</a:t>
            </a:r>
            <a:r>
              <a:rPr lang="fr-FR" dirty="0"/>
              <a:t> via NDP (</a:t>
            </a:r>
            <a:r>
              <a:rPr lang="fr-FR" dirty="0" err="1"/>
              <a:t>Neighbor</a:t>
            </a:r>
            <a:r>
              <a:rPr lang="fr-FR" dirty="0"/>
              <a:t> Discovery Protocol)</a:t>
            </a:r>
          </a:p>
          <a:p>
            <a:r>
              <a:rPr lang="fr-FR" dirty="0" err="1"/>
              <a:t>Autoconfiguration</a:t>
            </a:r>
            <a:r>
              <a:rPr lang="fr-FR" dirty="0"/>
              <a:t> implique un échange entre le client et le routeur</a:t>
            </a:r>
          </a:p>
          <a:p>
            <a:pPr lvl="1"/>
            <a:r>
              <a:rPr lang="fr-FR" dirty="0"/>
              <a:t>Router Sollicitation du client pour demander au routeur de transmettre son RA</a:t>
            </a:r>
          </a:p>
          <a:p>
            <a:pPr lvl="1"/>
            <a:r>
              <a:rPr lang="fr-FR" dirty="0"/>
              <a:t>Router </a:t>
            </a:r>
            <a:r>
              <a:rPr lang="fr-FR" dirty="0" err="1"/>
              <a:t>Advertisment</a:t>
            </a:r>
            <a:r>
              <a:rPr lang="fr-FR" dirty="0"/>
              <a:t> du routeur qui transmet au client le préfixe IPv6, l’adresse de la passerelle, l’adresse du DNS ainsi que le niveau de priorité du routeur (Medium par défaut)</a:t>
            </a:r>
          </a:p>
        </p:txBody>
      </p:sp>
      <p:sp>
        <p:nvSpPr>
          <p:cNvPr id="8" name="Titre 7">
            <a:extLst>
              <a:ext uri="{FF2B5EF4-FFF2-40B4-BE49-F238E27FC236}">
                <a16:creationId xmlns:a16="http://schemas.microsoft.com/office/drawing/2014/main" id="{E3ED9561-51BD-479D-9EC8-0E8ADDE139B8}"/>
              </a:ext>
            </a:extLst>
          </p:cNvPr>
          <p:cNvSpPr>
            <a:spLocks noGrp="1"/>
          </p:cNvSpPr>
          <p:nvPr>
            <p:ph type="title"/>
          </p:nvPr>
        </p:nvSpPr>
        <p:spPr/>
        <p:txBody>
          <a:bodyPr/>
          <a:lstStyle/>
          <a:p>
            <a:r>
              <a:rPr lang="fr-FR" dirty="0"/>
              <a:t>Adressage IPv6</a:t>
            </a:r>
          </a:p>
        </p:txBody>
      </p:sp>
    </p:spTree>
    <p:extLst>
      <p:ext uri="{BB962C8B-B14F-4D97-AF65-F5344CB8AC3E}">
        <p14:creationId xmlns:p14="http://schemas.microsoft.com/office/powerpoint/2010/main" val="2969772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068F53-29D4-4022-8519-ECD7F1CD6302}"/>
              </a:ext>
            </a:extLst>
          </p:cNvPr>
          <p:cNvSpPr>
            <a:spLocks noGrp="1"/>
          </p:cNvSpPr>
          <p:nvPr>
            <p:ph type="body" sz="quarter" idx="10"/>
          </p:nvPr>
        </p:nvSpPr>
        <p:spPr/>
        <p:txBody>
          <a:bodyPr/>
          <a:lstStyle/>
          <a:p>
            <a:r>
              <a:rPr lang="fr-FR" dirty="0"/>
              <a:t>Le mécanisme NDP n’est pas sécurisé par défaut.</a:t>
            </a:r>
          </a:p>
          <a:p>
            <a:r>
              <a:rPr lang="fr-FR" dirty="0"/>
              <a:t>Un hôte qui reçoit un RA va le gérer.</a:t>
            </a:r>
          </a:p>
          <a:p>
            <a:r>
              <a:rPr lang="fr-FR" dirty="0"/>
              <a:t>Si un pirate transmet un RA avec une priorité supérieure à celui du routeur actuel, l’hôte accepte les informations et se retrouve avec deux passerelles par défaut. Il suffit ensuite de faire un Déni de service sur le routeur pour pouvoir usurper sa place</a:t>
            </a:r>
          </a:p>
          <a:p>
            <a:r>
              <a:rPr lang="fr-FR" dirty="0"/>
              <a:t>Nota les RA sont envoyés sur l’adresse Multicast FF02::1 (tous les hôtes du segment) et les RS sur l’adresse FF02::2 (tous les routeurs du segment)</a:t>
            </a:r>
          </a:p>
          <a:p>
            <a:r>
              <a:rPr lang="fr-FR" dirty="0"/>
              <a:t>Outil : SNPA Soft Network </a:t>
            </a:r>
            <a:r>
              <a:rPr lang="fr-FR" dirty="0" err="1"/>
              <a:t>Perfect</a:t>
            </a:r>
            <a:r>
              <a:rPr lang="fr-FR" dirty="0"/>
              <a:t> Analyzer </a:t>
            </a:r>
          </a:p>
        </p:txBody>
      </p:sp>
      <p:sp>
        <p:nvSpPr>
          <p:cNvPr id="3" name="Titre 2">
            <a:extLst>
              <a:ext uri="{FF2B5EF4-FFF2-40B4-BE49-F238E27FC236}">
                <a16:creationId xmlns:a16="http://schemas.microsoft.com/office/drawing/2014/main" id="{BC028BD6-B7D4-4AC0-896A-F6242CC2CE42}"/>
              </a:ext>
            </a:extLst>
          </p:cNvPr>
          <p:cNvSpPr>
            <a:spLocks noGrp="1"/>
          </p:cNvSpPr>
          <p:nvPr>
            <p:ph type="title"/>
          </p:nvPr>
        </p:nvSpPr>
        <p:spPr/>
        <p:txBody>
          <a:bodyPr/>
          <a:lstStyle/>
          <a:p>
            <a:r>
              <a:rPr lang="fr-FR" dirty="0"/>
              <a:t>Attaque possible</a:t>
            </a:r>
          </a:p>
        </p:txBody>
      </p:sp>
    </p:spTree>
    <p:extLst>
      <p:ext uri="{BB962C8B-B14F-4D97-AF65-F5344CB8AC3E}">
        <p14:creationId xmlns:p14="http://schemas.microsoft.com/office/powerpoint/2010/main" val="81394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Attaque sur NDP</a:t>
            </a:r>
          </a:p>
        </p:txBody>
      </p:sp>
      <p:sp>
        <p:nvSpPr>
          <p:cNvPr id="3" name="Espace réservé du contenu 2"/>
          <p:cNvSpPr>
            <a:spLocks noGrp="1"/>
          </p:cNvSpPr>
          <p:nvPr>
            <p:ph idx="1"/>
          </p:nvPr>
        </p:nvSpPr>
        <p:spPr/>
        <p:txBody>
          <a:bodyPr/>
          <a:lstStyle/>
          <a:p>
            <a:endParaRPr lang="fr-FR"/>
          </a:p>
        </p:txBody>
      </p:sp>
      <p:pic>
        <p:nvPicPr>
          <p:cNvPr id="43010" name="Picture 2"/>
          <p:cNvPicPr>
            <a:picLocks noChangeAspect="1" noChangeArrowheads="1"/>
          </p:cNvPicPr>
          <p:nvPr/>
        </p:nvPicPr>
        <p:blipFill>
          <a:blip r:embed="rId3" cstate="print"/>
          <a:srcRect/>
          <a:stretch>
            <a:fillRect/>
          </a:stretch>
        </p:blipFill>
        <p:spPr bwMode="auto">
          <a:xfrm>
            <a:off x="1143000" y="1498438"/>
            <a:ext cx="7043738" cy="35575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Attaque ping-pong</a:t>
            </a:r>
          </a:p>
        </p:txBody>
      </p:sp>
      <p:sp>
        <p:nvSpPr>
          <p:cNvPr id="3" name="Espace réservé du contenu 2"/>
          <p:cNvSpPr>
            <a:spLocks noGrp="1"/>
          </p:cNvSpPr>
          <p:nvPr>
            <p:ph idx="1"/>
          </p:nvPr>
        </p:nvSpPr>
        <p:spPr/>
        <p:txBody>
          <a:bodyPr/>
          <a:lstStyle/>
          <a:p>
            <a:endParaRPr lang="fr-FR" dirty="0"/>
          </a:p>
        </p:txBody>
      </p:sp>
      <p:pic>
        <p:nvPicPr>
          <p:cNvPr id="49154" name="Picture 2"/>
          <p:cNvPicPr>
            <a:picLocks noChangeAspect="1" noChangeArrowheads="1"/>
          </p:cNvPicPr>
          <p:nvPr/>
        </p:nvPicPr>
        <p:blipFill>
          <a:blip r:embed="rId3" cstate="print"/>
          <a:srcRect/>
          <a:stretch>
            <a:fillRect/>
          </a:stretch>
        </p:blipFill>
        <p:spPr bwMode="auto">
          <a:xfrm>
            <a:off x="1182291" y="1498438"/>
            <a:ext cx="6779419" cy="35575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Suivi d’une machine</a:t>
            </a:r>
          </a:p>
        </p:txBody>
      </p:sp>
      <p:sp>
        <p:nvSpPr>
          <p:cNvPr id="3" name="Espace réservé du contenu 2"/>
          <p:cNvSpPr>
            <a:spLocks noGrp="1"/>
          </p:cNvSpPr>
          <p:nvPr>
            <p:ph idx="1"/>
          </p:nvPr>
        </p:nvSpPr>
        <p:spPr/>
        <p:txBody>
          <a:bodyPr/>
          <a:lstStyle/>
          <a:p>
            <a:endParaRPr lang="fr-FR"/>
          </a:p>
        </p:txBody>
      </p:sp>
      <p:pic>
        <p:nvPicPr>
          <p:cNvPr id="48130" name="Picture 2"/>
          <p:cNvPicPr>
            <a:picLocks noChangeAspect="1" noChangeArrowheads="1"/>
          </p:cNvPicPr>
          <p:nvPr/>
        </p:nvPicPr>
        <p:blipFill>
          <a:blip r:embed="rId3" cstate="print"/>
          <a:srcRect/>
          <a:stretch>
            <a:fillRect/>
          </a:stretch>
        </p:blipFill>
        <p:spPr bwMode="auto">
          <a:xfrm>
            <a:off x="1143000" y="1673889"/>
            <a:ext cx="6915150" cy="343614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Durée de vie et navigation anonyme</a:t>
            </a:r>
          </a:p>
        </p:txBody>
      </p:sp>
      <p:sp>
        <p:nvSpPr>
          <p:cNvPr id="3" name="Espace réservé du contenu 2"/>
          <p:cNvSpPr>
            <a:spLocks noGrp="1"/>
          </p:cNvSpPr>
          <p:nvPr>
            <p:ph idx="1"/>
          </p:nvPr>
        </p:nvSpPr>
        <p:spPr/>
        <p:txBody>
          <a:bodyPr/>
          <a:lstStyle/>
          <a:p>
            <a:endParaRPr lang="fr-FR"/>
          </a:p>
        </p:txBody>
      </p:sp>
      <p:pic>
        <p:nvPicPr>
          <p:cNvPr id="21506" name="Picture 2"/>
          <p:cNvPicPr>
            <a:picLocks noChangeAspect="1" noChangeArrowheads="1"/>
          </p:cNvPicPr>
          <p:nvPr/>
        </p:nvPicPr>
        <p:blipFill>
          <a:blip r:embed="rId3" cstate="print"/>
          <a:srcRect r="3753"/>
          <a:stretch>
            <a:fillRect/>
          </a:stretch>
        </p:blipFill>
        <p:spPr bwMode="auto">
          <a:xfrm>
            <a:off x="1251012" y="1491630"/>
            <a:ext cx="6669360" cy="34575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CD2410-EB4F-4C2F-8BCE-B75226A3886B}"/>
              </a:ext>
            </a:extLst>
          </p:cNvPr>
          <p:cNvPicPr>
            <a:picLocks noChangeAspect="1"/>
          </p:cNvPicPr>
          <p:nvPr/>
        </p:nvPicPr>
        <p:blipFill>
          <a:blip r:embed="rId2"/>
          <a:stretch>
            <a:fillRect/>
          </a:stretch>
        </p:blipFill>
        <p:spPr>
          <a:xfrm>
            <a:off x="2617586" y="633701"/>
            <a:ext cx="3908828" cy="3876098"/>
          </a:xfrm>
          <a:prstGeom prst="rect">
            <a:avLst/>
          </a:prstGeom>
        </p:spPr>
      </p:pic>
    </p:spTree>
    <p:extLst>
      <p:ext uri="{BB962C8B-B14F-4D97-AF65-F5344CB8AC3E}">
        <p14:creationId xmlns:p14="http://schemas.microsoft.com/office/powerpoint/2010/main" val="2558881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Agenda pour les semaines à venir</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2" y="1369219"/>
            <a:ext cx="7336367"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dirty="0"/>
              <a:t>Ouverture en continu des examens finaux et commentaires de fin du cours </a:t>
            </a:r>
            <a:r>
              <a:rPr lang="fr-FR" sz="2200" dirty="0" err="1"/>
              <a:t>CyberOps</a:t>
            </a:r>
            <a:r>
              <a:rPr lang="fr-FR" sz="2200" dirty="0"/>
              <a:t> </a:t>
            </a:r>
          </a:p>
          <a:p>
            <a:r>
              <a:rPr lang="fr-FR" sz="2100" dirty="0" err="1"/>
              <a:t>Skill</a:t>
            </a:r>
            <a:r>
              <a:rPr lang="fr-FR" sz="2100" dirty="0"/>
              <a:t> test disponible sur demande à </a:t>
            </a:r>
            <a:r>
              <a:rPr lang="fr-FR" sz="2100" b="1" dirty="0"/>
              <a:t>Patrick SAS </a:t>
            </a:r>
            <a:r>
              <a:rPr lang="fr-FR" sz="2100" dirty="0">
                <a:hlinkClick r:id="rId2"/>
              </a:rPr>
              <a:t>psas@inlea.com</a:t>
            </a:r>
            <a:r>
              <a:rPr lang="fr-FR" sz="2100" dirty="0"/>
              <a:t> pour la finalisation de la certification à la formation</a:t>
            </a:r>
          </a:p>
          <a:p>
            <a:r>
              <a:rPr lang="fr-FR" sz="2100" dirty="0"/>
              <a:t>Webinaire d’accompagnement </a:t>
            </a:r>
            <a:r>
              <a:rPr lang="fr-FR" sz="2100" b="1" dirty="0" err="1"/>
              <a:t>CyberOps</a:t>
            </a:r>
            <a:r>
              <a:rPr lang="fr-FR" sz="2100" dirty="0"/>
              <a:t> date à définir</a:t>
            </a:r>
            <a:endParaRPr lang="fr-FR" sz="2100" b="1" dirty="0">
              <a:highlight>
                <a:srgbClr val="FFFF00"/>
              </a:highlight>
            </a:endParaRPr>
          </a:p>
          <a:p>
            <a:pPr lvl="1"/>
            <a:r>
              <a:rPr lang="fr-FR" sz="1800" dirty="0"/>
              <a:t>Point technique sur Analyse de vulnérabilités, logs…</a:t>
            </a:r>
          </a:p>
          <a:p>
            <a:pPr lvl="1"/>
            <a:r>
              <a:rPr lang="fr-FR" sz="1800" dirty="0"/>
              <a:t>Q&amp;R</a:t>
            </a:r>
          </a:p>
          <a:p>
            <a:pPr lvl="1"/>
            <a:endParaRPr lang="fr-FR" sz="1800" dirty="0"/>
          </a:p>
          <a:p>
            <a:pPr lvl="1"/>
            <a:endParaRPr lang="fr-FR" sz="1800" dirty="0"/>
          </a:p>
          <a:p>
            <a:pPr marL="457200" lvl="1" indent="0">
              <a:buNone/>
            </a:pPr>
            <a:endParaRPr lang="fr-FR" sz="1800" dirty="0"/>
          </a:p>
          <a:p>
            <a:pPr lvl="1"/>
            <a:endParaRPr lang="fr-FR" sz="1800" dirty="0"/>
          </a:p>
          <a:p>
            <a:pPr lvl="1"/>
            <a:endParaRPr lang="fr-FR" sz="1800" dirty="0"/>
          </a:p>
          <a:p>
            <a:endParaRPr lang="en-US" sz="2100" dirty="0"/>
          </a:p>
          <a:p>
            <a:pPr lvl="1"/>
            <a:endParaRPr lang="en-US" sz="1800" dirty="0"/>
          </a:p>
          <a:p>
            <a:pPr lvl="1"/>
            <a:endParaRPr lang="fr-FR" sz="1800" dirty="0"/>
          </a:p>
          <a:p>
            <a:endParaRPr lang="fr-FR" sz="2100" dirty="0"/>
          </a:p>
          <a:p>
            <a:pPr lvl="1"/>
            <a:endParaRPr lang="fr-FR" sz="1800" dirty="0"/>
          </a:p>
          <a:p>
            <a:pPr marL="342900" lvl="1" indent="0">
              <a:buNone/>
            </a:pPr>
            <a:endParaRPr lang="fr-FR" sz="1800" dirty="0"/>
          </a:p>
        </p:txBody>
      </p:sp>
    </p:spTree>
    <p:extLst>
      <p:ext uri="{BB962C8B-B14F-4D97-AF65-F5344CB8AC3E}">
        <p14:creationId xmlns:p14="http://schemas.microsoft.com/office/powerpoint/2010/main" val="1119067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Communication - Site réseau </a:t>
            </a:r>
            <a:r>
              <a:rPr lang="fr-FR" dirty="0" err="1"/>
              <a:t>Certa</a:t>
            </a:r>
            <a:r>
              <a:rPr lang="fr-FR" dirty="0"/>
              <a:t> - Webinaires - FAQ</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2" y="1369219"/>
            <a:ext cx="7336367" cy="326350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gn="just">
              <a:buNone/>
            </a:pPr>
            <a:r>
              <a:rPr lang="fr-FR" sz="1800" dirty="0"/>
              <a:t>Sur le </a:t>
            </a:r>
            <a:r>
              <a:rPr lang="fr-FR" sz="1800" b="1" dirty="0"/>
              <a:t>site du réseau </a:t>
            </a:r>
            <a:r>
              <a:rPr lang="fr-FR" sz="1800" b="1" dirty="0" err="1"/>
              <a:t>Certa</a:t>
            </a:r>
            <a:r>
              <a:rPr lang="fr-FR" sz="1800" dirty="0"/>
              <a:t>, rubrique </a:t>
            </a:r>
            <a:r>
              <a:rPr lang="fr-FR" sz="1800" dirty="0">
                <a:hlinkClick r:id="rId2"/>
              </a:rPr>
              <a:t>Partenaires – Cisco </a:t>
            </a:r>
            <a:r>
              <a:rPr lang="fr-FR" sz="1800" dirty="0" err="1">
                <a:hlinkClick r:id="rId2"/>
              </a:rPr>
              <a:t>NetAcad</a:t>
            </a:r>
            <a:endParaRPr lang="fr-FR" sz="1800" dirty="0"/>
          </a:p>
          <a:p>
            <a:pPr marL="628650" lvl="1" indent="-285750" algn="just">
              <a:buFont typeface="Wingdings" panose="05000000000000000000" pitchFamily="2" charset="2"/>
              <a:buChar char="Ø"/>
            </a:pPr>
            <a:r>
              <a:rPr lang="fr-FR" sz="1800" dirty="0"/>
              <a:t>Présentation des </a:t>
            </a:r>
            <a:r>
              <a:rPr lang="fr-FR" sz="1800" dirty="0">
                <a:hlinkClick r:id="rId3"/>
              </a:rPr>
              <a:t>formations</a:t>
            </a:r>
            <a:r>
              <a:rPr lang="fr-FR" sz="1800" dirty="0"/>
              <a:t> 2020, du planning, liens vers les diaporamas et les enregistrements des webinaires</a:t>
            </a:r>
          </a:p>
          <a:p>
            <a:pPr marL="628650" lvl="1" indent="-285750" algn="just">
              <a:buFont typeface="Wingdings" panose="05000000000000000000" pitchFamily="2" charset="2"/>
              <a:buChar char="Ø"/>
            </a:pPr>
            <a:r>
              <a:rPr lang="fr-FR" sz="1800" dirty="0"/>
              <a:t>Une page </a:t>
            </a:r>
            <a:r>
              <a:rPr lang="fr-FR" sz="1800" dirty="0">
                <a:hlinkClick r:id="rId4"/>
              </a:rPr>
              <a:t>FAQ</a:t>
            </a:r>
            <a:r>
              <a:rPr lang="fr-FR" sz="1800" dirty="0"/>
              <a:t> dédiée aux réponses aux questions les plus fréquentes (</a:t>
            </a:r>
            <a:r>
              <a:rPr lang="fr-FR" sz="1800" dirty="0" err="1"/>
              <a:t>mdp</a:t>
            </a:r>
            <a:r>
              <a:rPr lang="fr-FR" sz="1800" dirty="0"/>
              <a:t> et qwerty…) est disponible, on y trouve également des liens vers les ressources Cisco pour les TP, les vidéos... elle sera enrichie par vos contributions sur la liste de diffusion et sur le chat des webinaires…</a:t>
            </a:r>
          </a:p>
          <a:p>
            <a:pPr marL="628650" lvl="1" indent="-285750" algn="just">
              <a:buFont typeface="Wingdings" panose="05000000000000000000" pitchFamily="2" charset="2"/>
              <a:buChar char="Ø"/>
            </a:pPr>
            <a:r>
              <a:rPr lang="fr-FR" sz="1800" dirty="0"/>
              <a:t>Un </a:t>
            </a:r>
            <a:r>
              <a:rPr lang="fr-FR" sz="1800" dirty="0">
                <a:hlinkClick r:id="rId5"/>
              </a:rPr>
              <a:t>Mode opératoire</a:t>
            </a:r>
            <a:r>
              <a:rPr lang="fr-FR" sz="1800" dirty="0"/>
              <a:t> </a:t>
            </a:r>
            <a:r>
              <a:rPr lang="fr-FR" sz="1800" b="1" dirty="0"/>
              <a:t>dédié à l'assistance à la connexion </a:t>
            </a:r>
            <a:r>
              <a:rPr lang="fr-FR" sz="1800" dirty="0"/>
              <a:t>: comment regénérer le lien d'activation quand on n'avait pas de compte </a:t>
            </a:r>
            <a:r>
              <a:rPr lang="fr-FR" sz="1800" dirty="0" err="1"/>
              <a:t>NetAcad</a:t>
            </a:r>
            <a:r>
              <a:rPr lang="fr-FR" sz="1800" dirty="0"/>
              <a:t>, récupérer son mot de passe ...</a:t>
            </a:r>
            <a:br>
              <a:rPr lang="fr-FR" sz="1800" dirty="0"/>
            </a:br>
            <a:r>
              <a:rPr lang="fr-FR" sz="1800" b="1" dirty="0">
                <a:solidFill>
                  <a:srgbClr val="FF0000"/>
                </a:solidFill>
              </a:rPr>
              <a:t>Merci de vous y reporter </a:t>
            </a:r>
            <a:r>
              <a:rPr lang="fr-FR" b="1" dirty="0">
                <a:solidFill>
                  <a:srgbClr val="FF0000"/>
                </a:solidFill>
              </a:rPr>
              <a:t>attentivement</a:t>
            </a:r>
            <a:r>
              <a:rPr lang="fr-FR" sz="1800" b="1" dirty="0">
                <a:solidFill>
                  <a:srgbClr val="FF0000"/>
                </a:solidFill>
              </a:rPr>
              <a:t> avant de nous contacter. </a:t>
            </a:r>
            <a:br>
              <a:rPr lang="fr-FR" sz="1800" dirty="0"/>
            </a:br>
            <a:endParaRPr lang="fr-FR" sz="1800" dirty="0"/>
          </a:p>
          <a:p>
            <a:pPr marL="342900" lvl="1" indent="0" algn="just">
              <a:buNone/>
            </a:pPr>
            <a:endParaRPr lang="fr-FR" sz="1800" dirty="0"/>
          </a:p>
        </p:txBody>
      </p:sp>
    </p:spTree>
    <p:extLst>
      <p:ext uri="{BB962C8B-B14F-4D97-AF65-F5344CB8AC3E}">
        <p14:creationId xmlns:p14="http://schemas.microsoft.com/office/powerpoint/2010/main" val="111420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Communication - Liste de diffusion - Webinaires</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3" y="1369219"/>
            <a:ext cx="7044268" cy="3263504"/>
          </a:xfrm>
          <a:prstGeom prst="rect">
            <a:avLst/>
          </a:prstGeom>
          <a:no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lvl="1" indent="-285750">
              <a:lnSpc>
                <a:spcPct val="120000"/>
              </a:lnSpc>
              <a:spcBef>
                <a:spcPts val="0"/>
              </a:spcBef>
              <a:spcAft>
                <a:spcPts val="300"/>
              </a:spcAft>
              <a:buFont typeface="Wingdings" panose="05000000000000000000" pitchFamily="2" charset="2"/>
              <a:buChar char="Ø"/>
            </a:pPr>
            <a:r>
              <a:rPr lang="fr-FR" sz="1400" dirty="0"/>
              <a:t>Une </a:t>
            </a:r>
            <a:r>
              <a:rPr lang="fr-FR" sz="1400" b="1" dirty="0">
                <a:highlight>
                  <a:srgbClr val="FFFF00"/>
                </a:highlight>
              </a:rPr>
              <a:t>liste de diffusion</a:t>
            </a:r>
            <a:r>
              <a:rPr lang="fr-FR" sz="1400" dirty="0"/>
              <a:t> pour les messages qui concernent les formations : le cours, les exercices, les </a:t>
            </a:r>
            <a:r>
              <a:rPr lang="fr-FR" sz="1400" dirty="0" err="1"/>
              <a:t>lab</a:t>
            </a:r>
            <a:r>
              <a:rPr lang="fr-FR" sz="1400" dirty="0"/>
              <a:t>, TP,… les examens à activer, les attestations de réussite </a:t>
            </a:r>
            <a:r>
              <a:rPr lang="fr-FR" sz="1400" dirty="0">
                <a:hlinkClick r:id="rId2"/>
              </a:rPr>
              <a:t>certa_formations_cisco_cybersecurity@listes.reseaucerta.org</a:t>
            </a:r>
            <a:r>
              <a:rPr lang="fr-FR" sz="1400" dirty="0"/>
              <a:t> </a:t>
            </a:r>
          </a:p>
          <a:p>
            <a:pPr marL="628650" lvl="1" indent="-285750">
              <a:lnSpc>
                <a:spcPct val="120000"/>
              </a:lnSpc>
              <a:spcBef>
                <a:spcPts val="0"/>
              </a:spcBef>
              <a:spcAft>
                <a:spcPts val="300"/>
              </a:spcAft>
              <a:buFont typeface="Wingdings" panose="05000000000000000000" pitchFamily="2" charset="2"/>
              <a:buChar char="Ø"/>
            </a:pPr>
            <a:r>
              <a:rPr lang="fr-FR" sz="1400" dirty="0"/>
              <a:t>Une </a:t>
            </a:r>
            <a:r>
              <a:rPr lang="fr-FR" sz="1400" b="1" dirty="0">
                <a:highlight>
                  <a:srgbClr val="FFFF00"/>
                </a:highlight>
              </a:rPr>
              <a:t>adresse de contact</a:t>
            </a:r>
            <a:r>
              <a:rPr lang="fr-FR" sz="1400" dirty="0"/>
              <a:t>  </a:t>
            </a:r>
            <a:r>
              <a:rPr lang="fr-FR" sz="1400" dirty="0">
                <a:hlinkClick r:id="rId3"/>
              </a:rPr>
              <a:t>partenariat-cisco-netacad@reseaucerta.org</a:t>
            </a:r>
            <a:br>
              <a:rPr lang="fr-FR" sz="1400" dirty="0"/>
            </a:br>
            <a:r>
              <a:rPr lang="fr-FR" sz="1400" dirty="0"/>
              <a:t>pour les dépannages de compte et autres questions diverses plus « personnelles ».</a:t>
            </a:r>
          </a:p>
          <a:p>
            <a:pPr marL="628650" lvl="1" indent="-285750" algn="just">
              <a:lnSpc>
                <a:spcPct val="120000"/>
              </a:lnSpc>
              <a:spcBef>
                <a:spcPts val="0"/>
              </a:spcBef>
              <a:spcAft>
                <a:spcPts val="300"/>
              </a:spcAft>
              <a:buFont typeface="Wingdings" panose="05000000000000000000" pitchFamily="2" charset="2"/>
              <a:buChar char="Ø"/>
            </a:pPr>
            <a:r>
              <a:rPr lang="fr-FR" sz="1400" dirty="0"/>
              <a:t>Un </a:t>
            </a:r>
            <a:r>
              <a:rPr lang="fr-FR" sz="1400" b="1" dirty="0">
                <a:highlight>
                  <a:srgbClr val="FFFF00"/>
                </a:highlight>
              </a:rPr>
              <a:t>formulaire de demande d'assistance</a:t>
            </a:r>
            <a:r>
              <a:rPr lang="fr-FR" sz="1400" dirty="0"/>
              <a:t> </a:t>
            </a:r>
            <a:r>
              <a:rPr lang="fr-FR" sz="1400" dirty="0">
                <a:hlinkClick r:id="rId4"/>
              </a:rPr>
              <a:t>Formulaire Erreurs-Signalées </a:t>
            </a:r>
            <a:r>
              <a:rPr lang="fr-FR" sz="1400" dirty="0"/>
              <a:t> </a:t>
            </a:r>
            <a:r>
              <a:rPr lang="fr-FR" sz="1400" b="1" dirty="0">
                <a:solidFill>
                  <a:srgbClr val="FF0000"/>
                </a:solidFill>
              </a:rPr>
              <a:t>lorsque les autres procédures du </a:t>
            </a:r>
            <a:r>
              <a:rPr lang="fr-FR" sz="1400" dirty="0">
                <a:solidFill>
                  <a:schemeClr val="accent1"/>
                </a:solidFill>
                <a:hlinkClick r:id="rId5">
                  <a:extLst>
                    <a:ext uri="{A12FA001-AC4F-418D-AE19-62706E023703}">
                      <ahyp:hlinkClr xmlns:ahyp="http://schemas.microsoft.com/office/drawing/2018/hyperlinkcolor" val="tx"/>
                    </a:ext>
                  </a:extLst>
                </a:hlinkClick>
              </a:rPr>
              <a:t>Mode opératoire</a:t>
            </a:r>
            <a:r>
              <a:rPr lang="fr-FR" sz="1400" dirty="0">
                <a:solidFill>
                  <a:schemeClr val="accent1"/>
                </a:solidFill>
              </a:rPr>
              <a:t> </a:t>
            </a:r>
            <a:r>
              <a:rPr lang="fr-FR" sz="1400" b="1" dirty="0">
                <a:solidFill>
                  <a:srgbClr val="FF0000"/>
                </a:solidFill>
              </a:rPr>
              <a:t>ont échouées</a:t>
            </a:r>
            <a:r>
              <a:rPr lang="fr-FR" sz="1400" dirty="0"/>
              <a:t>, notamment en cas de compte non utilisé depuis trop longtemps, de demande fusion de compte... permettant d'assurer le suivi avec la hotline Cisco et vous en tenir informés.</a:t>
            </a:r>
          </a:p>
          <a:p>
            <a:pPr marL="612000" lvl="1" indent="0" algn="just">
              <a:lnSpc>
                <a:spcPct val="120000"/>
              </a:lnSpc>
              <a:spcBef>
                <a:spcPts val="0"/>
              </a:spcBef>
              <a:spcAft>
                <a:spcPts val="300"/>
              </a:spcAft>
              <a:buNone/>
            </a:pPr>
            <a:r>
              <a:rPr lang="en-US" sz="1400" dirty="0"/>
              <a:t>Rappel à </a:t>
            </a:r>
            <a:r>
              <a:rPr lang="en-US" sz="1400" dirty="0" err="1"/>
              <a:t>ceux</a:t>
            </a:r>
            <a:r>
              <a:rPr lang="en-US" sz="1400" dirty="0"/>
              <a:t> qui </a:t>
            </a:r>
            <a:r>
              <a:rPr lang="en-US" sz="1400" dirty="0" err="1"/>
              <a:t>ont</a:t>
            </a:r>
            <a:r>
              <a:rPr lang="en-US" sz="1400" dirty="0"/>
              <a:t> encore des </a:t>
            </a:r>
            <a:r>
              <a:rPr lang="en-US" sz="1400" dirty="0" err="1"/>
              <a:t>soucis</a:t>
            </a:r>
            <a:r>
              <a:rPr lang="en-US" sz="1400" dirty="0"/>
              <a:t> de </a:t>
            </a:r>
            <a:r>
              <a:rPr lang="en-US" sz="1400" dirty="0" err="1"/>
              <a:t>connexion</a:t>
            </a:r>
            <a:r>
              <a:rPr lang="en-US" sz="1400" dirty="0"/>
              <a:t> : </a:t>
            </a:r>
            <a:r>
              <a:rPr lang="en-US" sz="1400" b="1" dirty="0"/>
              <a:t>merci de nous </a:t>
            </a:r>
            <a:r>
              <a:rPr lang="en-US" sz="1400" b="1" dirty="0" err="1"/>
              <a:t>communiquer</a:t>
            </a:r>
            <a:r>
              <a:rPr lang="en-US" sz="1400" b="1" dirty="0"/>
              <a:t> via </a:t>
            </a:r>
            <a:r>
              <a:rPr lang="en-US" sz="1400" b="1" dirty="0" err="1"/>
              <a:t>ce</a:t>
            </a:r>
            <a:r>
              <a:rPr lang="en-US" sz="1400" b="1" dirty="0"/>
              <a:t> </a:t>
            </a:r>
            <a:r>
              <a:rPr lang="en-US" sz="1400" b="1" dirty="0" err="1"/>
              <a:t>formulaire</a:t>
            </a:r>
            <a:r>
              <a:rPr lang="en-US" sz="1400" b="1" dirty="0"/>
              <a:t> </a:t>
            </a:r>
            <a:r>
              <a:rPr lang="fr-FR" sz="1400" dirty="0">
                <a:hlinkClick r:id="rId4"/>
              </a:rPr>
              <a:t>Formulaire Erreurs-Signalées</a:t>
            </a:r>
            <a:r>
              <a:rPr lang="fr-FR" sz="1400" dirty="0"/>
              <a:t> </a:t>
            </a:r>
            <a:r>
              <a:rPr lang="en-US" sz="1400" dirty="0"/>
              <a:t>le</a:t>
            </a:r>
            <a:r>
              <a:rPr lang="en-US" sz="1400" b="1" dirty="0"/>
              <a:t> </a:t>
            </a:r>
            <a:r>
              <a:rPr lang="en-US" sz="1400" b="1" dirty="0">
                <a:solidFill>
                  <a:srgbClr val="FF0000"/>
                </a:solidFill>
              </a:rPr>
              <a:t>message </a:t>
            </a:r>
            <a:r>
              <a:rPr lang="en-US" sz="1400" b="1" dirty="0" err="1">
                <a:solidFill>
                  <a:srgbClr val="FF0000"/>
                </a:solidFill>
              </a:rPr>
              <a:t>d’erreur</a:t>
            </a:r>
            <a:r>
              <a:rPr lang="en-US" sz="1400" b="1" dirty="0">
                <a:solidFill>
                  <a:srgbClr val="FF0000"/>
                </a:solidFill>
              </a:rPr>
              <a:t> précis </a:t>
            </a:r>
            <a:r>
              <a:rPr lang="en-US" sz="1400" b="1" dirty="0"/>
              <a:t>et le </a:t>
            </a:r>
            <a:r>
              <a:rPr lang="en-US" sz="1400" b="1" dirty="0" err="1">
                <a:solidFill>
                  <a:srgbClr val="FF0000"/>
                </a:solidFill>
              </a:rPr>
              <a:t>chemin</a:t>
            </a:r>
            <a:r>
              <a:rPr lang="en-US" sz="1400" b="1" dirty="0">
                <a:solidFill>
                  <a:srgbClr val="FF0000"/>
                </a:solidFill>
              </a:rPr>
              <a:t> que </a:t>
            </a:r>
            <a:r>
              <a:rPr lang="en-US" sz="1400" b="1" dirty="0" err="1">
                <a:solidFill>
                  <a:srgbClr val="FF0000"/>
                </a:solidFill>
              </a:rPr>
              <a:t>vous</a:t>
            </a:r>
            <a:r>
              <a:rPr lang="en-US" sz="1400" b="1" dirty="0">
                <a:solidFill>
                  <a:srgbClr val="FF0000"/>
                </a:solidFill>
              </a:rPr>
              <a:t> </a:t>
            </a:r>
            <a:r>
              <a:rPr lang="en-US" sz="1400" b="1" dirty="0" err="1">
                <a:solidFill>
                  <a:srgbClr val="FF0000"/>
                </a:solidFill>
              </a:rPr>
              <a:t>avez</a:t>
            </a:r>
            <a:r>
              <a:rPr lang="en-US" sz="1400" b="1" dirty="0">
                <a:solidFill>
                  <a:srgbClr val="FF0000"/>
                </a:solidFill>
              </a:rPr>
              <a:t> </a:t>
            </a:r>
            <a:r>
              <a:rPr lang="en-US" sz="1400" b="1" dirty="0" err="1">
                <a:solidFill>
                  <a:srgbClr val="FF0000"/>
                </a:solidFill>
              </a:rPr>
              <a:t>suivi</a:t>
            </a:r>
            <a:r>
              <a:rPr lang="en-US" sz="1400" b="1" dirty="0">
                <a:solidFill>
                  <a:srgbClr val="FF0000"/>
                </a:solidFill>
              </a:rPr>
              <a:t> pour arriver à </a:t>
            </a:r>
            <a:r>
              <a:rPr lang="en-US" sz="1400" b="1" dirty="0" err="1">
                <a:solidFill>
                  <a:srgbClr val="FF0000"/>
                </a:solidFill>
              </a:rPr>
              <a:t>ce</a:t>
            </a:r>
            <a:r>
              <a:rPr lang="en-US" sz="1400" b="1" dirty="0">
                <a:solidFill>
                  <a:srgbClr val="FF0000"/>
                </a:solidFill>
              </a:rPr>
              <a:t> </a:t>
            </a:r>
            <a:r>
              <a:rPr lang="en-US" sz="1400" b="1" dirty="0" err="1">
                <a:solidFill>
                  <a:srgbClr val="FF0000"/>
                </a:solidFill>
              </a:rPr>
              <a:t>cas</a:t>
            </a:r>
            <a:r>
              <a:rPr lang="en-US" sz="1400" b="1" dirty="0">
                <a:solidFill>
                  <a:srgbClr val="FF0000"/>
                </a:solidFill>
              </a:rPr>
              <a:t> (successions de menus)</a:t>
            </a:r>
            <a:r>
              <a:rPr lang="en-US" sz="1400" b="1" dirty="0"/>
              <a:t>, </a:t>
            </a:r>
            <a:r>
              <a:rPr lang="en-US" sz="1400" b="1" dirty="0" err="1"/>
              <a:t>éventuellement</a:t>
            </a:r>
            <a:r>
              <a:rPr lang="en-US" sz="1400" b="1" dirty="0"/>
              <a:t> le lien de la page sur </a:t>
            </a:r>
            <a:r>
              <a:rPr lang="en-US" sz="1400" b="1" dirty="0" err="1"/>
              <a:t>laquelle</a:t>
            </a:r>
            <a:r>
              <a:rPr lang="en-US" sz="1400" b="1" dirty="0"/>
              <a:t> </a:t>
            </a:r>
            <a:r>
              <a:rPr lang="en-US" sz="1400" b="1" dirty="0" err="1"/>
              <a:t>vous</a:t>
            </a:r>
            <a:r>
              <a:rPr lang="en-US" sz="1400" b="1" dirty="0"/>
              <a:t> </a:t>
            </a:r>
            <a:r>
              <a:rPr lang="en-US" sz="1400" b="1" dirty="0" err="1"/>
              <a:t>étiez</a:t>
            </a:r>
            <a:endParaRPr lang="en-US" sz="1400" b="1" dirty="0"/>
          </a:p>
          <a:p>
            <a:pPr marL="628650" lvl="1" indent="-285750">
              <a:lnSpc>
                <a:spcPct val="120000"/>
              </a:lnSpc>
              <a:spcBef>
                <a:spcPts val="0"/>
              </a:spcBef>
              <a:spcAft>
                <a:spcPts val="300"/>
              </a:spcAft>
              <a:buFont typeface="Wingdings" panose="05000000000000000000" pitchFamily="2" charset="2"/>
              <a:buChar char="Ø"/>
            </a:pPr>
            <a:r>
              <a:rPr lang="fr-FR" sz="1400" dirty="0"/>
              <a:t>Une </a:t>
            </a:r>
            <a:r>
              <a:rPr lang="fr-FR" sz="1400" b="1" dirty="0">
                <a:highlight>
                  <a:srgbClr val="FFFF00"/>
                </a:highlight>
              </a:rPr>
              <a:t>adresse de contact</a:t>
            </a:r>
            <a:r>
              <a:rPr lang="fr-FR" sz="1400" dirty="0"/>
              <a:t> avec le </a:t>
            </a:r>
            <a:r>
              <a:rPr lang="fr-FR" sz="1400" b="1" dirty="0"/>
              <a:t>responsable du programme </a:t>
            </a:r>
            <a:r>
              <a:rPr lang="fr-FR" sz="1400" b="1" dirty="0" err="1"/>
              <a:t>NetAcad</a:t>
            </a:r>
            <a:r>
              <a:rPr lang="fr-FR" sz="1400" b="1" dirty="0"/>
              <a:t> France chez CISCO </a:t>
            </a:r>
            <a:r>
              <a:rPr lang="fr-FR" sz="1400" b="1" dirty="0" err="1"/>
              <a:t>Systems</a:t>
            </a:r>
            <a:r>
              <a:rPr lang="fr-FR" sz="1400" b="1" dirty="0"/>
              <a:t> Christophe </a:t>
            </a:r>
            <a:r>
              <a:rPr lang="fr-FR" sz="1400" b="1" dirty="0" err="1"/>
              <a:t>Dolinsek</a:t>
            </a:r>
            <a:r>
              <a:rPr lang="fr-FR" sz="1400" b="1" dirty="0"/>
              <a:t> </a:t>
            </a:r>
            <a:br>
              <a:rPr lang="fr-FR" sz="1400" b="1" dirty="0"/>
            </a:br>
            <a:r>
              <a:rPr lang="fr-FR" sz="1400" dirty="0">
                <a:hlinkClick r:id="rId6"/>
              </a:rPr>
              <a:t>cdolinse@cisco.com</a:t>
            </a:r>
            <a:r>
              <a:rPr lang="fr-FR" sz="1400" dirty="0"/>
              <a:t> </a:t>
            </a:r>
            <a:r>
              <a:rPr lang="fr-FR" sz="1200" dirty="0"/>
              <a:t>	</a:t>
            </a:r>
          </a:p>
        </p:txBody>
      </p:sp>
    </p:spTree>
    <p:extLst>
      <p:ext uri="{BB962C8B-B14F-4D97-AF65-F5344CB8AC3E}">
        <p14:creationId xmlns:p14="http://schemas.microsoft.com/office/powerpoint/2010/main" val="134984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B1587D-9B60-4BC4-B2F1-999AAFF40A63}"/>
              </a:ext>
            </a:extLst>
          </p:cNvPr>
          <p:cNvSpPr>
            <a:spLocks noGrp="1"/>
          </p:cNvSpPr>
          <p:nvPr>
            <p:ph type="body" sz="quarter" idx="10"/>
          </p:nvPr>
        </p:nvSpPr>
        <p:spPr>
          <a:xfrm>
            <a:off x="0" y="606331"/>
            <a:ext cx="8986210" cy="3389312"/>
          </a:xfrm>
        </p:spPr>
        <p:txBody>
          <a:bodyPr/>
          <a:lstStyle/>
          <a:p>
            <a:pPr marL="57150" indent="0">
              <a:buNone/>
            </a:pPr>
            <a:br>
              <a:rPr lang="en-GB" sz="1600" dirty="0"/>
            </a:br>
            <a:br>
              <a:rPr lang="en-GB" sz="1600" dirty="0"/>
            </a:br>
            <a:endParaRPr lang="fr-FR" sz="1600" dirty="0"/>
          </a:p>
        </p:txBody>
      </p:sp>
      <p:sp>
        <p:nvSpPr>
          <p:cNvPr id="3" name="Title 2">
            <a:extLst>
              <a:ext uri="{FF2B5EF4-FFF2-40B4-BE49-F238E27FC236}">
                <a16:creationId xmlns:a16="http://schemas.microsoft.com/office/drawing/2014/main" id="{D9E94545-056D-43A8-A6FC-269A112499D4}"/>
              </a:ext>
            </a:extLst>
          </p:cNvPr>
          <p:cNvSpPr>
            <a:spLocks noGrp="1"/>
          </p:cNvSpPr>
          <p:nvPr>
            <p:ph type="title"/>
          </p:nvPr>
        </p:nvSpPr>
        <p:spPr>
          <a:xfrm>
            <a:off x="0" y="0"/>
            <a:ext cx="8345488" cy="731837"/>
          </a:xfrm>
        </p:spPr>
        <p:txBody>
          <a:bodyPr/>
          <a:lstStyle/>
          <a:p>
            <a:r>
              <a:rPr lang="fr-FR" dirty="0"/>
              <a:t>Une équipe pour vous accompagner</a:t>
            </a:r>
          </a:p>
        </p:txBody>
      </p:sp>
      <p:graphicFrame>
        <p:nvGraphicFramePr>
          <p:cNvPr id="6" name="Tableau 5">
            <a:extLst>
              <a:ext uri="{FF2B5EF4-FFF2-40B4-BE49-F238E27FC236}">
                <a16:creationId xmlns:a16="http://schemas.microsoft.com/office/drawing/2014/main" id="{0F04D727-86B3-684E-9600-4206781BD8AD}"/>
              </a:ext>
            </a:extLst>
          </p:cNvPr>
          <p:cNvGraphicFramePr>
            <a:graphicFrameLocks noGrp="1"/>
          </p:cNvGraphicFramePr>
          <p:nvPr>
            <p:extLst>
              <p:ext uri="{D42A27DB-BD31-4B8C-83A1-F6EECF244321}">
                <p14:modId xmlns:p14="http://schemas.microsoft.com/office/powerpoint/2010/main" val="3055696744"/>
              </p:ext>
            </p:extLst>
          </p:nvPr>
        </p:nvGraphicFramePr>
        <p:xfrm>
          <a:off x="76201" y="886314"/>
          <a:ext cx="7530246" cy="2697480"/>
        </p:xfrm>
        <a:graphic>
          <a:graphicData uri="http://schemas.openxmlformats.org/drawingml/2006/table">
            <a:tbl>
              <a:tblPr firstRow="1" bandRow="1">
                <a:tableStyleId>{C083E6E3-FA7D-4D7B-A595-EF9225AFEA82}</a:tableStyleId>
              </a:tblPr>
              <a:tblGrid>
                <a:gridCol w="1466054">
                  <a:extLst>
                    <a:ext uri="{9D8B030D-6E8A-4147-A177-3AD203B41FA5}">
                      <a16:colId xmlns:a16="http://schemas.microsoft.com/office/drawing/2014/main" val="1415533299"/>
                    </a:ext>
                  </a:extLst>
                </a:gridCol>
                <a:gridCol w="2577488">
                  <a:extLst>
                    <a:ext uri="{9D8B030D-6E8A-4147-A177-3AD203B41FA5}">
                      <a16:colId xmlns:a16="http://schemas.microsoft.com/office/drawing/2014/main" val="1028666778"/>
                    </a:ext>
                  </a:extLst>
                </a:gridCol>
                <a:gridCol w="3486704">
                  <a:extLst>
                    <a:ext uri="{9D8B030D-6E8A-4147-A177-3AD203B41FA5}">
                      <a16:colId xmlns:a16="http://schemas.microsoft.com/office/drawing/2014/main" val="73799489"/>
                    </a:ext>
                  </a:extLst>
                </a:gridCol>
              </a:tblGrid>
              <a:tr h="590866">
                <a:tc>
                  <a:txBody>
                    <a:bodyPr/>
                    <a:lstStyle/>
                    <a:p>
                      <a:r>
                        <a:rPr lang="en-US" sz="1100" b="1" dirty="0"/>
                        <a:t>Eric </a:t>
                      </a:r>
                      <a:r>
                        <a:rPr lang="en-US" sz="1100" b="1" dirty="0" err="1"/>
                        <a:t>Deschaintre</a:t>
                      </a:r>
                      <a:endParaRPr lang="en-US" sz="1100" b="1" dirty="0"/>
                    </a:p>
                  </a:txBody>
                  <a:tcPr/>
                </a:tc>
                <a:tc>
                  <a:txBody>
                    <a:bodyPr/>
                    <a:lstStyle/>
                    <a:p>
                      <a:r>
                        <a:rPr lang="fr-FR" sz="800" b="1" i="1" dirty="0"/>
                        <a:t>IA-IPR Economie Gestion Académie de Strasbourg</a:t>
                      </a:r>
                    </a:p>
                    <a:p>
                      <a:endParaRPr lang="fr-FR" sz="800" b="1" i="1" dirty="0"/>
                    </a:p>
                    <a:p>
                      <a:endParaRPr lang="fr-FR" sz="800" b="1" i="1" dirty="0"/>
                    </a:p>
                    <a:p>
                      <a:endParaRPr lang="fr-FR" sz="800" b="1" i="1" dirty="0"/>
                    </a:p>
                    <a:p>
                      <a:endParaRPr lang="fr-FR" sz="800" b="1" i="1" dirty="0"/>
                    </a:p>
                  </a:txBody>
                  <a:tcPr/>
                </a:tc>
                <a:tc>
                  <a:txBody>
                    <a:bodyPr/>
                    <a:lstStyle/>
                    <a:p>
                      <a:endParaRPr lang="en-US" sz="1100" b="1" dirty="0"/>
                    </a:p>
                  </a:txBody>
                  <a:tcPr/>
                </a:tc>
                <a:extLst>
                  <a:ext uri="{0D108BD9-81ED-4DB2-BD59-A6C34878D82A}">
                    <a16:rowId xmlns:a16="http://schemas.microsoft.com/office/drawing/2014/main" val="4202106314"/>
                  </a:ext>
                </a:extLst>
              </a:tr>
              <a:tr h="899144">
                <a:tc>
                  <a:txBody>
                    <a:bodyPr/>
                    <a:lstStyle/>
                    <a:p>
                      <a:r>
                        <a:rPr lang="en-US" sz="1100" b="1" dirty="0"/>
                        <a:t>Valérie Martinez</a:t>
                      </a:r>
                    </a:p>
                  </a:txBody>
                  <a:tcPr/>
                </a:tc>
                <a:tc>
                  <a:txBody>
                    <a:bodyPr/>
                    <a:lstStyle/>
                    <a:p>
                      <a:r>
                        <a:rPr lang="fr-FR" sz="800" b="1" i="1" dirty="0"/>
                        <a:t>BTS SIO - Enseignante SISR Lycée du Grand Nouméa </a:t>
                      </a:r>
                      <a:br>
                        <a:rPr lang="fr-FR" sz="800" b="1" i="1" dirty="0"/>
                      </a:br>
                      <a:r>
                        <a:rPr lang="fr-FR" sz="800" b="1" i="1" dirty="0"/>
                        <a:t>Instructrice ITC CERTA</a:t>
                      </a:r>
                    </a:p>
                    <a:p>
                      <a:r>
                        <a:rPr lang="fr-FR" sz="800" b="1" i="1" dirty="0"/>
                        <a:t>Référente Partenariat Cisco-</a:t>
                      </a:r>
                      <a:r>
                        <a:rPr lang="fr-FR" sz="800" b="1" i="1" dirty="0" err="1"/>
                        <a:t>Certa</a:t>
                      </a:r>
                      <a:endParaRPr lang="fr-FR" sz="800" b="1" i="1" dirty="0"/>
                    </a:p>
                    <a:p>
                      <a:endParaRPr lang="en-US" sz="800" b="1" i="1" dirty="0"/>
                    </a:p>
                    <a:p>
                      <a:endParaRPr lang="en-US" sz="800" b="1" i="1" dirty="0"/>
                    </a:p>
                    <a:p>
                      <a:endParaRPr lang="en-US" sz="800" b="1" i="1" dirty="0"/>
                    </a:p>
                    <a:p>
                      <a:endParaRPr lang="en-US" sz="800" b="1" i="1" dirty="0"/>
                    </a:p>
                    <a:p>
                      <a:endParaRPr lang="en-US" sz="800" b="1" i="1" dirty="0"/>
                    </a:p>
                  </a:txBody>
                  <a:tcPr/>
                </a:tc>
                <a:tc>
                  <a:txBody>
                    <a:bodyPr/>
                    <a:lstStyle/>
                    <a:p>
                      <a:endParaRPr lang="en-US" sz="1100" b="1" dirty="0"/>
                    </a:p>
                  </a:txBody>
                  <a:tcPr/>
                </a:tc>
                <a:extLst>
                  <a:ext uri="{0D108BD9-81ED-4DB2-BD59-A6C34878D82A}">
                    <a16:rowId xmlns:a16="http://schemas.microsoft.com/office/drawing/2014/main" val="490553331"/>
                  </a:ext>
                </a:extLst>
              </a:tr>
              <a:tr h="783539">
                <a:tc>
                  <a:txBody>
                    <a:bodyPr/>
                    <a:lstStyle/>
                    <a:p>
                      <a:r>
                        <a:rPr lang="en-US" sz="1100" b="1" dirty="0"/>
                        <a:t>Pascal </a:t>
                      </a:r>
                      <a:r>
                        <a:rPr lang="en-US" sz="1100" b="1" dirty="0" err="1"/>
                        <a:t>Moussier</a:t>
                      </a:r>
                      <a:endParaRPr lang="en-US" sz="1100" b="1" dirty="0"/>
                    </a:p>
                  </a:txBody>
                  <a:tcPr/>
                </a:tc>
                <a:tc>
                  <a:txBody>
                    <a:bodyPr/>
                    <a:lstStyle/>
                    <a:p>
                      <a:r>
                        <a:rPr lang="fr-FR" sz="800" b="1" i="1" dirty="0"/>
                        <a:t>BTS SIO – Enseignant SISR Lycée Louis Armand –</a:t>
                      </a:r>
                    </a:p>
                    <a:p>
                      <a:pPr marL="0" marR="0" lvl="0" indent="0" algn="l" defTabSz="685777" rtl="0" eaLnBrk="1" fontAlgn="auto" latinLnBrk="0" hangingPunct="1">
                        <a:lnSpc>
                          <a:spcPct val="100000"/>
                        </a:lnSpc>
                        <a:spcBef>
                          <a:spcPts val="0"/>
                        </a:spcBef>
                        <a:spcAft>
                          <a:spcPts val="0"/>
                        </a:spcAft>
                        <a:buClrTx/>
                        <a:buSzTx/>
                        <a:buFontTx/>
                        <a:buNone/>
                        <a:tabLst/>
                        <a:defRPr/>
                      </a:pPr>
                      <a:r>
                        <a:rPr lang="fr-FR" sz="800" b="1" i="1" dirty="0"/>
                        <a:t>Instructeur ITC CERTA</a:t>
                      </a:r>
                    </a:p>
                    <a:p>
                      <a:endParaRPr lang="en-US" sz="800" b="1" i="1" dirty="0"/>
                    </a:p>
                  </a:txBody>
                  <a:tcPr/>
                </a:tc>
                <a:tc>
                  <a:txBody>
                    <a:bodyPr/>
                    <a:lstStyle/>
                    <a:p>
                      <a:endParaRPr lang="en-US" sz="1100" b="1" dirty="0"/>
                    </a:p>
                    <a:p>
                      <a:endParaRPr lang="en-US" sz="1100" b="1" dirty="0"/>
                    </a:p>
                    <a:p>
                      <a:endParaRPr lang="en-US" sz="1100" b="1" dirty="0"/>
                    </a:p>
                    <a:p>
                      <a:endParaRPr lang="en-US" sz="1100" b="1" dirty="0"/>
                    </a:p>
                    <a:p>
                      <a:endParaRPr lang="en-US" sz="1100" b="1" dirty="0"/>
                    </a:p>
                  </a:txBody>
                  <a:tcPr/>
                </a:tc>
                <a:extLst>
                  <a:ext uri="{0D108BD9-81ED-4DB2-BD59-A6C34878D82A}">
                    <a16:rowId xmlns:a16="http://schemas.microsoft.com/office/drawing/2014/main" val="2795499323"/>
                  </a:ext>
                </a:extLst>
              </a:tr>
            </a:tbl>
          </a:graphicData>
        </a:graphic>
      </p:graphicFrame>
      <p:graphicFrame>
        <p:nvGraphicFramePr>
          <p:cNvPr id="7" name="Tableau 6">
            <a:extLst>
              <a:ext uri="{FF2B5EF4-FFF2-40B4-BE49-F238E27FC236}">
                <a16:creationId xmlns:a16="http://schemas.microsoft.com/office/drawing/2014/main" id="{1F2CA5C0-DBB4-0A46-8DD3-4E2F61F24612}"/>
              </a:ext>
            </a:extLst>
          </p:cNvPr>
          <p:cNvGraphicFramePr>
            <a:graphicFrameLocks noGrp="1"/>
          </p:cNvGraphicFramePr>
          <p:nvPr>
            <p:extLst>
              <p:ext uri="{D42A27DB-BD31-4B8C-83A1-F6EECF244321}">
                <p14:modId xmlns:p14="http://schemas.microsoft.com/office/powerpoint/2010/main" val="1183248305"/>
              </p:ext>
            </p:extLst>
          </p:nvPr>
        </p:nvGraphicFramePr>
        <p:xfrm>
          <a:off x="76201" y="3331274"/>
          <a:ext cx="7530244" cy="1645920"/>
        </p:xfrm>
        <a:graphic>
          <a:graphicData uri="http://schemas.openxmlformats.org/drawingml/2006/table">
            <a:tbl>
              <a:tblPr firstRow="1" bandRow="1">
                <a:tableStyleId>{C083E6E3-FA7D-4D7B-A595-EF9225AFEA82}</a:tableStyleId>
              </a:tblPr>
              <a:tblGrid>
                <a:gridCol w="1474702">
                  <a:extLst>
                    <a:ext uri="{9D8B030D-6E8A-4147-A177-3AD203B41FA5}">
                      <a16:colId xmlns:a16="http://schemas.microsoft.com/office/drawing/2014/main" val="1415533299"/>
                    </a:ext>
                  </a:extLst>
                </a:gridCol>
                <a:gridCol w="3174186">
                  <a:extLst>
                    <a:ext uri="{9D8B030D-6E8A-4147-A177-3AD203B41FA5}">
                      <a16:colId xmlns:a16="http://schemas.microsoft.com/office/drawing/2014/main" val="1028666778"/>
                    </a:ext>
                  </a:extLst>
                </a:gridCol>
                <a:gridCol w="2881356">
                  <a:extLst>
                    <a:ext uri="{9D8B030D-6E8A-4147-A177-3AD203B41FA5}">
                      <a16:colId xmlns:a16="http://schemas.microsoft.com/office/drawing/2014/main" val="73799489"/>
                    </a:ext>
                  </a:extLst>
                </a:gridCol>
              </a:tblGrid>
              <a:tr h="549663">
                <a:tc>
                  <a:txBody>
                    <a:bodyPr/>
                    <a:lstStyle/>
                    <a:p>
                      <a:r>
                        <a:rPr lang="en-US" sz="1100" b="1" dirty="0"/>
                        <a:t>Christophe </a:t>
                      </a:r>
                      <a:r>
                        <a:rPr lang="en-US" sz="1100" b="1" dirty="0" err="1"/>
                        <a:t>Dolinsek</a:t>
                      </a:r>
                      <a:endParaRPr lang="en-US" sz="1100" b="1" dirty="0"/>
                    </a:p>
                  </a:txBody>
                  <a:tcPr/>
                </a:tc>
                <a:tc>
                  <a:txBody>
                    <a:bodyPr/>
                    <a:lstStyle/>
                    <a:p>
                      <a:r>
                        <a:rPr lang="fr-FR" sz="800" b="1" i="1" dirty="0"/>
                        <a:t>Directeur du programme Cisco Networking </a:t>
                      </a:r>
                      <a:r>
                        <a:rPr lang="fr-FR" sz="800" b="1" i="1" dirty="0" err="1"/>
                        <a:t>Academy</a:t>
                      </a:r>
                      <a:r>
                        <a:rPr lang="fr-FR" sz="800" b="1" i="1" dirty="0"/>
                        <a:t> France</a:t>
                      </a:r>
                    </a:p>
                    <a:p>
                      <a:endParaRPr lang="fr-FR" sz="800" b="1" i="1" dirty="0"/>
                    </a:p>
                    <a:p>
                      <a:endParaRPr lang="fr-FR" sz="800" b="1" i="1" dirty="0"/>
                    </a:p>
                    <a:p>
                      <a:endParaRPr lang="fr-FR" sz="800" b="1" i="1" dirty="0"/>
                    </a:p>
                    <a:p>
                      <a:endParaRPr lang="fr-FR" sz="800" b="1" i="1" dirty="0"/>
                    </a:p>
                    <a:p>
                      <a:endParaRPr lang="fr-FR" sz="800" b="1" i="1" dirty="0"/>
                    </a:p>
                  </a:txBody>
                  <a:tcPr/>
                </a:tc>
                <a:tc>
                  <a:txBody>
                    <a:bodyPr/>
                    <a:lstStyle/>
                    <a:p>
                      <a:endParaRPr lang="en-US" sz="1100" b="1" dirty="0"/>
                    </a:p>
                  </a:txBody>
                  <a:tcPr/>
                </a:tc>
                <a:extLst>
                  <a:ext uri="{0D108BD9-81ED-4DB2-BD59-A6C34878D82A}">
                    <a16:rowId xmlns:a16="http://schemas.microsoft.com/office/drawing/2014/main" val="4202106314"/>
                  </a:ext>
                </a:extLst>
              </a:tr>
              <a:tr h="625637">
                <a:tc>
                  <a:txBody>
                    <a:bodyPr/>
                    <a:lstStyle/>
                    <a:p>
                      <a:r>
                        <a:rPr lang="en-US" sz="1100" b="1" dirty="0"/>
                        <a:t>Patrick </a:t>
                      </a:r>
                      <a:r>
                        <a:rPr lang="en-US" sz="1100" b="1" dirty="0" err="1"/>
                        <a:t>Sas</a:t>
                      </a:r>
                      <a:endParaRPr lang="en-US" sz="1100" b="1" dirty="0"/>
                    </a:p>
                  </a:txBody>
                  <a:tcPr/>
                </a:tc>
                <a:tc>
                  <a:txBody>
                    <a:bodyPr/>
                    <a:lstStyle/>
                    <a:p>
                      <a:r>
                        <a:rPr lang="en-US" sz="800" b="1" i="1" dirty="0" err="1"/>
                        <a:t>Responsable</a:t>
                      </a:r>
                      <a:r>
                        <a:rPr lang="en-US" sz="800" b="1" i="1" dirty="0"/>
                        <a:t> technique Cisco Networking Academy France</a:t>
                      </a:r>
                    </a:p>
                    <a:p>
                      <a:endParaRPr lang="en-US" sz="800" b="1" i="1" dirty="0"/>
                    </a:p>
                    <a:p>
                      <a:endParaRPr lang="en-US" sz="800" b="1" i="1" dirty="0"/>
                    </a:p>
                    <a:p>
                      <a:endParaRPr lang="en-US" sz="800" b="1" i="1" dirty="0"/>
                    </a:p>
                    <a:p>
                      <a:endParaRPr lang="en-US" sz="800" b="1" i="1" dirty="0"/>
                    </a:p>
                    <a:p>
                      <a:endParaRPr lang="en-US" sz="800" b="1" i="1" dirty="0"/>
                    </a:p>
                  </a:txBody>
                  <a:tcPr/>
                </a:tc>
                <a:tc>
                  <a:txBody>
                    <a:bodyPr/>
                    <a:lstStyle/>
                    <a:p>
                      <a:endParaRPr lang="en-US" sz="1100" b="1" dirty="0"/>
                    </a:p>
                  </a:txBody>
                  <a:tcPr/>
                </a:tc>
                <a:extLst>
                  <a:ext uri="{0D108BD9-81ED-4DB2-BD59-A6C34878D82A}">
                    <a16:rowId xmlns:a16="http://schemas.microsoft.com/office/drawing/2014/main" val="490553331"/>
                  </a:ext>
                </a:extLst>
              </a:tr>
            </a:tbl>
          </a:graphicData>
        </a:graphic>
      </p:graphicFrame>
      <p:pic>
        <p:nvPicPr>
          <p:cNvPr id="8" name="Image 7" descr="Une image contenant personne, femme, extérieur, souriant&#10;&#10;Description générée automatiquement">
            <a:extLst>
              <a:ext uri="{FF2B5EF4-FFF2-40B4-BE49-F238E27FC236}">
                <a16:creationId xmlns:a16="http://schemas.microsoft.com/office/drawing/2014/main" id="{4E7BD3A8-DC49-B74E-AAFE-3CEE8DB8BC4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175403" y="1618770"/>
            <a:ext cx="577851" cy="808743"/>
          </a:xfrm>
          <a:prstGeom prst="rect">
            <a:avLst/>
          </a:prstGeom>
        </p:spPr>
      </p:pic>
      <p:pic>
        <p:nvPicPr>
          <p:cNvPr id="9" name="Image 8">
            <a:extLst>
              <a:ext uri="{FF2B5EF4-FFF2-40B4-BE49-F238E27FC236}">
                <a16:creationId xmlns:a16="http://schemas.microsoft.com/office/drawing/2014/main" id="{000CBDBB-43D5-D048-BD45-C875B6B26ADA}"/>
              </a:ext>
            </a:extLst>
          </p:cNvPr>
          <p:cNvPicPr>
            <a:picLocks noChangeAspect="1"/>
          </p:cNvPicPr>
          <p:nvPr/>
        </p:nvPicPr>
        <p:blipFill>
          <a:blip r:embed="rId3"/>
          <a:stretch>
            <a:fillRect/>
          </a:stretch>
        </p:blipFill>
        <p:spPr>
          <a:xfrm>
            <a:off x="5208060" y="882452"/>
            <a:ext cx="501650" cy="729673"/>
          </a:xfrm>
          <a:prstGeom prst="rect">
            <a:avLst/>
          </a:prstGeom>
        </p:spPr>
      </p:pic>
      <p:pic>
        <p:nvPicPr>
          <p:cNvPr id="11" name="Image 10" descr="Une image contenant homme, personne, cravate, portant&#10;&#10;Description générée automatiquement">
            <a:extLst>
              <a:ext uri="{FF2B5EF4-FFF2-40B4-BE49-F238E27FC236}">
                <a16:creationId xmlns:a16="http://schemas.microsoft.com/office/drawing/2014/main" id="{91D3724F-3C14-1447-ABFB-6BE05E161A6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180613" y="3336998"/>
            <a:ext cx="561755" cy="830056"/>
          </a:xfrm>
          <a:prstGeom prst="rect">
            <a:avLst/>
          </a:prstGeom>
        </p:spPr>
      </p:pic>
      <p:pic>
        <p:nvPicPr>
          <p:cNvPr id="12" name="Image 11">
            <a:extLst>
              <a:ext uri="{FF2B5EF4-FFF2-40B4-BE49-F238E27FC236}">
                <a16:creationId xmlns:a16="http://schemas.microsoft.com/office/drawing/2014/main" id="{2CCA3637-ECC2-D145-A561-D6ECA65F2FB3}"/>
              </a:ext>
            </a:extLst>
          </p:cNvPr>
          <p:cNvPicPr>
            <a:picLocks noChangeAspect="1"/>
          </p:cNvPicPr>
          <p:nvPr/>
        </p:nvPicPr>
        <p:blipFill>
          <a:blip r:embed="rId5"/>
          <a:stretch>
            <a:fillRect/>
          </a:stretch>
        </p:blipFill>
        <p:spPr>
          <a:xfrm>
            <a:off x="5160436" y="2436190"/>
            <a:ext cx="596900" cy="844550"/>
          </a:xfrm>
          <a:prstGeom prst="rect">
            <a:avLst/>
          </a:prstGeom>
        </p:spPr>
      </p:pic>
      <p:pic>
        <p:nvPicPr>
          <p:cNvPr id="13" name="Image 12">
            <a:extLst>
              <a:ext uri="{FF2B5EF4-FFF2-40B4-BE49-F238E27FC236}">
                <a16:creationId xmlns:a16="http://schemas.microsoft.com/office/drawing/2014/main" id="{AAE03682-AACD-2C4B-9AB5-356F45E65529}"/>
              </a:ext>
            </a:extLst>
          </p:cNvPr>
          <p:cNvPicPr>
            <a:picLocks noChangeAspect="1"/>
          </p:cNvPicPr>
          <p:nvPr/>
        </p:nvPicPr>
        <p:blipFill>
          <a:blip r:embed="rId6"/>
          <a:stretch>
            <a:fillRect/>
          </a:stretch>
        </p:blipFill>
        <p:spPr>
          <a:xfrm>
            <a:off x="6648788" y="1611995"/>
            <a:ext cx="957658" cy="957658"/>
          </a:xfrm>
          <a:prstGeom prst="rect">
            <a:avLst/>
          </a:prstGeom>
        </p:spPr>
      </p:pic>
      <p:pic>
        <p:nvPicPr>
          <p:cNvPr id="16" name="Image 15" descr="Une image contenant personne, homme, intérieur, regardant&#10;&#10;Description générée automatiquement">
            <a:extLst>
              <a:ext uri="{FF2B5EF4-FFF2-40B4-BE49-F238E27FC236}">
                <a16:creationId xmlns:a16="http://schemas.microsoft.com/office/drawing/2014/main" id="{C772F4FD-727E-A149-9445-7A590094131D}"/>
              </a:ext>
            </a:extLst>
          </p:cNvPr>
          <p:cNvPicPr>
            <a:picLocks noChangeAspect="1"/>
          </p:cNvPicPr>
          <p:nvPr/>
        </p:nvPicPr>
        <p:blipFill>
          <a:blip r:embed="rId7"/>
          <a:stretch>
            <a:fillRect/>
          </a:stretch>
        </p:blipFill>
        <p:spPr>
          <a:xfrm>
            <a:off x="5193094" y="4196418"/>
            <a:ext cx="549274" cy="758521"/>
          </a:xfrm>
          <a:prstGeom prst="rect">
            <a:avLst/>
          </a:prstGeom>
        </p:spPr>
      </p:pic>
      <p:pic>
        <p:nvPicPr>
          <p:cNvPr id="17" name="Image 16">
            <a:extLst>
              <a:ext uri="{FF2B5EF4-FFF2-40B4-BE49-F238E27FC236}">
                <a16:creationId xmlns:a16="http://schemas.microsoft.com/office/drawing/2014/main" id="{D348C72B-87AF-5248-B062-8FC00543C8BB}"/>
              </a:ext>
            </a:extLst>
          </p:cNvPr>
          <p:cNvPicPr>
            <a:picLocks noChangeAspect="1"/>
          </p:cNvPicPr>
          <p:nvPr/>
        </p:nvPicPr>
        <p:blipFill>
          <a:blip r:embed="rId8"/>
          <a:stretch>
            <a:fillRect/>
          </a:stretch>
        </p:blipFill>
        <p:spPr>
          <a:xfrm>
            <a:off x="6648788" y="3623734"/>
            <a:ext cx="973786" cy="973786"/>
          </a:xfrm>
          <a:prstGeom prst="rect">
            <a:avLst/>
          </a:prstGeom>
        </p:spPr>
      </p:pic>
      <p:sp>
        <p:nvSpPr>
          <p:cNvPr id="5" name="Rectangle 4">
            <a:extLst>
              <a:ext uri="{FF2B5EF4-FFF2-40B4-BE49-F238E27FC236}">
                <a16:creationId xmlns:a16="http://schemas.microsoft.com/office/drawing/2014/main" id="{46CC83D0-68B0-48E3-AE65-FC90E96B40FD}"/>
              </a:ext>
            </a:extLst>
          </p:cNvPr>
          <p:cNvSpPr/>
          <p:nvPr/>
        </p:nvSpPr>
        <p:spPr>
          <a:xfrm>
            <a:off x="6648788" y="4537169"/>
            <a:ext cx="1233679" cy="4400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AE60F309-664F-4B75-83C3-1229F600C6F0}"/>
              </a:ext>
            </a:extLst>
          </p:cNvPr>
          <p:cNvSpPr/>
          <p:nvPr/>
        </p:nvSpPr>
        <p:spPr>
          <a:xfrm>
            <a:off x="6648787" y="2511575"/>
            <a:ext cx="1233679" cy="4400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390F4E28-86CF-4900-9263-2787F78AEF50}"/>
              </a:ext>
            </a:extLst>
          </p:cNvPr>
          <p:cNvSpPr/>
          <p:nvPr/>
        </p:nvSpPr>
        <p:spPr>
          <a:xfrm>
            <a:off x="6644927" y="1181680"/>
            <a:ext cx="1233679" cy="4400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87251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54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p:txBody>
          <a:bodyPr/>
          <a:lstStyle/>
          <a:p>
            <a:pPr lvl="1" algn="just"/>
            <a:r>
              <a:rPr lang="fr-FR" b="1" dirty="0"/>
              <a:t>Nota: L’accès à l’examen final est conditionné par le passage du commentaire sur le cours</a:t>
            </a:r>
          </a:p>
          <a:p>
            <a:pPr lvl="1" algn="just"/>
            <a:r>
              <a:rPr lang="fr-FR" b="1" dirty="0"/>
              <a:t>Des ouvertures des examens finaux pour </a:t>
            </a:r>
            <a:r>
              <a:rPr lang="fr-FR" b="1" dirty="0" err="1"/>
              <a:t>CyberOps</a:t>
            </a:r>
            <a:r>
              <a:rPr lang="fr-FR" b="1" dirty="0"/>
              <a:t> en continu.</a:t>
            </a:r>
          </a:p>
          <a:p>
            <a:pPr lvl="1" algn="just"/>
            <a:r>
              <a:rPr lang="fr-FR" b="1" dirty="0" err="1"/>
              <a:t>Skill</a:t>
            </a:r>
            <a:r>
              <a:rPr lang="fr-FR" b="1" dirty="0"/>
              <a:t> test disponible à la demande. Mail à adresser la veille du passage de l’examen à Patrick SAS (</a:t>
            </a:r>
            <a:r>
              <a:rPr lang="fr-FR" b="1" dirty="0">
                <a:hlinkClick r:id="rId2"/>
              </a:rPr>
              <a:t>psas@inlea.com</a:t>
            </a:r>
            <a:r>
              <a:rPr lang="fr-FR" b="1" dirty="0"/>
              <a:t>) pour la transmission du sujet. </a:t>
            </a:r>
            <a:br>
              <a:rPr lang="fr-FR" b="1" dirty="0"/>
            </a:br>
            <a:r>
              <a:rPr lang="fr-FR" b="1" dirty="0"/>
              <a:t>Les réponses sont à transmettre à l’aide du fichier Word.</a:t>
            </a:r>
          </a:p>
          <a:p>
            <a:pPr lvl="1" algn="just"/>
            <a:r>
              <a:rPr lang="fr-FR" b="1" dirty="0"/>
              <a:t>Prérequis technique du </a:t>
            </a:r>
            <a:r>
              <a:rPr lang="fr-FR" b="1" dirty="0" err="1"/>
              <a:t>skill</a:t>
            </a:r>
            <a:r>
              <a:rPr lang="fr-FR" b="1" dirty="0"/>
              <a:t> : poste équipé de Wireshark.</a:t>
            </a:r>
          </a:p>
          <a:p>
            <a:pPr lvl="1" algn="just"/>
            <a:r>
              <a:rPr lang="fr-FR" b="1" dirty="0"/>
              <a:t>Conditions de validation : 75% à l’examen théorique final au 1</a:t>
            </a:r>
            <a:r>
              <a:rPr lang="fr-FR" b="1" baseline="30000" dirty="0"/>
              <a:t>er</a:t>
            </a:r>
            <a:r>
              <a:rPr lang="fr-FR" b="1" dirty="0"/>
              <a:t> Essai, 80% au second essai. 60% au </a:t>
            </a:r>
            <a:r>
              <a:rPr lang="fr-FR" b="1" dirty="0" err="1"/>
              <a:t>skill</a:t>
            </a:r>
            <a:r>
              <a:rPr lang="fr-FR" b="1" dirty="0"/>
              <a:t> test. Pondération entre les deux examens 50% - 50%</a:t>
            </a:r>
          </a:p>
          <a:p>
            <a:pPr lvl="1" algn="just"/>
            <a:endParaRPr lang="fr-FR" b="1" dirty="0"/>
          </a:p>
          <a:p>
            <a:pPr lvl="1" algn="just"/>
            <a:endParaRPr lang="fr-FR" b="1" dirty="0"/>
          </a:p>
          <a:p>
            <a:pPr lvl="1" algn="just"/>
            <a:endParaRPr lang="fr-FR" dirty="0"/>
          </a:p>
          <a:p>
            <a:pPr algn="just"/>
            <a:endParaRPr lang="fr-FR" dirty="0"/>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a:t>Organisation de la formation</a:t>
            </a:r>
          </a:p>
        </p:txBody>
      </p:sp>
    </p:spTree>
    <p:extLst>
      <p:ext uri="{BB962C8B-B14F-4D97-AF65-F5344CB8AC3E}">
        <p14:creationId xmlns:p14="http://schemas.microsoft.com/office/powerpoint/2010/main" val="215680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CFE675-3F7B-4A4D-8B18-6A94798E1242}"/>
              </a:ext>
            </a:extLst>
          </p:cNvPr>
          <p:cNvSpPr>
            <a:spLocks noGrp="1"/>
          </p:cNvSpPr>
          <p:nvPr>
            <p:ph type="title"/>
          </p:nvPr>
        </p:nvSpPr>
        <p:spPr/>
        <p:txBody>
          <a:bodyPr/>
          <a:lstStyle/>
          <a:p>
            <a:r>
              <a:rPr lang="en-US" dirty="0" err="1">
                <a:solidFill>
                  <a:schemeClr val="accent6"/>
                </a:solidFill>
              </a:rPr>
              <a:t>Statistiques</a:t>
            </a:r>
            <a:r>
              <a:rPr lang="en-US" dirty="0">
                <a:solidFill>
                  <a:schemeClr val="accent6"/>
                </a:solidFill>
              </a:rPr>
              <a:t> - </a:t>
            </a:r>
            <a:r>
              <a:rPr lang="en-US" dirty="0" err="1">
                <a:solidFill>
                  <a:schemeClr val="accent6"/>
                </a:solidFill>
              </a:rPr>
              <a:t>suivi</a:t>
            </a:r>
            <a:endParaRPr lang="en-US" dirty="0">
              <a:solidFill>
                <a:schemeClr val="accent6"/>
              </a:solidFill>
            </a:endParaRPr>
          </a:p>
        </p:txBody>
      </p:sp>
      <p:sp>
        <p:nvSpPr>
          <p:cNvPr id="4" name="Espace réservé du texte 2">
            <a:extLst>
              <a:ext uri="{FF2B5EF4-FFF2-40B4-BE49-F238E27FC236}">
                <a16:creationId xmlns:a16="http://schemas.microsoft.com/office/drawing/2014/main" id="{A375DBEC-ABFD-47FA-AA03-08382AB3D5AB}"/>
              </a:ext>
            </a:extLst>
          </p:cNvPr>
          <p:cNvSpPr txBox="1">
            <a:spLocks/>
          </p:cNvSpPr>
          <p:nvPr/>
        </p:nvSpPr>
        <p:spPr>
          <a:xfrm>
            <a:off x="533399" y="1205898"/>
            <a:ext cx="3886200" cy="3083094"/>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fr-FR" dirty="0"/>
              <a:t>Introduction à la cybersécurité</a:t>
            </a:r>
          </a:p>
          <a:p>
            <a:endParaRPr lang="fr-FR" dirty="0"/>
          </a:p>
          <a:p>
            <a:endParaRPr lang="fr-FR" dirty="0"/>
          </a:p>
          <a:p>
            <a:r>
              <a:rPr lang="fr-FR" dirty="0"/>
              <a:t>Cybersécurité Essentials</a:t>
            </a:r>
          </a:p>
          <a:p>
            <a:endParaRPr lang="fr-FR" dirty="0"/>
          </a:p>
          <a:p>
            <a:endParaRPr lang="fr-FR" dirty="0"/>
          </a:p>
          <a:p>
            <a:r>
              <a:rPr lang="fr-FR" dirty="0"/>
              <a:t>CCNA </a:t>
            </a:r>
            <a:r>
              <a:rPr lang="fr-FR" dirty="0" err="1"/>
              <a:t>Cyberops</a:t>
            </a:r>
            <a:endParaRPr lang="fr-FR" dirty="0"/>
          </a:p>
        </p:txBody>
      </p:sp>
      <p:pic>
        <p:nvPicPr>
          <p:cNvPr id="6" name="Image 5">
            <a:extLst>
              <a:ext uri="{FF2B5EF4-FFF2-40B4-BE49-F238E27FC236}">
                <a16:creationId xmlns:a16="http://schemas.microsoft.com/office/drawing/2014/main" id="{D06A445F-59D3-4149-9281-C83E44AAFA29}"/>
              </a:ext>
            </a:extLst>
          </p:cNvPr>
          <p:cNvPicPr>
            <a:picLocks noChangeAspect="1"/>
          </p:cNvPicPr>
          <p:nvPr/>
        </p:nvPicPr>
        <p:blipFill>
          <a:blip r:embed="rId2"/>
          <a:stretch>
            <a:fillRect/>
          </a:stretch>
        </p:blipFill>
        <p:spPr>
          <a:xfrm>
            <a:off x="4231696" y="513603"/>
            <a:ext cx="4238193" cy="1384589"/>
          </a:xfrm>
          <a:prstGeom prst="rect">
            <a:avLst/>
          </a:prstGeom>
        </p:spPr>
      </p:pic>
      <p:pic>
        <p:nvPicPr>
          <p:cNvPr id="7" name="Image 6">
            <a:extLst>
              <a:ext uri="{FF2B5EF4-FFF2-40B4-BE49-F238E27FC236}">
                <a16:creationId xmlns:a16="http://schemas.microsoft.com/office/drawing/2014/main" id="{54D5155C-23DB-40B0-BE7B-7E607C18199D}"/>
              </a:ext>
            </a:extLst>
          </p:cNvPr>
          <p:cNvPicPr>
            <a:picLocks noChangeAspect="1"/>
          </p:cNvPicPr>
          <p:nvPr/>
        </p:nvPicPr>
        <p:blipFill>
          <a:blip r:embed="rId3"/>
          <a:stretch>
            <a:fillRect/>
          </a:stretch>
        </p:blipFill>
        <p:spPr>
          <a:xfrm>
            <a:off x="4231696" y="2030940"/>
            <a:ext cx="4069683" cy="1384589"/>
          </a:xfrm>
          <a:prstGeom prst="rect">
            <a:avLst/>
          </a:prstGeom>
        </p:spPr>
      </p:pic>
      <p:pic>
        <p:nvPicPr>
          <p:cNvPr id="9" name="Image 8">
            <a:extLst>
              <a:ext uri="{FF2B5EF4-FFF2-40B4-BE49-F238E27FC236}">
                <a16:creationId xmlns:a16="http://schemas.microsoft.com/office/drawing/2014/main" id="{005740FB-3919-4F86-A549-F8530FFEB73B}"/>
              </a:ext>
            </a:extLst>
          </p:cNvPr>
          <p:cNvPicPr>
            <a:picLocks noChangeAspect="1"/>
          </p:cNvPicPr>
          <p:nvPr/>
        </p:nvPicPr>
        <p:blipFill>
          <a:blip r:embed="rId4"/>
          <a:stretch>
            <a:fillRect/>
          </a:stretch>
        </p:blipFill>
        <p:spPr>
          <a:xfrm>
            <a:off x="4231696" y="3226955"/>
            <a:ext cx="3195636" cy="1062037"/>
          </a:xfrm>
          <a:prstGeom prst="rect">
            <a:avLst/>
          </a:prstGeom>
        </p:spPr>
      </p:pic>
    </p:spTree>
    <p:extLst>
      <p:ext uri="{BB962C8B-B14F-4D97-AF65-F5344CB8AC3E}">
        <p14:creationId xmlns:p14="http://schemas.microsoft.com/office/powerpoint/2010/main" val="3327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4282756-B44B-40EE-BAC4-F4E35E8631B4}"/>
              </a:ext>
            </a:extLst>
          </p:cNvPr>
          <p:cNvSpPr>
            <a:spLocks noGrp="1"/>
          </p:cNvSpPr>
          <p:nvPr>
            <p:ph type="body" sz="quarter" idx="10"/>
          </p:nvPr>
        </p:nvSpPr>
        <p:spPr/>
        <p:txBody>
          <a:bodyPr/>
          <a:lstStyle/>
          <a:p>
            <a:r>
              <a:rPr lang="fr-FR" dirty="0"/>
              <a:t>Ouverture des examens théoriques et pratiques en continu à partir du 15 Juin</a:t>
            </a:r>
          </a:p>
          <a:p>
            <a:r>
              <a:rPr lang="fr-FR" dirty="0"/>
              <a:t>Attestations de réussite </a:t>
            </a:r>
          </a:p>
          <a:p>
            <a:pPr lvl="1"/>
            <a:r>
              <a:rPr lang="fr-FR" dirty="0"/>
              <a:t>pour </a:t>
            </a:r>
            <a:r>
              <a:rPr lang="fr-FR" dirty="0" err="1"/>
              <a:t>CyberOps</a:t>
            </a:r>
            <a:r>
              <a:rPr lang="fr-FR" dirty="0"/>
              <a:t> après Examen final et </a:t>
            </a:r>
            <a:r>
              <a:rPr lang="fr-FR" dirty="0" err="1"/>
              <a:t>skill</a:t>
            </a:r>
            <a:r>
              <a:rPr lang="fr-FR" dirty="0"/>
              <a:t> test, adressé individuellement</a:t>
            </a:r>
            <a:br>
              <a:rPr lang="fr-FR" dirty="0"/>
            </a:br>
            <a:r>
              <a:rPr lang="fr-FR" dirty="0"/>
              <a:t>actuellement 18 demandes de </a:t>
            </a:r>
            <a:r>
              <a:rPr lang="fr-FR" dirty="0" err="1"/>
              <a:t>Skill</a:t>
            </a:r>
            <a:r>
              <a:rPr lang="fr-FR" dirty="0"/>
              <a:t>, 13 instructeurs validés.</a:t>
            </a:r>
          </a:p>
          <a:p>
            <a:pPr lvl="1"/>
            <a:r>
              <a:rPr lang="fr-FR" dirty="0"/>
              <a:t>pour les formations </a:t>
            </a:r>
            <a:r>
              <a:rPr lang="fr-FR" dirty="0" err="1"/>
              <a:t>IntroCyber</a:t>
            </a:r>
            <a:r>
              <a:rPr lang="fr-FR" dirty="0"/>
              <a:t> et Cyber Essentials, les attestations seront générées d’ici la fin du mois de juin</a:t>
            </a:r>
          </a:p>
        </p:txBody>
      </p:sp>
      <p:sp>
        <p:nvSpPr>
          <p:cNvPr id="2" name="Titre 1">
            <a:extLst>
              <a:ext uri="{FF2B5EF4-FFF2-40B4-BE49-F238E27FC236}">
                <a16:creationId xmlns:a16="http://schemas.microsoft.com/office/drawing/2014/main" id="{F120BB1A-32BA-4F09-AEB2-A26BEBC3C999}"/>
              </a:ext>
            </a:extLst>
          </p:cNvPr>
          <p:cNvSpPr>
            <a:spLocks noGrp="1"/>
          </p:cNvSpPr>
          <p:nvPr>
            <p:ph type="title"/>
          </p:nvPr>
        </p:nvSpPr>
        <p:spPr/>
        <p:txBody>
          <a:bodyPr/>
          <a:lstStyle/>
          <a:p>
            <a:r>
              <a:rPr lang="fr-FR" dirty="0"/>
              <a:t>Les points clés</a:t>
            </a:r>
          </a:p>
        </p:txBody>
      </p:sp>
    </p:spTree>
    <p:extLst>
      <p:ext uri="{BB962C8B-B14F-4D97-AF65-F5344CB8AC3E}">
        <p14:creationId xmlns:p14="http://schemas.microsoft.com/office/powerpoint/2010/main" val="353233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B5CCC05-10D8-4D0D-9844-5C231EA9B136}"/>
              </a:ext>
            </a:extLst>
          </p:cNvPr>
          <p:cNvSpPr>
            <a:spLocks noGrp="1"/>
          </p:cNvSpPr>
          <p:nvPr>
            <p:ph type="subTitle" idx="1"/>
          </p:nvPr>
        </p:nvSpPr>
        <p:spPr/>
        <p:txBody>
          <a:bodyPr/>
          <a:lstStyle/>
          <a:p>
            <a:r>
              <a:rPr lang="fr-FR" dirty="0"/>
              <a:t>Patrick SAS</a:t>
            </a:r>
          </a:p>
        </p:txBody>
      </p:sp>
      <p:sp>
        <p:nvSpPr>
          <p:cNvPr id="3" name="Espace réservé du texte 2">
            <a:extLst>
              <a:ext uri="{FF2B5EF4-FFF2-40B4-BE49-F238E27FC236}">
                <a16:creationId xmlns:a16="http://schemas.microsoft.com/office/drawing/2014/main" id="{6B27DC2A-D124-4808-8DE5-19914A9A766E}"/>
              </a:ext>
            </a:extLst>
          </p:cNvPr>
          <p:cNvSpPr>
            <a:spLocks noGrp="1"/>
          </p:cNvSpPr>
          <p:nvPr>
            <p:ph type="body" sz="quarter" idx="11"/>
          </p:nvPr>
        </p:nvSpPr>
        <p:spPr/>
        <p:txBody>
          <a:bodyPr/>
          <a:lstStyle/>
          <a:p>
            <a:r>
              <a:rPr lang="en-US" i="1" dirty="0" err="1"/>
              <a:t>Responsable</a:t>
            </a:r>
            <a:r>
              <a:rPr lang="en-US" i="1" dirty="0"/>
              <a:t> technique Cisco </a:t>
            </a:r>
            <a:r>
              <a:rPr lang="en-US" i="1" dirty="0" err="1"/>
              <a:t>NetAcad</a:t>
            </a:r>
            <a:r>
              <a:rPr lang="en-US" i="1" dirty="0"/>
              <a:t> France</a:t>
            </a:r>
            <a:endParaRPr lang="fr-FR" dirty="0"/>
          </a:p>
        </p:txBody>
      </p:sp>
      <p:sp>
        <p:nvSpPr>
          <p:cNvPr id="4" name="Espace réservé du texte 3">
            <a:extLst>
              <a:ext uri="{FF2B5EF4-FFF2-40B4-BE49-F238E27FC236}">
                <a16:creationId xmlns:a16="http://schemas.microsoft.com/office/drawing/2014/main" id="{756D2BFB-7553-4913-8DD6-1ACFFFD5B754}"/>
              </a:ext>
            </a:extLst>
          </p:cNvPr>
          <p:cNvSpPr>
            <a:spLocks noGrp="1"/>
          </p:cNvSpPr>
          <p:nvPr>
            <p:ph type="body" sz="quarter" idx="12"/>
          </p:nvPr>
        </p:nvSpPr>
        <p:spPr/>
        <p:txBody>
          <a:bodyPr/>
          <a:lstStyle/>
          <a:p>
            <a:r>
              <a:rPr lang="fr-FR" dirty="0"/>
              <a:t>2 Juillet 2020</a:t>
            </a:r>
          </a:p>
        </p:txBody>
      </p:sp>
      <p:sp>
        <p:nvSpPr>
          <p:cNvPr id="5" name="Espace réservé du texte 4">
            <a:extLst>
              <a:ext uri="{FF2B5EF4-FFF2-40B4-BE49-F238E27FC236}">
                <a16:creationId xmlns:a16="http://schemas.microsoft.com/office/drawing/2014/main" id="{894BE625-C28D-4871-B32D-5979FD6BDE9F}"/>
              </a:ext>
            </a:extLst>
          </p:cNvPr>
          <p:cNvSpPr>
            <a:spLocks noGrp="1"/>
          </p:cNvSpPr>
          <p:nvPr>
            <p:ph type="body" sz="quarter" idx="13"/>
          </p:nvPr>
        </p:nvSpPr>
        <p:spPr/>
        <p:txBody>
          <a:bodyPr>
            <a:normAutofit fontScale="77500" lnSpcReduction="20000"/>
          </a:bodyPr>
          <a:lstStyle/>
          <a:p>
            <a:endParaRPr lang="fr-FR" dirty="0"/>
          </a:p>
        </p:txBody>
      </p:sp>
      <p:sp>
        <p:nvSpPr>
          <p:cNvPr id="6" name="Titre 5">
            <a:extLst>
              <a:ext uri="{FF2B5EF4-FFF2-40B4-BE49-F238E27FC236}">
                <a16:creationId xmlns:a16="http://schemas.microsoft.com/office/drawing/2014/main" id="{2435F2B0-F03F-48AB-A292-ED44276E606C}"/>
              </a:ext>
            </a:extLst>
          </p:cNvPr>
          <p:cNvSpPr>
            <a:spLocks noGrp="1"/>
          </p:cNvSpPr>
          <p:nvPr>
            <p:ph type="ctrTitle"/>
          </p:nvPr>
        </p:nvSpPr>
        <p:spPr>
          <a:xfrm>
            <a:off x="425767" y="2055089"/>
            <a:ext cx="7118033" cy="644730"/>
          </a:xfrm>
        </p:spPr>
        <p:txBody>
          <a:bodyPr>
            <a:normAutofit/>
          </a:bodyPr>
          <a:lstStyle/>
          <a:p>
            <a:r>
              <a:rPr lang="fr-FR" dirty="0"/>
              <a:t>Point Technique</a:t>
            </a:r>
          </a:p>
        </p:txBody>
      </p:sp>
      <p:sp>
        <p:nvSpPr>
          <p:cNvPr id="7" name="Espace réservé du texte 6">
            <a:extLst>
              <a:ext uri="{FF2B5EF4-FFF2-40B4-BE49-F238E27FC236}">
                <a16:creationId xmlns:a16="http://schemas.microsoft.com/office/drawing/2014/main" id="{3ECB383F-10B8-4835-B0B5-A07EF96E6C3C}"/>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41900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B5CCC05-10D8-4D0D-9844-5C231EA9B136}"/>
              </a:ext>
            </a:extLst>
          </p:cNvPr>
          <p:cNvSpPr>
            <a:spLocks noGrp="1"/>
          </p:cNvSpPr>
          <p:nvPr>
            <p:ph type="subTitle" idx="1"/>
          </p:nvPr>
        </p:nvSpPr>
        <p:spPr/>
        <p:txBody>
          <a:bodyPr/>
          <a:lstStyle/>
          <a:p>
            <a:endParaRPr lang="fr-FR" dirty="0"/>
          </a:p>
        </p:txBody>
      </p:sp>
      <p:sp>
        <p:nvSpPr>
          <p:cNvPr id="3" name="Espace réservé du texte 2">
            <a:extLst>
              <a:ext uri="{FF2B5EF4-FFF2-40B4-BE49-F238E27FC236}">
                <a16:creationId xmlns:a16="http://schemas.microsoft.com/office/drawing/2014/main" id="{6B27DC2A-D124-4808-8DE5-19914A9A766E}"/>
              </a:ext>
            </a:extLst>
          </p:cNvPr>
          <p:cNvSpPr>
            <a:spLocks noGrp="1"/>
          </p:cNvSpPr>
          <p:nvPr>
            <p:ph type="body" sz="quarter" idx="11"/>
          </p:nvPr>
        </p:nvSpPr>
        <p:spPr/>
        <p:txBody>
          <a:bodyPr/>
          <a:lstStyle/>
          <a:p>
            <a:endParaRPr lang="fr-FR" dirty="0"/>
          </a:p>
        </p:txBody>
      </p:sp>
      <p:sp>
        <p:nvSpPr>
          <p:cNvPr id="4" name="Espace réservé du texte 3">
            <a:extLst>
              <a:ext uri="{FF2B5EF4-FFF2-40B4-BE49-F238E27FC236}">
                <a16:creationId xmlns:a16="http://schemas.microsoft.com/office/drawing/2014/main" id="{756D2BFB-7553-4913-8DD6-1ACFFFD5B754}"/>
              </a:ext>
            </a:extLst>
          </p:cNvPr>
          <p:cNvSpPr>
            <a:spLocks noGrp="1"/>
          </p:cNvSpPr>
          <p:nvPr>
            <p:ph type="body" sz="quarter" idx="12"/>
          </p:nvPr>
        </p:nvSpPr>
        <p:spPr/>
        <p:txBody>
          <a:bodyPr/>
          <a:lstStyle/>
          <a:p>
            <a:endParaRPr lang="fr-FR" dirty="0"/>
          </a:p>
        </p:txBody>
      </p:sp>
      <p:sp>
        <p:nvSpPr>
          <p:cNvPr id="5" name="Espace réservé du texte 4">
            <a:extLst>
              <a:ext uri="{FF2B5EF4-FFF2-40B4-BE49-F238E27FC236}">
                <a16:creationId xmlns:a16="http://schemas.microsoft.com/office/drawing/2014/main" id="{894BE625-C28D-4871-B32D-5979FD6BDE9F}"/>
              </a:ext>
            </a:extLst>
          </p:cNvPr>
          <p:cNvSpPr>
            <a:spLocks noGrp="1"/>
          </p:cNvSpPr>
          <p:nvPr>
            <p:ph type="body" sz="quarter" idx="13"/>
          </p:nvPr>
        </p:nvSpPr>
        <p:spPr/>
        <p:txBody>
          <a:bodyPr>
            <a:normAutofit fontScale="77500" lnSpcReduction="20000"/>
          </a:bodyPr>
          <a:lstStyle/>
          <a:p>
            <a:endParaRPr lang="fr-FR" dirty="0"/>
          </a:p>
        </p:txBody>
      </p:sp>
      <p:sp>
        <p:nvSpPr>
          <p:cNvPr id="6" name="Titre 5">
            <a:extLst>
              <a:ext uri="{FF2B5EF4-FFF2-40B4-BE49-F238E27FC236}">
                <a16:creationId xmlns:a16="http://schemas.microsoft.com/office/drawing/2014/main" id="{2435F2B0-F03F-48AB-A292-ED44276E606C}"/>
              </a:ext>
            </a:extLst>
          </p:cNvPr>
          <p:cNvSpPr>
            <a:spLocks noGrp="1"/>
          </p:cNvSpPr>
          <p:nvPr>
            <p:ph type="ctrTitle"/>
          </p:nvPr>
        </p:nvSpPr>
        <p:spPr>
          <a:xfrm>
            <a:off x="425767" y="2055089"/>
            <a:ext cx="7118033" cy="644730"/>
          </a:xfrm>
        </p:spPr>
        <p:txBody>
          <a:bodyPr>
            <a:normAutofit/>
          </a:bodyPr>
          <a:lstStyle/>
          <a:p>
            <a:r>
              <a:rPr lang="fr-FR" dirty="0"/>
              <a:t>King of the Hill</a:t>
            </a:r>
          </a:p>
        </p:txBody>
      </p:sp>
      <p:sp>
        <p:nvSpPr>
          <p:cNvPr id="7" name="Espace réservé du texte 6">
            <a:extLst>
              <a:ext uri="{FF2B5EF4-FFF2-40B4-BE49-F238E27FC236}">
                <a16:creationId xmlns:a16="http://schemas.microsoft.com/office/drawing/2014/main" id="{3ECB383F-10B8-4835-B0B5-A07EF96E6C3C}"/>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401754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07021438-A1A2-42FF-A932-FC481EB06BE5}"/>
              </a:ext>
            </a:extLst>
          </p:cNvPr>
          <p:cNvSpPr>
            <a:spLocks noGrp="1"/>
          </p:cNvSpPr>
          <p:nvPr>
            <p:ph type="body" sz="quarter" idx="10"/>
          </p:nvPr>
        </p:nvSpPr>
        <p:spPr/>
        <p:txBody>
          <a:bodyPr/>
          <a:lstStyle/>
          <a:p>
            <a:pPr marL="57150" indent="0" algn="just">
              <a:buNone/>
            </a:pPr>
            <a:r>
              <a:rPr lang="fr-FR" dirty="0"/>
              <a:t>Il s’agit d’un CTF (Catch the flag)</a:t>
            </a:r>
          </a:p>
          <a:p>
            <a:r>
              <a:rPr lang="fr-FR" dirty="0">
                <a:solidFill>
                  <a:schemeClr val="bg1"/>
                </a:solidFill>
              </a:rPr>
              <a:t>Equipement nécessaire</a:t>
            </a:r>
          </a:p>
          <a:p>
            <a:pPr lvl="1"/>
            <a:r>
              <a:rPr lang="fr-FR" dirty="0"/>
              <a:t>Poste en réseau et </a:t>
            </a:r>
            <a:r>
              <a:rPr lang="fr-FR" dirty="0" err="1"/>
              <a:t>Packet</a:t>
            </a:r>
            <a:r>
              <a:rPr lang="fr-FR" dirty="0"/>
              <a:t> Tracer (version identique sur tous les postes)</a:t>
            </a:r>
          </a:p>
          <a:p>
            <a:pPr lvl="1"/>
            <a:r>
              <a:rPr lang="fr-FR" dirty="0"/>
              <a:t>1 poste serveur</a:t>
            </a:r>
          </a:p>
          <a:p>
            <a:pPr lvl="1"/>
            <a:r>
              <a:rPr lang="fr-FR" dirty="0"/>
              <a:t>8 Postes clients</a:t>
            </a:r>
          </a:p>
          <a:p>
            <a:r>
              <a:rPr lang="fr-FR" dirty="0">
                <a:solidFill>
                  <a:schemeClr val="bg1"/>
                </a:solidFill>
              </a:rPr>
              <a:t>Objectif</a:t>
            </a:r>
          </a:p>
          <a:p>
            <a:pPr lvl="1"/>
            <a:r>
              <a:rPr lang="fr-FR" dirty="0"/>
              <a:t>Être le premier à arriver sur l’équipement concentrateur (the Hill) pour couper la connexion des autres participants.</a:t>
            </a:r>
          </a:p>
          <a:p>
            <a:pPr lvl="1"/>
            <a:r>
              <a:rPr lang="fr-FR" dirty="0"/>
              <a:t>Intérêt pédagogique : Découverte d’une architecture via CDP, mais aussi Calcul IP, configuration du protocole EIGRP, découverte de Serveurs Web…</a:t>
            </a:r>
          </a:p>
        </p:txBody>
      </p:sp>
      <p:sp>
        <p:nvSpPr>
          <p:cNvPr id="8" name="Titre 7">
            <a:extLst>
              <a:ext uri="{FF2B5EF4-FFF2-40B4-BE49-F238E27FC236}">
                <a16:creationId xmlns:a16="http://schemas.microsoft.com/office/drawing/2014/main" id="{373064B5-9D56-4D4B-8099-44A8A230D52E}"/>
              </a:ext>
            </a:extLst>
          </p:cNvPr>
          <p:cNvSpPr>
            <a:spLocks noGrp="1"/>
          </p:cNvSpPr>
          <p:nvPr>
            <p:ph type="title"/>
          </p:nvPr>
        </p:nvSpPr>
        <p:spPr/>
        <p:txBody>
          <a:bodyPr/>
          <a:lstStyle/>
          <a:p>
            <a:r>
              <a:rPr lang="fr-FR" dirty="0"/>
              <a:t>King of the Hill</a:t>
            </a:r>
          </a:p>
        </p:txBody>
      </p:sp>
    </p:spTree>
    <p:extLst>
      <p:ext uri="{BB962C8B-B14F-4D97-AF65-F5344CB8AC3E}">
        <p14:creationId xmlns:p14="http://schemas.microsoft.com/office/powerpoint/2010/main" val="3016759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gt;&lt;object type=&quot;8&quot; unique_id=&quot;10268&quot;&gt;&lt;/object&gt;&lt;/object&gt;&lt;/database&gt;"/>
  <p:tag name="SECTOMILLISECCONVERTED" val="1"/>
</p:tagLst>
</file>

<file path=ppt/theme/theme1.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2017_16x9_Corporate template_default.pptx" id="{0E04B94C-278F-447A-92B3-E6BE93B5C268}" vid="{F9D9CDD3-DF35-40B1-B141-762F1BD1CBDE}"/>
    </a:ext>
  </a:extLst>
</a:theme>
</file>

<file path=ppt/theme/theme2.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3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Type xmlns="2191e9bd-1b52-498e-8f45-3ac4e646f261" xsi:nil="true"/>
    <Students xmlns="2191e9bd-1b52-498e-8f45-3ac4e646f261">
      <UserInfo>
        <DisplayName/>
        <AccountId xsi:nil="true"/>
        <AccountType/>
      </UserInfo>
    </Students>
    <Owner xmlns="2191e9bd-1b52-498e-8f45-3ac4e646f261">
      <UserInfo>
        <DisplayName/>
        <AccountId xsi:nil="true"/>
        <AccountType/>
      </UserInfo>
    </Owner>
    <Student_Groups xmlns="2191e9bd-1b52-498e-8f45-3ac4e646f261">
      <UserInfo>
        <DisplayName/>
        <AccountId xsi:nil="true"/>
        <AccountType/>
      </UserInfo>
    </Student_Groups>
    <AppVersion xmlns="2191e9bd-1b52-498e-8f45-3ac4e646f261" xsi:nil="true"/>
    <NotebookType xmlns="2191e9bd-1b52-498e-8f45-3ac4e646f261" xsi:nil="true"/>
    <Has_Teacher_Only_SectionGroup xmlns="2191e9bd-1b52-498e-8f45-3ac4e646f261" xsi:nil="true"/>
    <Teachers xmlns="2191e9bd-1b52-498e-8f45-3ac4e646f261">
      <UserInfo>
        <DisplayName/>
        <AccountId xsi:nil="true"/>
        <AccountType/>
      </UserInfo>
    </Teachers>
    <CultureName xmlns="2191e9bd-1b52-498e-8f45-3ac4e646f261" xsi:nil="true"/>
    <Self_Registration_Enabled xmlns="2191e9bd-1b52-498e-8f45-3ac4e646f261" xsi:nil="true"/>
    <DefaultSectionNames xmlns="2191e9bd-1b52-498e-8f45-3ac4e646f261" xsi:nil="true"/>
    <Invited_Teachers xmlns="2191e9bd-1b52-498e-8f45-3ac4e646f261" xsi:nil="true"/>
    <Invited_Students xmlns="2191e9bd-1b52-498e-8f45-3ac4e646f2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7FEE14CCEEB44FB0DE3AF1C8E96D1E" ma:contentTypeVersion="24" ma:contentTypeDescription="Crée un document." ma:contentTypeScope="" ma:versionID="49a813d449bbe90e94e6254ffe9941c9">
  <xsd:schema xmlns:xsd="http://www.w3.org/2001/XMLSchema" xmlns:xs="http://www.w3.org/2001/XMLSchema" xmlns:p="http://schemas.microsoft.com/office/2006/metadata/properties" xmlns:ns3="2191e9bd-1b52-498e-8f45-3ac4e646f261" xmlns:ns4="24829cc3-97a5-4aea-a39f-e3b7b3f17b1c" targetNamespace="http://schemas.microsoft.com/office/2006/metadata/properties" ma:root="true" ma:fieldsID="1bbcd0a524b3f073799121c8df42325e" ns3:_="" ns4:_="">
    <xsd:import namespace="2191e9bd-1b52-498e-8f45-3ac4e646f261"/>
    <xsd:import namespace="24829cc3-97a5-4aea-a39f-e3b7b3f17b1c"/>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1e9bd-1b52-498e-8f45-3ac4e646f261"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description="" ma:hidden="true" ma:internalName="MediaServiceDateTaken" ma:readOnly="true">
      <xsd:simpleType>
        <xsd:restriction base="dms:Text"/>
      </xsd:simpleType>
    </xsd:element>
    <xsd:element name="MediaServiceAutoTags" ma:index="27" nillable="true" ma:displayName="MediaServiceAutoTags" ma:description="" ma:internalName="MediaServiceAutoTags" ma:readOnly="true">
      <xsd:simpleType>
        <xsd:restriction base="dms:Text"/>
      </xsd:simpleType>
    </xsd:element>
    <xsd:element name="MediaServiceLocation" ma:index="28" nillable="true" ma:displayName="MediaServiceLocation" ma:description="" ma:internalName="MediaServiceLocation"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829cc3-97a5-4aea-a39f-e3b7b3f17b1c" elementFormDefault="qualified">
    <xsd:import namespace="http://schemas.microsoft.com/office/2006/documentManagement/types"/>
    <xsd:import namespace="http://schemas.microsoft.com/office/infopath/2007/PartnerControls"/>
    <xsd:element name="SharedWithUsers" ma:index="21"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description="" ma:internalName="SharedWithDetails" ma:readOnly="true">
      <xsd:simpleType>
        <xsd:restriction base="dms:Note">
          <xsd:maxLength value="255"/>
        </xsd:restriction>
      </xsd:simpleType>
    </xsd:element>
    <xsd:element name="SharingHintHash" ma:index="23" nillable="true" ma:displayName="Partage du hachage d’indicateu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23760D-8C29-46CE-BB5A-BBBE498E5DDF}">
  <ds:schemaRefs>
    <ds:schemaRef ds:uri="http://schemas.microsoft.com/office/2006/metadata/properties"/>
    <ds:schemaRef ds:uri="http://schemas.microsoft.com/office/infopath/2007/PartnerControls"/>
    <ds:schemaRef ds:uri="2191e9bd-1b52-498e-8f45-3ac4e646f261"/>
  </ds:schemaRefs>
</ds:datastoreItem>
</file>

<file path=customXml/itemProps2.xml><?xml version="1.0" encoding="utf-8"?>
<ds:datastoreItem xmlns:ds="http://schemas.openxmlformats.org/officeDocument/2006/customXml" ds:itemID="{2D50532C-F644-49ED-8A19-4D3D72136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1e9bd-1b52-498e-8f45-3ac4e646f261"/>
    <ds:schemaRef ds:uri="24829cc3-97a5-4aea-a39f-e3b7b3f17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5FA986-D20F-4113-AB46-A8369D77DF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2041</Words>
  <Application>Microsoft Office PowerPoint</Application>
  <PresentationFormat>Affichage à l'écran (16:9)</PresentationFormat>
  <Paragraphs>182</Paragraphs>
  <Slides>30</Slides>
  <Notes>4</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30</vt:i4>
      </vt:variant>
    </vt:vector>
  </HeadingPairs>
  <TitlesOfParts>
    <vt:vector size="37" baseType="lpstr">
      <vt:lpstr>Arial</vt:lpstr>
      <vt:lpstr>Calibri</vt:lpstr>
      <vt:lpstr>CiscoSansTT ExtraLight</vt:lpstr>
      <vt:lpstr>Wingdings</vt:lpstr>
      <vt:lpstr>Blue theme 2015 16x9</vt:lpstr>
      <vt:lpstr>1_Blue theme 2015 16x9</vt:lpstr>
      <vt:lpstr>3_Blue theme 2015 16x9</vt:lpstr>
      <vt:lpstr>Formations Cybersécurité CERTA-Cisco King of the Hill and IPv6</vt:lpstr>
      <vt:lpstr>Webinaire Formations Certa – Cisco CyberOPS  Jeudi 2 Juillet 2020 - 10h00</vt:lpstr>
      <vt:lpstr>Une équipe pour vous accompagner</vt:lpstr>
      <vt:lpstr>Organisation de la formation</vt:lpstr>
      <vt:lpstr>Statistiques - suivi</vt:lpstr>
      <vt:lpstr>Les points clés</vt:lpstr>
      <vt:lpstr>Point Technique</vt:lpstr>
      <vt:lpstr>King of the Hill</vt:lpstr>
      <vt:lpstr>King of the Hill</vt:lpstr>
      <vt:lpstr>Architecture mise en œuvre</vt:lpstr>
      <vt:lpstr>L’architecture à découvrir</vt:lpstr>
      <vt:lpstr>L’environnement élève</vt:lpstr>
      <vt:lpstr>Commandes mises en œuvre</vt:lpstr>
      <vt:lpstr>IPv6 Mise en œuvre</vt:lpstr>
      <vt:lpstr>Objectifs du TP</vt:lpstr>
      <vt:lpstr>Environnement </vt:lpstr>
      <vt:lpstr>Configuration à réaliser</vt:lpstr>
      <vt:lpstr>Document mis à disposition</vt:lpstr>
      <vt:lpstr>IPv6 Vulnérabilité NDP</vt:lpstr>
      <vt:lpstr>Adressage IPv6</vt:lpstr>
      <vt:lpstr>Attaque possible</vt:lpstr>
      <vt:lpstr>Attaque sur NDP</vt:lpstr>
      <vt:lpstr>Attaque ping-pong</vt:lpstr>
      <vt:lpstr>Suivi d’une machine</vt:lpstr>
      <vt:lpstr>Durée de vie et navigation anonyme</vt:lpstr>
      <vt:lpstr>Présentation PowerPoint</vt:lpstr>
      <vt:lpstr>Agenda pour les semaines à venir</vt:lpstr>
      <vt:lpstr>Communication - Site réseau Certa - Webinaires - FAQ</vt:lpstr>
      <vt:lpstr>Communication - Liste de diffusion - Webinaires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Formations Cybersécurité CERTA-Cisco Focus Machines Virtuelles et Attaques couches 2</dc:title>
  <dc:creator>Patrick SAS</dc:creator>
  <cp:lastModifiedBy>Patrick SAS</cp:lastModifiedBy>
  <cp:revision>208</cp:revision>
  <dcterms:created xsi:type="dcterms:W3CDTF">2020-05-03T13:26:06Z</dcterms:created>
  <dcterms:modified xsi:type="dcterms:W3CDTF">2020-07-01T14:03:16Z</dcterms:modified>
</cp:coreProperties>
</file>