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34"/>
  </p:notesMasterIdLst>
  <p:sldIdLst>
    <p:sldId id="285" r:id="rId2"/>
    <p:sldId id="296" r:id="rId3"/>
    <p:sldId id="300" r:id="rId4"/>
    <p:sldId id="295" r:id="rId5"/>
    <p:sldId id="301" r:id="rId6"/>
    <p:sldId id="302" r:id="rId7"/>
    <p:sldId id="303" r:id="rId8"/>
    <p:sldId id="304" r:id="rId9"/>
    <p:sldId id="305" r:id="rId10"/>
    <p:sldId id="306" r:id="rId11"/>
    <p:sldId id="307" r:id="rId12"/>
    <p:sldId id="308" r:id="rId13"/>
    <p:sldId id="309" r:id="rId14"/>
    <p:sldId id="310" r:id="rId15"/>
    <p:sldId id="283" r:id="rId16"/>
    <p:sldId id="299" r:id="rId17"/>
    <p:sldId id="292" r:id="rId18"/>
    <p:sldId id="286" r:id="rId19"/>
    <p:sldId id="260" r:id="rId20"/>
    <p:sldId id="261" r:id="rId21"/>
    <p:sldId id="262" r:id="rId22"/>
    <p:sldId id="263" r:id="rId23"/>
    <p:sldId id="287" r:id="rId24"/>
    <p:sldId id="264" r:id="rId25"/>
    <p:sldId id="289" r:id="rId26"/>
    <p:sldId id="290" r:id="rId27"/>
    <p:sldId id="298" r:id="rId28"/>
    <p:sldId id="265" r:id="rId29"/>
    <p:sldId id="266" r:id="rId30"/>
    <p:sldId id="267" r:id="rId31"/>
    <p:sldId id="288" r:id="rId32"/>
    <p:sldId id="276"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108" d="100"/>
          <a:sy n="108" d="100"/>
        </p:scale>
        <p:origin x="17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24E3CE-4633-40D4-99EC-836C1D74EBAE}" type="doc">
      <dgm:prSet loTypeId="urn:microsoft.com/office/officeart/2005/8/layout/hierarchy2" loCatId="hierarchy" qsTypeId="urn:microsoft.com/office/officeart/2005/8/quickstyle/3d3" qsCatId="3D" csTypeId="urn:microsoft.com/office/officeart/2005/8/colors/colorful1#1" csCatId="colorful" phldr="1"/>
      <dgm:spPr/>
      <dgm:t>
        <a:bodyPr/>
        <a:lstStyle/>
        <a:p>
          <a:endParaRPr lang="fr-FR"/>
        </a:p>
      </dgm:t>
    </dgm:pt>
    <dgm:pt modelId="{99F4F862-23D2-4A25-A5E9-EE9B1C5F79EB}">
      <dgm:prSet phldrT="[Texte]" custT="1"/>
      <dgm:spPr>
        <a:solidFill>
          <a:srgbClr val="002060"/>
        </a:solidFill>
      </dgm:spPr>
      <dgm:t>
        <a:bodyPr/>
        <a:lstStyle/>
        <a:p>
          <a:r>
            <a:rPr lang="fr-FR" sz="2400" dirty="0"/>
            <a:t>un dossier en trois parties </a:t>
          </a:r>
        </a:p>
      </dgm:t>
    </dgm:pt>
    <dgm:pt modelId="{CF97624A-12CB-4F3C-8051-50662E744E92}" type="parTrans" cxnId="{2C2D2EDF-AC81-4259-AB1E-2268F79BFEFE}">
      <dgm:prSet/>
      <dgm:spPr/>
      <dgm:t>
        <a:bodyPr/>
        <a:lstStyle/>
        <a:p>
          <a:endParaRPr lang="fr-FR"/>
        </a:p>
      </dgm:t>
    </dgm:pt>
    <dgm:pt modelId="{EF904669-0AF1-4F7D-B2C0-7BE15C1E7A13}" type="sibTrans" cxnId="{2C2D2EDF-AC81-4259-AB1E-2268F79BFEFE}">
      <dgm:prSet/>
      <dgm:spPr/>
      <dgm:t>
        <a:bodyPr/>
        <a:lstStyle/>
        <a:p>
          <a:endParaRPr lang="fr-FR"/>
        </a:p>
      </dgm:t>
    </dgm:pt>
    <dgm:pt modelId="{9BCEFEFF-356B-4BE4-B04E-99A12F30EECB}">
      <dgm:prSet phldrT="[Texte]" custT="1"/>
      <dgm:spPr>
        <a:solidFill>
          <a:srgbClr val="FFFF00"/>
        </a:solidFill>
      </dgm:spPr>
      <dgm:t>
        <a:bodyPr/>
        <a:lstStyle/>
        <a:p>
          <a:r>
            <a:rPr lang="fr-FR" sz="1700" b="0" dirty="0">
              <a:solidFill>
                <a:srgbClr val="002060"/>
              </a:solidFill>
            </a:rPr>
            <a:t>La </a:t>
          </a:r>
          <a:r>
            <a:rPr lang="fr-FR" sz="2000" b="0" dirty="0">
              <a:solidFill>
                <a:srgbClr val="002060"/>
              </a:solidFill>
            </a:rPr>
            <a:t>présentation d’une situation </a:t>
          </a:r>
          <a:r>
            <a:rPr lang="fr-FR" sz="2000" b="0" dirty="0" err="1">
              <a:solidFill>
                <a:srgbClr val="002060"/>
              </a:solidFill>
            </a:rPr>
            <a:t>contextualisée</a:t>
          </a:r>
          <a:r>
            <a:rPr lang="fr-FR" sz="2000" b="0" dirty="0">
              <a:solidFill>
                <a:srgbClr val="002060"/>
              </a:solidFill>
            </a:rPr>
            <a:t>  d’entreprise contenant des problématiques de nature économique juridique et  managériale</a:t>
          </a:r>
        </a:p>
      </dgm:t>
    </dgm:pt>
    <dgm:pt modelId="{26823D1A-D3D2-484B-AB63-6D394AF6E354}" type="parTrans" cxnId="{DD8B17EE-57A2-4198-B261-B3A80A972C1F}">
      <dgm:prSet/>
      <dgm:spPr/>
      <dgm:t>
        <a:bodyPr/>
        <a:lstStyle/>
        <a:p>
          <a:endParaRPr lang="fr-FR"/>
        </a:p>
      </dgm:t>
    </dgm:pt>
    <dgm:pt modelId="{20781B51-1639-4E63-8AC6-596D54A67059}" type="sibTrans" cxnId="{DD8B17EE-57A2-4198-B261-B3A80A972C1F}">
      <dgm:prSet/>
      <dgm:spPr/>
      <dgm:t>
        <a:bodyPr/>
        <a:lstStyle/>
        <a:p>
          <a:endParaRPr lang="fr-FR"/>
        </a:p>
      </dgm:t>
    </dgm:pt>
    <dgm:pt modelId="{8BBAEA2C-5073-4094-9370-53EABA372003}">
      <dgm:prSet custT="1"/>
      <dgm:spPr>
        <a:solidFill>
          <a:srgbClr val="FFFF00"/>
        </a:solidFill>
      </dgm:spPr>
      <dgm:t>
        <a:bodyPr/>
        <a:lstStyle/>
        <a:p>
          <a:r>
            <a:rPr lang="fr-FR" sz="2000" b="0" dirty="0">
              <a:solidFill>
                <a:srgbClr val="002060"/>
              </a:solidFill>
            </a:rPr>
            <a:t>Une série de questions  de nature économique, juridique et  managériale  permettant de structurer et d’orienter le travail à réaliser par le candidat </a:t>
          </a:r>
        </a:p>
      </dgm:t>
    </dgm:pt>
    <dgm:pt modelId="{A6516746-8420-4931-A42A-5278D30274F3}" type="parTrans" cxnId="{ED4E5670-D2BE-421F-8072-185089506501}">
      <dgm:prSet/>
      <dgm:spPr/>
      <dgm:t>
        <a:bodyPr/>
        <a:lstStyle/>
        <a:p>
          <a:endParaRPr lang="fr-FR"/>
        </a:p>
      </dgm:t>
    </dgm:pt>
    <dgm:pt modelId="{0A1B38E1-0ADF-46E2-9F63-27072D9EAFC2}" type="sibTrans" cxnId="{ED4E5670-D2BE-421F-8072-185089506501}">
      <dgm:prSet/>
      <dgm:spPr/>
      <dgm:t>
        <a:bodyPr/>
        <a:lstStyle/>
        <a:p>
          <a:endParaRPr lang="fr-FR"/>
        </a:p>
      </dgm:t>
    </dgm:pt>
    <dgm:pt modelId="{04633A2F-13DE-4E7D-8E38-B5DFC1943EFB}">
      <dgm:prSet custT="1"/>
      <dgm:spPr>
        <a:solidFill>
          <a:srgbClr val="FFFF00"/>
        </a:solidFill>
      </dgm:spPr>
      <dgm:t>
        <a:bodyPr/>
        <a:lstStyle/>
        <a:p>
          <a:r>
            <a:rPr lang="fr-FR" sz="2000" b="0" dirty="0">
              <a:solidFill>
                <a:srgbClr val="002060"/>
              </a:solidFill>
            </a:rPr>
            <a:t>Un dossier documentaire</a:t>
          </a:r>
        </a:p>
      </dgm:t>
    </dgm:pt>
    <dgm:pt modelId="{FD1214DB-8095-49F2-A8C9-FCB4AD5F81BC}" type="parTrans" cxnId="{09BD493D-4311-4FC8-90C7-A70F0CD96EA4}">
      <dgm:prSet/>
      <dgm:spPr/>
      <dgm:t>
        <a:bodyPr/>
        <a:lstStyle/>
        <a:p>
          <a:endParaRPr lang="fr-FR"/>
        </a:p>
      </dgm:t>
    </dgm:pt>
    <dgm:pt modelId="{0BF8F1EF-8E37-4A81-940F-57D25BF11B77}" type="sibTrans" cxnId="{09BD493D-4311-4FC8-90C7-A70F0CD96EA4}">
      <dgm:prSet/>
      <dgm:spPr/>
      <dgm:t>
        <a:bodyPr/>
        <a:lstStyle/>
        <a:p>
          <a:endParaRPr lang="fr-FR"/>
        </a:p>
      </dgm:t>
    </dgm:pt>
    <dgm:pt modelId="{C055EB18-088C-4016-B0BB-479E1EF82612}" type="pres">
      <dgm:prSet presAssocID="{3324E3CE-4633-40D4-99EC-836C1D74EBAE}" presName="diagram" presStyleCnt="0">
        <dgm:presLayoutVars>
          <dgm:chPref val="1"/>
          <dgm:dir/>
          <dgm:animOne val="branch"/>
          <dgm:animLvl val="lvl"/>
          <dgm:resizeHandles val="exact"/>
        </dgm:presLayoutVars>
      </dgm:prSet>
      <dgm:spPr/>
    </dgm:pt>
    <dgm:pt modelId="{B97A26CA-D25A-4F67-A8CD-95AD9B012BD2}" type="pres">
      <dgm:prSet presAssocID="{99F4F862-23D2-4A25-A5E9-EE9B1C5F79EB}" presName="root1" presStyleCnt="0"/>
      <dgm:spPr/>
    </dgm:pt>
    <dgm:pt modelId="{5AA7E4C1-4DEA-425B-AEA0-3781B4BC87CA}" type="pres">
      <dgm:prSet presAssocID="{99F4F862-23D2-4A25-A5E9-EE9B1C5F79EB}" presName="LevelOneTextNode" presStyleLbl="node0" presStyleIdx="0" presStyleCnt="1" custScaleX="53802" custLinFactNeighborX="-28854" custLinFactNeighborY="94">
        <dgm:presLayoutVars>
          <dgm:chPref val="3"/>
        </dgm:presLayoutVars>
      </dgm:prSet>
      <dgm:spPr/>
    </dgm:pt>
    <dgm:pt modelId="{2750EDA3-752C-4DA1-92FC-B834921E05B6}" type="pres">
      <dgm:prSet presAssocID="{99F4F862-23D2-4A25-A5E9-EE9B1C5F79EB}" presName="level2hierChild" presStyleCnt="0"/>
      <dgm:spPr/>
    </dgm:pt>
    <dgm:pt modelId="{E2739ACA-3E93-40DB-A6AC-1E799D835CD0}" type="pres">
      <dgm:prSet presAssocID="{26823D1A-D3D2-484B-AB63-6D394AF6E354}" presName="conn2-1" presStyleLbl="parChTrans1D2" presStyleIdx="0" presStyleCnt="3"/>
      <dgm:spPr/>
    </dgm:pt>
    <dgm:pt modelId="{8FBCE8D8-7931-45A5-A38D-A06DD414F7FB}" type="pres">
      <dgm:prSet presAssocID="{26823D1A-D3D2-484B-AB63-6D394AF6E354}" presName="connTx" presStyleLbl="parChTrans1D2" presStyleIdx="0" presStyleCnt="3"/>
      <dgm:spPr/>
    </dgm:pt>
    <dgm:pt modelId="{3CB6211F-FAF7-431C-9D23-34B1A6AC21F0}" type="pres">
      <dgm:prSet presAssocID="{9BCEFEFF-356B-4BE4-B04E-99A12F30EECB}" presName="root2" presStyleCnt="0"/>
      <dgm:spPr/>
    </dgm:pt>
    <dgm:pt modelId="{0F71579B-3D4B-4E7B-B923-4F8C13A93374}" type="pres">
      <dgm:prSet presAssocID="{9BCEFEFF-356B-4BE4-B04E-99A12F30EECB}" presName="LevelTwoTextNode" presStyleLbl="node2" presStyleIdx="0" presStyleCnt="3" custScaleX="138525">
        <dgm:presLayoutVars>
          <dgm:chPref val="3"/>
        </dgm:presLayoutVars>
      </dgm:prSet>
      <dgm:spPr/>
    </dgm:pt>
    <dgm:pt modelId="{E8218265-D6F4-4779-8089-C45785309AFD}" type="pres">
      <dgm:prSet presAssocID="{9BCEFEFF-356B-4BE4-B04E-99A12F30EECB}" presName="level3hierChild" presStyleCnt="0"/>
      <dgm:spPr/>
    </dgm:pt>
    <dgm:pt modelId="{21D53232-7201-403D-B8B7-AF6A46DE08FB}" type="pres">
      <dgm:prSet presAssocID="{A6516746-8420-4931-A42A-5278D30274F3}" presName="conn2-1" presStyleLbl="parChTrans1D2" presStyleIdx="1" presStyleCnt="3"/>
      <dgm:spPr/>
    </dgm:pt>
    <dgm:pt modelId="{465913F4-55D0-4AA0-AF86-9460CB028967}" type="pres">
      <dgm:prSet presAssocID="{A6516746-8420-4931-A42A-5278D30274F3}" presName="connTx" presStyleLbl="parChTrans1D2" presStyleIdx="1" presStyleCnt="3"/>
      <dgm:spPr/>
    </dgm:pt>
    <dgm:pt modelId="{F4F586B8-8656-4C87-9B73-1BAE331BCFEF}" type="pres">
      <dgm:prSet presAssocID="{8BBAEA2C-5073-4094-9370-53EABA372003}" presName="root2" presStyleCnt="0"/>
      <dgm:spPr/>
    </dgm:pt>
    <dgm:pt modelId="{F6DFDCB7-2427-48FF-96E2-120723E0C9B1}" type="pres">
      <dgm:prSet presAssocID="{8BBAEA2C-5073-4094-9370-53EABA372003}" presName="LevelTwoTextNode" presStyleLbl="node2" presStyleIdx="1" presStyleCnt="3" custScaleX="135642">
        <dgm:presLayoutVars>
          <dgm:chPref val="3"/>
        </dgm:presLayoutVars>
      </dgm:prSet>
      <dgm:spPr/>
    </dgm:pt>
    <dgm:pt modelId="{FC3BB974-D917-4994-912F-D97A56B2C27D}" type="pres">
      <dgm:prSet presAssocID="{8BBAEA2C-5073-4094-9370-53EABA372003}" presName="level3hierChild" presStyleCnt="0"/>
      <dgm:spPr/>
    </dgm:pt>
    <dgm:pt modelId="{2287C405-8D25-43EF-9CE3-15A16FCEF26A}" type="pres">
      <dgm:prSet presAssocID="{FD1214DB-8095-49F2-A8C9-FCB4AD5F81BC}" presName="conn2-1" presStyleLbl="parChTrans1D2" presStyleIdx="2" presStyleCnt="3"/>
      <dgm:spPr/>
    </dgm:pt>
    <dgm:pt modelId="{A759E2DE-8C70-486B-A544-CEDB60E4EA7A}" type="pres">
      <dgm:prSet presAssocID="{FD1214DB-8095-49F2-A8C9-FCB4AD5F81BC}" presName="connTx" presStyleLbl="parChTrans1D2" presStyleIdx="2" presStyleCnt="3"/>
      <dgm:spPr/>
    </dgm:pt>
    <dgm:pt modelId="{18BF21C3-E507-4483-818B-B1E0D3D0ED0F}" type="pres">
      <dgm:prSet presAssocID="{04633A2F-13DE-4E7D-8E38-B5DFC1943EFB}" presName="root2" presStyleCnt="0"/>
      <dgm:spPr/>
    </dgm:pt>
    <dgm:pt modelId="{0526CCF8-5DBB-4851-BA74-36BD6E613490}" type="pres">
      <dgm:prSet presAssocID="{04633A2F-13DE-4E7D-8E38-B5DFC1943EFB}" presName="LevelTwoTextNode" presStyleLbl="node2" presStyleIdx="2" presStyleCnt="3" custScaleX="135589" custLinFactNeighborX="1368" custLinFactNeighborY="-4644">
        <dgm:presLayoutVars>
          <dgm:chPref val="3"/>
        </dgm:presLayoutVars>
      </dgm:prSet>
      <dgm:spPr/>
    </dgm:pt>
    <dgm:pt modelId="{1CD3B11A-9699-4991-B0E1-A51C783D4CED}" type="pres">
      <dgm:prSet presAssocID="{04633A2F-13DE-4E7D-8E38-B5DFC1943EFB}" presName="level3hierChild" presStyleCnt="0"/>
      <dgm:spPr/>
    </dgm:pt>
  </dgm:ptLst>
  <dgm:cxnLst>
    <dgm:cxn modelId="{DB1E6B00-53B1-4832-8AEB-753127C25B9B}" type="presOf" srcId="{3324E3CE-4633-40D4-99EC-836C1D74EBAE}" destId="{C055EB18-088C-4016-B0BB-479E1EF82612}" srcOrd="0" destOrd="0" presId="urn:microsoft.com/office/officeart/2005/8/layout/hierarchy2"/>
    <dgm:cxn modelId="{CDE1EC2F-5633-4055-B8D7-27C346D212EE}" type="presOf" srcId="{99F4F862-23D2-4A25-A5E9-EE9B1C5F79EB}" destId="{5AA7E4C1-4DEA-425B-AEA0-3781B4BC87CA}" srcOrd="0" destOrd="0" presId="urn:microsoft.com/office/officeart/2005/8/layout/hierarchy2"/>
    <dgm:cxn modelId="{D8DAD13A-B2C2-4A01-A714-174E112F20E0}" type="presOf" srcId="{9BCEFEFF-356B-4BE4-B04E-99A12F30EECB}" destId="{0F71579B-3D4B-4E7B-B923-4F8C13A93374}" srcOrd="0" destOrd="0" presId="urn:microsoft.com/office/officeart/2005/8/layout/hierarchy2"/>
    <dgm:cxn modelId="{09BD493D-4311-4FC8-90C7-A70F0CD96EA4}" srcId="{99F4F862-23D2-4A25-A5E9-EE9B1C5F79EB}" destId="{04633A2F-13DE-4E7D-8E38-B5DFC1943EFB}" srcOrd="2" destOrd="0" parTransId="{FD1214DB-8095-49F2-A8C9-FCB4AD5F81BC}" sibTransId="{0BF8F1EF-8E37-4A81-940F-57D25BF11B77}"/>
    <dgm:cxn modelId="{5BE63343-C551-44B7-BF12-8D20259604F4}" type="presOf" srcId="{A6516746-8420-4931-A42A-5278D30274F3}" destId="{465913F4-55D0-4AA0-AF86-9460CB028967}" srcOrd="1" destOrd="0" presId="urn:microsoft.com/office/officeart/2005/8/layout/hierarchy2"/>
    <dgm:cxn modelId="{ED4E5670-D2BE-421F-8072-185089506501}" srcId="{99F4F862-23D2-4A25-A5E9-EE9B1C5F79EB}" destId="{8BBAEA2C-5073-4094-9370-53EABA372003}" srcOrd="1" destOrd="0" parTransId="{A6516746-8420-4931-A42A-5278D30274F3}" sibTransId="{0A1B38E1-0ADF-46E2-9F63-27072D9EAFC2}"/>
    <dgm:cxn modelId="{952CFA50-D061-4F5C-A41E-B74624EF73C7}" type="presOf" srcId="{26823D1A-D3D2-484B-AB63-6D394AF6E354}" destId="{E2739ACA-3E93-40DB-A6AC-1E799D835CD0}" srcOrd="0" destOrd="0" presId="urn:microsoft.com/office/officeart/2005/8/layout/hierarchy2"/>
    <dgm:cxn modelId="{B0E4EF78-2476-4113-851A-9ADDDE2797E2}" type="presOf" srcId="{04633A2F-13DE-4E7D-8E38-B5DFC1943EFB}" destId="{0526CCF8-5DBB-4851-BA74-36BD6E613490}" srcOrd="0" destOrd="0" presId="urn:microsoft.com/office/officeart/2005/8/layout/hierarchy2"/>
    <dgm:cxn modelId="{3B97217E-7365-4C99-B574-FC7CF7BDD5AF}" type="presOf" srcId="{A6516746-8420-4931-A42A-5278D30274F3}" destId="{21D53232-7201-403D-B8B7-AF6A46DE08FB}" srcOrd="0" destOrd="0" presId="urn:microsoft.com/office/officeart/2005/8/layout/hierarchy2"/>
    <dgm:cxn modelId="{5202EB8A-79FB-4191-B8FE-51C945E4CF7D}" type="presOf" srcId="{FD1214DB-8095-49F2-A8C9-FCB4AD5F81BC}" destId="{2287C405-8D25-43EF-9CE3-15A16FCEF26A}" srcOrd="0" destOrd="0" presId="urn:microsoft.com/office/officeart/2005/8/layout/hierarchy2"/>
    <dgm:cxn modelId="{CB6B319D-17A0-419B-95BB-509DBC8F0FDE}" type="presOf" srcId="{8BBAEA2C-5073-4094-9370-53EABA372003}" destId="{F6DFDCB7-2427-48FF-96E2-120723E0C9B1}" srcOrd="0" destOrd="0" presId="urn:microsoft.com/office/officeart/2005/8/layout/hierarchy2"/>
    <dgm:cxn modelId="{C8BD68A8-D98F-4482-B6E8-8BEE73C00D65}" type="presOf" srcId="{26823D1A-D3D2-484B-AB63-6D394AF6E354}" destId="{8FBCE8D8-7931-45A5-A38D-A06DD414F7FB}" srcOrd="1" destOrd="0" presId="urn:microsoft.com/office/officeart/2005/8/layout/hierarchy2"/>
    <dgm:cxn modelId="{2C2D2EDF-AC81-4259-AB1E-2268F79BFEFE}" srcId="{3324E3CE-4633-40D4-99EC-836C1D74EBAE}" destId="{99F4F862-23D2-4A25-A5E9-EE9B1C5F79EB}" srcOrd="0" destOrd="0" parTransId="{CF97624A-12CB-4F3C-8051-50662E744E92}" sibTransId="{EF904669-0AF1-4F7D-B2C0-7BE15C1E7A13}"/>
    <dgm:cxn modelId="{DD8B17EE-57A2-4198-B261-B3A80A972C1F}" srcId="{99F4F862-23D2-4A25-A5E9-EE9B1C5F79EB}" destId="{9BCEFEFF-356B-4BE4-B04E-99A12F30EECB}" srcOrd="0" destOrd="0" parTransId="{26823D1A-D3D2-484B-AB63-6D394AF6E354}" sibTransId="{20781B51-1639-4E63-8AC6-596D54A67059}"/>
    <dgm:cxn modelId="{B6A7E5F8-D5EB-4FA2-B9FB-D97F32B9722F}" type="presOf" srcId="{FD1214DB-8095-49F2-A8C9-FCB4AD5F81BC}" destId="{A759E2DE-8C70-486B-A544-CEDB60E4EA7A}" srcOrd="1" destOrd="0" presId="urn:microsoft.com/office/officeart/2005/8/layout/hierarchy2"/>
    <dgm:cxn modelId="{420D45C0-C3AB-4FC2-8407-FF3C80985B6B}" type="presParOf" srcId="{C055EB18-088C-4016-B0BB-479E1EF82612}" destId="{B97A26CA-D25A-4F67-A8CD-95AD9B012BD2}" srcOrd="0" destOrd="0" presId="urn:microsoft.com/office/officeart/2005/8/layout/hierarchy2"/>
    <dgm:cxn modelId="{61BC1C99-599A-4811-BBD1-4C89F36BAB32}" type="presParOf" srcId="{B97A26CA-D25A-4F67-A8CD-95AD9B012BD2}" destId="{5AA7E4C1-4DEA-425B-AEA0-3781B4BC87CA}" srcOrd="0" destOrd="0" presId="urn:microsoft.com/office/officeart/2005/8/layout/hierarchy2"/>
    <dgm:cxn modelId="{609815AB-8C92-42F9-967D-66FB139B8F49}" type="presParOf" srcId="{B97A26CA-D25A-4F67-A8CD-95AD9B012BD2}" destId="{2750EDA3-752C-4DA1-92FC-B834921E05B6}" srcOrd="1" destOrd="0" presId="urn:microsoft.com/office/officeart/2005/8/layout/hierarchy2"/>
    <dgm:cxn modelId="{BCEDF043-5686-4EC9-8978-352582230AD1}" type="presParOf" srcId="{2750EDA3-752C-4DA1-92FC-B834921E05B6}" destId="{E2739ACA-3E93-40DB-A6AC-1E799D835CD0}" srcOrd="0" destOrd="0" presId="urn:microsoft.com/office/officeart/2005/8/layout/hierarchy2"/>
    <dgm:cxn modelId="{9247709B-6764-4AD0-8ED6-D43B73EB1B6C}" type="presParOf" srcId="{E2739ACA-3E93-40DB-A6AC-1E799D835CD0}" destId="{8FBCE8D8-7931-45A5-A38D-A06DD414F7FB}" srcOrd="0" destOrd="0" presId="urn:microsoft.com/office/officeart/2005/8/layout/hierarchy2"/>
    <dgm:cxn modelId="{856844B8-1620-4727-AA38-2229D9A73325}" type="presParOf" srcId="{2750EDA3-752C-4DA1-92FC-B834921E05B6}" destId="{3CB6211F-FAF7-431C-9D23-34B1A6AC21F0}" srcOrd="1" destOrd="0" presId="urn:microsoft.com/office/officeart/2005/8/layout/hierarchy2"/>
    <dgm:cxn modelId="{C91CD6FB-788F-4B72-8EB2-B310A3745583}" type="presParOf" srcId="{3CB6211F-FAF7-431C-9D23-34B1A6AC21F0}" destId="{0F71579B-3D4B-4E7B-B923-4F8C13A93374}" srcOrd="0" destOrd="0" presId="urn:microsoft.com/office/officeart/2005/8/layout/hierarchy2"/>
    <dgm:cxn modelId="{47492CCA-876D-4BC5-88AF-9449719EB82C}" type="presParOf" srcId="{3CB6211F-FAF7-431C-9D23-34B1A6AC21F0}" destId="{E8218265-D6F4-4779-8089-C45785309AFD}" srcOrd="1" destOrd="0" presId="urn:microsoft.com/office/officeart/2005/8/layout/hierarchy2"/>
    <dgm:cxn modelId="{5822CDFD-FCF1-45AA-97D2-A772BE5A50C0}" type="presParOf" srcId="{2750EDA3-752C-4DA1-92FC-B834921E05B6}" destId="{21D53232-7201-403D-B8B7-AF6A46DE08FB}" srcOrd="2" destOrd="0" presId="urn:microsoft.com/office/officeart/2005/8/layout/hierarchy2"/>
    <dgm:cxn modelId="{461B8AEB-5326-4A42-877F-55B89DF8F289}" type="presParOf" srcId="{21D53232-7201-403D-B8B7-AF6A46DE08FB}" destId="{465913F4-55D0-4AA0-AF86-9460CB028967}" srcOrd="0" destOrd="0" presId="urn:microsoft.com/office/officeart/2005/8/layout/hierarchy2"/>
    <dgm:cxn modelId="{873097F2-EDD3-467D-B995-9528C44E4233}" type="presParOf" srcId="{2750EDA3-752C-4DA1-92FC-B834921E05B6}" destId="{F4F586B8-8656-4C87-9B73-1BAE331BCFEF}" srcOrd="3" destOrd="0" presId="urn:microsoft.com/office/officeart/2005/8/layout/hierarchy2"/>
    <dgm:cxn modelId="{4AE64762-D55B-4A22-921B-187E93D08B95}" type="presParOf" srcId="{F4F586B8-8656-4C87-9B73-1BAE331BCFEF}" destId="{F6DFDCB7-2427-48FF-96E2-120723E0C9B1}" srcOrd="0" destOrd="0" presId="urn:microsoft.com/office/officeart/2005/8/layout/hierarchy2"/>
    <dgm:cxn modelId="{8458E953-15A7-4F44-807C-E32D8C685405}" type="presParOf" srcId="{F4F586B8-8656-4C87-9B73-1BAE331BCFEF}" destId="{FC3BB974-D917-4994-912F-D97A56B2C27D}" srcOrd="1" destOrd="0" presId="urn:microsoft.com/office/officeart/2005/8/layout/hierarchy2"/>
    <dgm:cxn modelId="{07B83956-1B44-4530-9446-1552C08400B8}" type="presParOf" srcId="{2750EDA3-752C-4DA1-92FC-B834921E05B6}" destId="{2287C405-8D25-43EF-9CE3-15A16FCEF26A}" srcOrd="4" destOrd="0" presId="urn:microsoft.com/office/officeart/2005/8/layout/hierarchy2"/>
    <dgm:cxn modelId="{012EF8CF-DC34-47CE-AFFF-FF27DDB74E6C}" type="presParOf" srcId="{2287C405-8D25-43EF-9CE3-15A16FCEF26A}" destId="{A759E2DE-8C70-486B-A544-CEDB60E4EA7A}" srcOrd="0" destOrd="0" presId="urn:microsoft.com/office/officeart/2005/8/layout/hierarchy2"/>
    <dgm:cxn modelId="{8F3F8AAB-4E4A-422F-8457-54180D2545CC}" type="presParOf" srcId="{2750EDA3-752C-4DA1-92FC-B834921E05B6}" destId="{18BF21C3-E507-4483-818B-B1E0D3D0ED0F}" srcOrd="5" destOrd="0" presId="urn:microsoft.com/office/officeart/2005/8/layout/hierarchy2"/>
    <dgm:cxn modelId="{A97A26A4-1281-4D55-9911-6989A1135A1F}" type="presParOf" srcId="{18BF21C3-E507-4483-818B-B1E0D3D0ED0F}" destId="{0526CCF8-5DBB-4851-BA74-36BD6E613490}" srcOrd="0" destOrd="0" presId="urn:microsoft.com/office/officeart/2005/8/layout/hierarchy2"/>
    <dgm:cxn modelId="{ABC03B3B-8871-472B-94D1-EFDD107E204E}" type="presParOf" srcId="{18BF21C3-E507-4483-818B-B1E0D3D0ED0F}" destId="{1CD3B11A-9699-4991-B0E1-A51C783D4CE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A7E4C1-4DEA-425B-AEA0-3781B4BC87CA}">
      <dsp:nvSpPr>
        <dsp:cNvPr id="0" name=""/>
        <dsp:cNvSpPr/>
      </dsp:nvSpPr>
      <dsp:spPr>
        <a:xfrm>
          <a:off x="0" y="1570999"/>
          <a:ext cx="1464656" cy="1361153"/>
        </a:xfrm>
        <a:prstGeom prst="roundRect">
          <a:avLst>
            <a:gd name="adj" fmla="val 10000"/>
          </a:avLst>
        </a:prstGeom>
        <a:solidFill>
          <a:srgbClr val="002060"/>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fr-FR" sz="2400" kern="1200" dirty="0"/>
            <a:t>un dossier en trois parties </a:t>
          </a:r>
        </a:p>
      </dsp:txBody>
      <dsp:txXfrm>
        <a:off x="39867" y="1610866"/>
        <a:ext cx="1384922" cy="1281419"/>
      </dsp:txXfrm>
    </dsp:sp>
    <dsp:sp modelId="{E2739ACA-3E93-40DB-A6AC-1E799D835CD0}">
      <dsp:nvSpPr>
        <dsp:cNvPr id="0" name=""/>
        <dsp:cNvSpPr/>
      </dsp:nvSpPr>
      <dsp:spPr>
        <a:xfrm rot="19189696">
          <a:off x="1178226" y="1441053"/>
          <a:ext cx="2428543" cy="54438"/>
        </a:xfrm>
        <a:custGeom>
          <a:avLst/>
          <a:gdLst/>
          <a:ahLst/>
          <a:cxnLst/>
          <a:rect l="0" t="0" r="0" b="0"/>
          <a:pathLst>
            <a:path>
              <a:moveTo>
                <a:pt x="0" y="27219"/>
              </a:moveTo>
              <a:lnTo>
                <a:pt x="2428543" y="27219"/>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2331785" y="1407559"/>
        <a:ext cx="121427" cy="121427"/>
      </dsp:txXfrm>
    </dsp:sp>
    <dsp:sp modelId="{0F71579B-3D4B-4E7B-B923-4F8C13A93374}">
      <dsp:nvSpPr>
        <dsp:cNvPr id="0" name=""/>
        <dsp:cNvSpPr/>
      </dsp:nvSpPr>
      <dsp:spPr>
        <a:xfrm>
          <a:off x="3320341" y="4392"/>
          <a:ext cx="3771077" cy="1361153"/>
        </a:xfrm>
        <a:prstGeom prst="roundRect">
          <a:avLst>
            <a:gd name="adj" fmla="val 10000"/>
          </a:avLst>
        </a:prstGeom>
        <a:solidFill>
          <a:srgbClr val="FFFF00"/>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fr-FR" sz="1700" b="0" kern="1200" dirty="0">
              <a:solidFill>
                <a:srgbClr val="002060"/>
              </a:solidFill>
            </a:rPr>
            <a:t>La </a:t>
          </a:r>
          <a:r>
            <a:rPr lang="fr-FR" sz="2000" b="0" kern="1200" dirty="0">
              <a:solidFill>
                <a:srgbClr val="002060"/>
              </a:solidFill>
            </a:rPr>
            <a:t>présentation d’une situation </a:t>
          </a:r>
          <a:r>
            <a:rPr lang="fr-FR" sz="2000" b="0" kern="1200" dirty="0" err="1">
              <a:solidFill>
                <a:srgbClr val="002060"/>
              </a:solidFill>
            </a:rPr>
            <a:t>contextualisée</a:t>
          </a:r>
          <a:r>
            <a:rPr lang="fr-FR" sz="2000" b="0" kern="1200" dirty="0">
              <a:solidFill>
                <a:srgbClr val="002060"/>
              </a:solidFill>
            </a:rPr>
            <a:t>  d’entreprise contenant des problématiques de nature économique juridique et  managériale</a:t>
          </a:r>
        </a:p>
      </dsp:txBody>
      <dsp:txXfrm>
        <a:off x="3360208" y="44259"/>
        <a:ext cx="3691343" cy="1281419"/>
      </dsp:txXfrm>
    </dsp:sp>
    <dsp:sp modelId="{21D53232-7201-403D-B8B7-AF6A46DE08FB}">
      <dsp:nvSpPr>
        <dsp:cNvPr id="0" name=""/>
        <dsp:cNvSpPr/>
      </dsp:nvSpPr>
      <dsp:spPr>
        <a:xfrm rot="21597630">
          <a:off x="1464655" y="2223717"/>
          <a:ext cx="1855685" cy="54438"/>
        </a:xfrm>
        <a:custGeom>
          <a:avLst/>
          <a:gdLst/>
          <a:ahLst/>
          <a:cxnLst/>
          <a:rect l="0" t="0" r="0" b="0"/>
          <a:pathLst>
            <a:path>
              <a:moveTo>
                <a:pt x="0" y="27219"/>
              </a:moveTo>
              <a:lnTo>
                <a:pt x="1855685" y="27219"/>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fr-FR" sz="600" kern="1200"/>
        </a:p>
      </dsp:txBody>
      <dsp:txXfrm>
        <a:off x="2346106" y="2204544"/>
        <a:ext cx="92784" cy="92784"/>
      </dsp:txXfrm>
    </dsp:sp>
    <dsp:sp modelId="{F6DFDCB7-2427-48FF-96E2-120723E0C9B1}">
      <dsp:nvSpPr>
        <dsp:cNvPr id="0" name=""/>
        <dsp:cNvSpPr/>
      </dsp:nvSpPr>
      <dsp:spPr>
        <a:xfrm>
          <a:off x="3320341" y="1569720"/>
          <a:ext cx="3692592" cy="1361153"/>
        </a:xfrm>
        <a:prstGeom prst="roundRect">
          <a:avLst>
            <a:gd name="adj" fmla="val 10000"/>
          </a:avLst>
        </a:prstGeom>
        <a:solidFill>
          <a:srgbClr val="FFFF00"/>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rgbClr val="002060"/>
              </a:solidFill>
            </a:rPr>
            <a:t>Une série de questions  de nature économique, juridique et  managériale  permettant de structurer et d’orienter le travail à réaliser par le candidat </a:t>
          </a:r>
        </a:p>
      </dsp:txBody>
      <dsp:txXfrm>
        <a:off x="3360208" y="1609587"/>
        <a:ext cx="3612858" cy="1281419"/>
      </dsp:txXfrm>
    </dsp:sp>
    <dsp:sp modelId="{2287C405-8D25-43EF-9CE3-15A16FCEF26A}">
      <dsp:nvSpPr>
        <dsp:cNvPr id="0" name=""/>
        <dsp:cNvSpPr/>
      </dsp:nvSpPr>
      <dsp:spPr>
        <a:xfrm rot="2304581">
          <a:off x="1203261" y="2974774"/>
          <a:ext cx="2415714" cy="54438"/>
        </a:xfrm>
        <a:custGeom>
          <a:avLst/>
          <a:gdLst/>
          <a:ahLst/>
          <a:cxnLst/>
          <a:rect l="0" t="0" r="0" b="0"/>
          <a:pathLst>
            <a:path>
              <a:moveTo>
                <a:pt x="0" y="27219"/>
              </a:moveTo>
              <a:lnTo>
                <a:pt x="2415714" y="27219"/>
              </a:lnTo>
            </a:path>
          </a:pathLst>
        </a:custGeom>
        <a:noFill/>
        <a:ln w="25400" cap="flat" cmpd="sng" algn="ctr">
          <a:solidFill>
            <a:schemeClr val="accent2">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400050">
            <a:lnSpc>
              <a:spcPct val="90000"/>
            </a:lnSpc>
            <a:spcBef>
              <a:spcPct val="0"/>
            </a:spcBef>
            <a:spcAft>
              <a:spcPct val="35000"/>
            </a:spcAft>
            <a:buNone/>
          </a:pPr>
          <a:endParaRPr lang="fr-FR" sz="900" kern="1200"/>
        </a:p>
      </dsp:txBody>
      <dsp:txXfrm>
        <a:off x="2350726" y="2941601"/>
        <a:ext cx="120785" cy="120785"/>
      </dsp:txXfrm>
    </dsp:sp>
    <dsp:sp modelId="{0526CCF8-5DBB-4851-BA74-36BD6E613490}">
      <dsp:nvSpPr>
        <dsp:cNvPr id="0" name=""/>
        <dsp:cNvSpPr/>
      </dsp:nvSpPr>
      <dsp:spPr>
        <a:xfrm>
          <a:off x="3357582" y="3071835"/>
          <a:ext cx="3691150" cy="1361153"/>
        </a:xfrm>
        <a:prstGeom prst="roundRect">
          <a:avLst>
            <a:gd name="adj" fmla="val 10000"/>
          </a:avLst>
        </a:prstGeom>
        <a:solidFill>
          <a:srgbClr val="FFFF00"/>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fr-FR" sz="2000" b="0" kern="1200" dirty="0">
              <a:solidFill>
                <a:srgbClr val="002060"/>
              </a:solidFill>
            </a:rPr>
            <a:t>Un dossier documentaire</a:t>
          </a:r>
        </a:p>
      </dsp:txBody>
      <dsp:txXfrm>
        <a:off x="3397449" y="3111702"/>
        <a:ext cx="3611416" cy="12814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341225-C4F3-4CAA-AD84-06498016C50E}" type="datetimeFigureOut">
              <a:rPr lang="fr-FR" smtClean="0"/>
              <a:pPr/>
              <a:t>24/06/2020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D22FD7-01AA-4655-8A7F-7B31B6F9C7F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DD22FD7-01AA-4655-8A7F-7B31B6F9C7FE}"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DD22FD7-01AA-4655-8A7F-7B31B6F9C7FE}" type="slidenum">
              <a:rPr lang="fr-FR" smtClean="0"/>
              <a:pPr/>
              <a:t>17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a:t>Cliquez pour modifier le style des sous-titres du masque</a:t>
            </a:r>
            <a:endParaRPr kumimoji="0" lang="en-US"/>
          </a:p>
        </p:txBody>
      </p:sp>
      <p:sp>
        <p:nvSpPr>
          <p:cNvPr id="7" name="Espace réservé de la date 6"/>
          <p:cNvSpPr>
            <a:spLocks noGrp="1"/>
          </p:cNvSpPr>
          <p:nvPr>
            <p:ph type="dt" sz="half" idx="10"/>
          </p:nvPr>
        </p:nvSpPr>
        <p:spPr/>
        <p:txBody>
          <a:bodyPr/>
          <a:lstStyle/>
          <a:p>
            <a:fld id="{B97F5866-227C-4543-A133-9ED378E8A60E}" type="datetime1">
              <a:rPr lang="fr-FR" smtClean="0"/>
              <a:pPr/>
              <a:t>24/06/2020</a:t>
            </a:fld>
            <a:endParaRPr lang="fr-BE"/>
          </a:p>
        </p:txBody>
      </p:sp>
      <p:sp>
        <p:nvSpPr>
          <p:cNvPr id="20" name="Espace réservé du pied de page 19"/>
          <p:cNvSpPr>
            <a:spLocks noGrp="1"/>
          </p:cNvSpPr>
          <p:nvPr>
            <p:ph type="ftr" sz="quarter" idx="11"/>
          </p:nvPr>
        </p:nvSpPr>
        <p:spPr/>
        <p:txBody>
          <a:bodyPr/>
          <a:lstStyle/>
          <a:p>
            <a:r>
              <a:rPr lang="fr-FR"/>
              <a:t>Révision SIO : la CEJM pour l'informatique </a:t>
            </a:r>
            <a:endParaRPr lang="fr-BE"/>
          </a:p>
        </p:txBody>
      </p:sp>
      <p:sp>
        <p:nvSpPr>
          <p:cNvPr id="10" name="Espace réservé du numéro de diapositive 9"/>
          <p:cNvSpPr>
            <a:spLocks noGrp="1"/>
          </p:cNvSpPr>
          <p:nvPr>
            <p:ph type="sldNum" sz="quarter" idx="12"/>
          </p:nvPr>
        </p:nvSpPr>
        <p:spPr/>
        <p:txBody>
          <a:bodyPr/>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AF8E7E1B-4601-4081-88BC-0EECD458581E}" type="datetime1">
              <a:rPr lang="fr-FR" smtClean="0"/>
              <a:pPr/>
              <a:t>24/06/2020</a:t>
            </a:fld>
            <a:endParaRPr lang="fr-BE"/>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F370A55-EC58-42B0-8476-18BC51EBEE1D}" type="datetime1">
              <a:rPr lang="fr-FR" smtClean="0"/>
              <a:pPr/>
              <a:t>24/06/2020</a:t>
            </a:fld>
            <a:endParaRPr lang="fr-BE"/>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FDCD3883-931F-4AFD-8F2A-B260F1D91E0D}" type="datetime1">
              <a:rPr lang="fr-FR" smtClean="0"/>
              <a:pPr/>
              <a:t>24/06/2020</a:t>
            </a:fld>
            <a:endParaRPr lang="fr-BE"/>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39AECD68-26AE-4F85-BEFB-7095DA8CBCAE}" type="datetime1">
              <a:rPr lang="fr-FR" smtClean="0"/>
              <a:pPr/>
              <a:t>24/06/2020</a:t>
            </a:fld>
            <a:endParaRPr lang="fr-BE"/>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FB1B5112-58D3-4B65-A2D1-75A7DA570574}" type="datetime1">
              <a:rPr lang="fr-FR" smtClean="0"/>
              <a:pPr/>
              <a:t>24/06/2020</a:t>
            </a:fld>
            <a:endParaRPr lang="fr-BE"/>
          </a:p>
        </p:txBody>
      </p:sp>
      <p:sp>
        <p:nvSpPr>
          <p:cNvPr id="6" name="Espace réservé du pied de page 5"/>
          <p:cNvSpPr>
            <a:spLocks noGrp="1"/>
          </p:cNvSpPr>
          <p:nvPr>
            <p:ph type="ftr" sz="quarter" idx="11"/>
          </p:nvPr>
        </p:nvSpPr>
        <p:spPr/>
        <p:txBody>
          <a:bodyPr/>
          <a:lstStyle/>
          <a:p>
            <a:r>
              <a:rPr lang="fr-FR"/>
              <a:t>Révision SIO : la CEJM pour l'informatique </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CB9D25D4-F74E-4FCA-A477-B07CD37974C5}" type="datetime1">
              <a:rPr lang="fr-FR" smtClean="0"/>
              <a:pPr/>
              <a:t>24/06/2020</a:t>
            </a:fld>
            <a:endParaRPr lang="fr-BE"/>
          </a:p>
        </p:txBody>
      </p:sp>
      <p:sp>
        <p:nvSpPr>
          <p:cNvPr id="8" name="Espace réservé du pied de page 7"/>
          <p:cNvSpPr>
            <a:spLocks noGrp="1"/>
          </p:cNvSpPr>
          <p:nvPr>
            <p:ph type="ftr" sz="quarter" idx="11"/>
          </p:nvPr>
        </p:nvSpPr>
        <p:spPr/>
        <p:txBody>
          <a:bodyPr/>
          <a:lstStyle/>
          <a:p>
            <a:r>
              <a:rPr lang="fr-FR"/>
              <a:t>Révision SIO : la CEJM pour l'informatique </a:t>
            </a:r>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848A140E-F895-4FE3-B85C-70371015D397}" type="datetime1">
              <a:rPr lang="fr-FR" smtClean="0"/>
              <a:pPr/>
              <a:t>24/06/2020</a:t>
            </a:fld>
            <a:endParaRPr lang="fr-BE"/>
          </a:p>
        </p:txBody>
      </p:sp>
      <p:sp>
        <p:nvSpPr>
          <p:cNvPr id="4" name="Espace réservé du pied de page 3"/>
          <p:cNvSpPr>
            <a:spLocks noGrp="1"/>
          </p:cNvSpPr>
          <p:nvPr>
            <p:ph type="ftr" sz="quarter" idx="11"/>
          </p:nvPr>
        </p:nvSpPr>
        <p:spPr/>
        <p:txBody>
          <a:bodyPr/>
          <a:lstStyle/>
          <a:p>
            <a:r>
              <a:rPr lang="fr-FR"/>
              <a:t>Révision SIO : la CEJM pour l'informatique </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Espace réservé de la date 1"/>
          <p:cNvSpPr>
            <a:spLocks noGrp="1"/>
          </p:cNvSpPr>
          <p:nvPr>
            <p:ph type="dt" sz="half" idx="10"/>
          </p:nvPr>
        </p:nvSpPr>
        <p:spPr/>
        <p:txBody>
          <a:bodyPr/>
          <a:lstStyle/>
          <a:p>
            <a:fld id="{373E2E61-E66F-4567-B7F3-FEE63100DF52}" type="datetime1">
              <a:rPr lang="fr-FR" smtClean="0"/>
              <a:pPr/>
              <a:t>24/06/2020</a:t>
            </a:fld>
            <a:endParaRPr lang="fr-BE"/>
          </a:p>
        </p:txBody>
      </p:sp>
      <p:sp>
        <p:nvSpPr>
          <p:cNvPr id="3" name="Espace réservé du pied de page 2"/>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647FBC88-E923-41C7-A5BF-B68518266C87}" type="datetime1">
              <a:rPr lang="fr-FR" smtClean="0"/>
              <a:pPr/>
              <a:t>24/06/2020</a:t>
            </a:fld>
            <a:endParaRPr lang="fr-BE"/>
          </a:p>
        </p:txBody>
      </p:sp>
      <p:sp>
        <p:nvSpPr>
          <p:cNvPr id="6" name="Espace réservé du pied de page 5"/>
          <p:cNvSpPr>
            <a:spLocks noGrp="1"/>
          </p:cNvSpPr>
          <p:nvPr>
            <p:ph type="ftr" sz="quarter" idx="11"/>
          </p:nvPr>
        </p:nvSpPr>
        <p:spPr/>
        <p:txBody>
          <a:bodyPr/>
          <a:lstStyle/>
          <a:p>
            <a:r>
              <a:rPr lang="fr-FR"/>
              <a:t>Révision SIO : la CEJM pour l'informatique </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52A83A84-92CF-4C0B-82A8-BDAFF108556F}" type="datetime1">
              <a:rPr lang="fr-FR" smtClean="0"/>
              <a:pPr/>
              <a:t>24/06/2020</a:t>
            </a:fld>
            <a:endParaRPr lang="fr-BE"/>
          </a:p>
        </p:txBody>
      </p:sp>
      <p:sp>
        <p:nvSpPr>
          <p:cNvPr id="6" name="Espace réservé du pied de page 5"/>
          <p:cNvSpPr>
            <a:spLocks noGrp="1"/>
          </p:cNvSpPr>
          <p:nvPr>
            <p:ph type="ftr" sz="quarter" idx="11"/>
          </p:nvPr>
        </p:nvSpPr>
        <p:spPr/>
        <p:txBody>
          <a:bodyPr/>
          <a:lstStyle/>
          <a:p>
            <a:r>
              <a:rPr lang="fr-FR"/>
              <a:t>Révision SIO : la CEJM pour l'informatique </a:t>
            </a:r>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p>
            <a:r>
              <a:rPr kumimoji="0" lang="fr-FR"/>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A96C582-2192-4FC3-A8C4-CCD98C48F1DC}" type="datetime1">
              <a:rPr lang="fr-FR" smtClean="0"/>
              <a:pPr/>
              <a:t>24/06/2020</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fr-FR"/>
              <a:t>Révision SIO : la CEJM pour l'informatique </a:t>
            </a:r>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crcom.ac-versailles.fr/spip.php?article969"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2214554"/>
            <a:ext cx="7786742" cy="2011354"/>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p:spPr>
        <p:style>
          <a:lnRef idx="2">
            <a:schemeClr val="accent6"/>
          </a:lnRef>
          <a:fillRef idx="1">
            <a:schemeClr val="lt1"/>
          </a:fillRef>
          <a:effectRef idx="0">
            <a:schemeClr val="accent6"/>
          </a:effectRef>
          <a:fontRef idx="minor">
            <a:schemeClr val="dk1"/>
          </a:fontRef>
        </p:style>
        <p:txBody>
          <a:bodyPr>
            <a:normAutofit/>
          </a:bodyPr>
          <a:lstStyle/>
          <a:p>
            <a:pPr algn="ctr"/>
            <a:r>
              <a:rPr lang="fr-FR" sz="3200" dirty="0">
                <a:solidFill>
                  <a:srgbClr val="C00000"/>
                </a:solidFill>
              </a:rPr>
              <a:t>De l’EDM à la  CEJM pour l’informatique </a:t>
            </a:r>
            <a:r>
              <a:rPr lang="fr-FR" sz="3200" dirty="0"/>
              <a:t>:  particularités, </a:t>
            </a:r>
            <a:br>
              <a:rPr lang="fr-FR" sz="3200" dirty="0"/>
            </a:br>
            <a:r>
              <a:rPr lang="fr-FR" sz="3200" dirty="0"/>
              <a:t>points communs et  différences</a:t>
            </a:r>
          </a:p>
        </p:txBody>
      </p:sp>
      <p:sp>
        <p:nvSpPr>
          <p:cNvPr id="4" name="Espace réservé du pied de page 3"/>
          <p:cNvSpPr>
            <a:spLocks noGrp="1"/>
          </p:cNvSpPr>
          <p:nvPr>
            <p:ph type="ftr" sz="quarter" idx="11"/>
          </p:nvPr>
        </p:nvSpPr>
        <p:spPr>
          <a:xfrm>
            <a:off x="5357818" y="6305550"/>
            <a:ext cx="3252782" cy="476250"/>
          </a:xfrm>
        </p:spPr>
        <p:txBody>
          <a:bodyPr/>
          <a:lstStyle/>
          <a:p>
            <a:r>
              <a:rPr lang="fr-FR" sz="1400" dirty="0"/>
              <a:t>Révision SIO : la CEJM pour l'informatique </a:t>
            </a:r>
            <a:endParaRPr lang="fr-BE" sz="1400"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a:t>
            </a:fld>
            <a:endParaRPr lang="fr-B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A840EAAC-A7C5-47C9-809E-65B61FB81970}"/>
              </a:ext>
            </a:extLst>
          </p:cNvPr>
          <p:cNvGraphicFramePr>
            <a:graphicFrameLocks noGrp="1"/>
          </p:cNvGraphicFramePr>
          <p:nvPr>
            <p:extLst>
              <p:ext uri="{D42A27DB-BD31-4B8C-83A1-F6EECF244321}">
                <p14:modId xmlns:p14="http://schemas.microsoft.com/office/powerpoint/2010/main" val="2493385534"/>
              </p:ext>
            </p:extLst>
          </p:nvPr>
        </p:nvGraphicFramePr>
        <p:xfrm>
          <a:off x="785786" y="0"/>
          <a:ext cx="7971601" cy="6681426"/>
        </p:xfrm>
        <a:graphic>
          <a:graphicData uri="http://schemas.openxmlformats.org/drawingml/2006/table">
            <a:tbl>
              <a:tblPr firstRow="1" bandRow="1">
                <a:tableStyleId>{5C22544A-7EE6-4342-B048-85BDC9FD1C3A}</a:tableStyleId>
              </a:tblPr>
              <a:tblGrid>
                <a:gridCol w="2465236">
                  <a:extLst>
                    <a:ext uri="{9D8B030D-6E8A-4147-A177-3AD203B41FA5}">
                      <a16:colId xmlns:a16="http://schemas.microsoft.com/office/drawing/2014/main" val="611939732"/>
                    </a:ext>
                  </a:extLst>
                </a:gridCol>
                <a:gridCol w="3226929">
                  <a:extLst>
                    <a:ext uri="{9D8B030D-6E8A-4147-A177-3AD203B41FA5}">
                      <a16:colId xmlns:a16="http://schemas.microsoft.com/office/drawing/2014/main" val="245640364"/>
                    </a:ext>
                  </a:extLst>
                </a:gridCol>
                <a:gridCol w="2279436">
                  <a:extLst>
                    <a:ext uri="{9D8B030D-6E8A-4147-A177-3AD203B41FA5}">
                      <a16:colId xmlns:a16="http://schemas.microsoft.com/office/drawing/2014/main" val="287857424"/>
                    </a:ext>
                  </a:extLst>
                </a:gridCol>
              </a:tblGrid>
              <a:tr h="5412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Analyse économique et managériale des services informatiques</a:t>
                      </a:r>
                    </a:p>
                    <a:p>
                      <a:pPr algn="ctr"/>
                      <a:endParaRPr lang="fr-FR" sz="9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CEJM</a:t>
                      </a:r>
                    </a:p>
                    <a:p>
                      <a:pPr algn="ctr"/>
                      <a:endParaRPr lang="fr-FR" sz="9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900" dirty="0"/>
                        <a:t>CEJMA </a:t>
                      </a:r>
                    </a:p>
                    <a:p>
                      <a:pPr algn="ctr"/>
                      <a:endParaRPr lang="fr-FR" sz="900" dirty="0"/>
                    </a:p>
                  </a:txBody>
                  <a:tcPr marL="68580" marR="68580" marT="34290" marB="34290"/>
                </a:tc>
                <a:extLst>
                  <a:ext uri="{0D108BD9-81ED-4DB2-BD59-A6C34878D82A}">
                    <a16:rowId xmlns:a16="http://schemas.microsoft.com/office/drawing/2014/main" val="2197707080"/>
                  </a:ext>
                </a:extLst>
              </a:tr>
              <a:tr h="22631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sng" dirty="0"/>
                        <a:t>Thème EM 3 - Les principes de fonctionnement d’une organisation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a:solidFill>
                            <a:schemeClr val="dk1"/>
                          </a:solidFill>
                          <a:latin typeface="+mn-lt"/>
                          <a:ea typeface="+mn-ea"/>
                          <a:cs typeface="+mn-cs"/>
                        </a:rPr>
                        <a:t>3.1 </a:t>
                      </a:r>
                      <a:r>
                        <a:rPr lang="fr-FR" sz="1200" b="0" i="0" u="sng" strike="noStrike" kern="1200" baseline="0" dirty="0">
                          <a:solidFill>
                            <a:schemeClr val="dk1"/>
                          </a:solidFill>
                          <a:latin typeface="+mn-lt"/>
                          <a:ea typeface="+mn-ea"/>
                          <a:cs typeface="+mn-cs"/>
                        </a:rPr>
                        <a:t> Les finalités, métiers, objectifs, et fonctions de l’organisation </a:t>
                      </a:r>
                      <a:r>
                        <a:rPr lang="fr-FR" sz="1200" b="0" i="0" u="none" strike="noStrike" kern="1200" baseline="0" dirty="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a:solidFill>
                          <a:schemeClr val="dk1"/>
                        </a:solidFill>
                        <a:latin typeface="+mn-lt"/>
                        <a:ea typeface="+mn-ea"/>
                        <a:cs typeface="+mn-cs"/>
                      </a:endParaRPr>
                    </a:p>
                    <a:p>
                      <a:r>
                        <a:rPr lang="fr-FR" sz="1200" b="0" i="1" u="none" strike="noStrike" kern="1200" baseline="0" dirty="0">
                          <a:solidFill>
                            <a:schemeClr val="dk1"/>
                          </a:solidFill>
                          <a:latin typeface="+mn-lt"/>
                          <a:ea typeface="+mn-ea"/>
                          <a:cs typeface="+mn-cs"/>
                        </a:rPr>
                        <a:t>Organisation, finalité, profit </a:t>
                      </a:r>
                    </a:p>
                    <a:p>
                      <a:r>
                        <a:rPr lang="fr-FR" sz="1200" b="0" i="1" u="none" strike="noStrike" kern="1200" baseline="0" dirty="0">
                          <a:solidFill>
                            <a:schemeClr val="dk1"/>
                          </a:solidFill>
                          <a:latin typeface="+mn-lt"/>
                          <a:ea typeface="+mn-ea"/>
                          <a:cs typeface="+mn-cs"/>
                        </a:rPr>
                        <a:t>Responsabilité sociale de l’entreprise </a:t>
                      </a:r>
                      <a:r>
                        <a:rPr lang="fr-FR" sz="1200" b="0" i="0" u="none" strike="noStrike" kern="1200" baseline="0" dirty="0">
                          <a:solidFill>
                            <a:schemeClr val="dk1"/>
                          </a:solidFill>
                          <a:latin typeface="+mn-lt"/>
                          <a:ea typeface="+mn-ea"/>
                          <a:cs typeface="+mn-cs"/>
                        </a:rPr>
                        <a:t>	</a:t>
                      </a:r>
                      <a:endParaRPr lang="fr-FR" sz="1200" dirty="0"/>
                    </a:p>
                  </a:txBody>
                  <a:tcPr marL="68580" marR="68580" marT="34290" marB="34290"/>
                </a:tc>
                <a:tc>
                  <a:txBody>
                    <a:bodyPr/>
                    <a:lstStyle/>
                    <a:p>
                      <a:endParaRPr lang="fr-FR" sz="1200" kern="1200" dirty="0">
                        <a:solidFill>
                          <a:schemeClr val="dk1"/>
                        </a:solidFill>
                        <a:effectLst/>
                        <a:latin typeface="+mn-lt"/>
                        <a:ea typeface="+mn-ea"/>
                        <a:cs typeface="+mn-cs"/>
                      </a:endParaRPr>
                    </a:p>
                    <a:p>
                      <a:r>
                        <a:rPr lang="fr-FR" sz="1200" kern="1200" dirty="0">
                          <a:solidFill>
                            <a:schemeClr val="dk1"/>
                          </a:solidFill>
                          <a:effectLst/>
                          <a:latin typeface="+mn-lt"/>
                          <a:ea typeface="+mn-ea"/>
                          <a:cs typeface="+mn-cs"/>
                        </a:rPr>
                        <a:t> Les finalités de l’entreprise (</a:t>
                      </a:r>
                      <a:r>
                        <a:rPr lang="fr-FR" sz="1200" kern="1200" dirty="0">
                          <a:solidFill>
                            <a:srgbClr val="C00000"/>
                          </a:solidFill>
                          <a:effectLst/>
                          <a:latin typeface="+mn-lt"/>
                          <a:ea typeface="+mn-ea"/>
                          <a:cs typeface="+mn-cs"/>
                        </a:rPr>
                        <a:t>question 3.1)</a:t>
                      </a:r>
                    </a:p>
                    <a:p>
                      <a:r>
                        <a:rPr lang="fr-FR" sz="1200" kern="1200" dirty="0">
                          <a:solidFill>
                            <a:schemeClr val="dk1"/>
                          </a:solidFill>
                          <a:effectLst/>
                          <a:latin typeface="+mn-lt"/>
                          <a:ea typeface="+mn-ea"/>
                          <a:cs typeface="+mn-cs"/>
                        </a:rPr>
                        <a:t>-Les indicateurs de performance* (</a:t>
                      </a:r>
                      <a:r>
                        <a:rPr lang="fr-FR" sz="1200" kern="1200" dirty="0">
                          <a:solidFill>
                            <a:srgbClr val="C00000"/>
                          </a:solidFill>
                          <a:effectLst/>
                          <a:latin typeface="+mn-lt"/>
                          <a:ea typeface="+mn-ea"/>
                          <a:cs typeface="+mn-cs"/>
                        </a:rPr>
                        <a:t>question 3.1)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-La responsabilité éthique, sociale, sociétale et </a:t>
                      </a:r>
                      <a:r>
                        <a:rPr lang="fr-FR" sz="1200" kern="1200" dirty="0">
                          <a:solidFill>
                            <a:schemeClr val="tx1"/>
                          </a:solidFill>
                          <a:effectLst/>
                          <a:latin typeface="+mn-lt"/>
                          <a:ea typeface="+mn-ea"/>
                          <a:cs typeface="+mn-cs"/>
                        </a:rPr>
                        <a:t>environnementale</a:t>
                      </a:r>
                      <a:r>
                        <a:rPr lang="fr-FR" sz="1200" kern="1200" dirty="0">
                          <a:solidFill>
                            <a:srgbClr val="C00000"/>
                          </a:solidFill>
                          <a:effectLst/>
                          <a:latin typeface="+mn-lt"/>
                          <a:ea typeface="+mn-ea"/>
                          <a:cs typeface="+mn-cs"/>
                        </a:rPr>
                        <a:t> (question 3.4)</a:t>
                      </a:r>
                      <a:endParaRPr lang="fr-FR" sz="1200" b="0" i="1" u="sng" kern="1200" dirty="0">
                        <a:solidFill>
                          <a:srgbClr val="C00000"/>
                        </a:solidFill>
                        <a:effectLst/>
                        <a:latin typeface="+mn-lt"/>
                        <a:ea typeface="+mn-ea"/>
                        <a:cs typeface="+mn-cs"/>
                      </a:endParaRPr>
                    </a:p>
                    <a:p>
                      <a:r>
                        <a:rPr lang="fr-FR" sz="1200" b="0" i="1" u="sng" kern="1200" dirty="0">
                          <a:solidFill>
                            <a:srgbClr val="FF0000"/>
                          </a:solidFill>
                          <a:effectLst/>
                          <a:latin typeface="+mn-lt"/>
                          <a:ea typeface="+mn-ea"/>
                          <a:cs typeface="+mn-cs"/>
                        </a:rPr>
                        <a:t>-L’équilibre financier de l’entreprise</a:t>
                      </a:r>
                      <a:r>
                        <a:rPr lang="fr-FR" sz="1200" b="0" i="1" u="sng" kern="1200" dirty="0">
                          <a:solidFill>
                            <a:schemeClr val="accent4">
                              <a:lumMod val="75000"/>
                            </a:schemeClr>
                          </a:solidFill>
                          <a:effectLst/>
                          <a:latin typeface="+mn-lt"/>
                          <a:ea typeface="+mn-ea"/>
                          <a:cs typeface="+mn-cs"/>
                        </a:rPr>
                        <a:t> </a:t>
                      </a:r>
                      <a:r>
                        <a:rPr lang="fr-FR" sz="1200" b="0" i="1" u="sng" kern="1200" dirty="0">
                          <a:solidFill>
                            <a:srgbClr val="C00000"/>
                          </a:solidFill>
                          <a:effectLst/>
                          <a:latin typeface="+mn-lt"/>
                          <a:ea typeface="+mn-ea"/>
                          <a:cs typeface="+mn-cs"/>
                        </a:rPr>
                        <a:t>(question 3.5)</a:t>
                      </a:r>
                    </a:p>
                    <a:p>
                      <a:r>
                        <a:rPr lang="fr-FR" sz="1200" i="1" kern="1200" dirty="0">
                          <a:solidFill>
                            <a:srgbClr val="FF0000"/>
                          </a:solidFill>
                          <a:effectLst/>
                          <a:latin typeface="+mn-lt"/>
                          <a:ea typeface="+mn-ea"/>
                          <a:cs typeface="+mn-cs"/>
                        </a:rPr>
                        <a:t>(on va donc plus loin que la seule notion de profit à travers ces différents documents)</a:t>
                      </a:r>
                      <a:endParaRPr lang="fr-FR" sz="1200" dirty="0"/>
                    </a:p>
                  </a:txBody>
                  <a:tcPr marL="68580" marR="68580" marT="34290" marB="34290"/>
                </a:tc>
                <a:tc>
                  <a:txBody>
                    <a:bodyPr/>
                    <a:lstStyle/>
                    <a:p>
                      <a:r>
                        <a:rPr lang="fr-FR" sz="1200" u="sng" kern="1200" dirty="0">
                          <a:solidFill>
                            <a:schemeClr val="dk1"/>
                          </a:solidFill>
                          <a:effectLst/>
                          <a:latin typeface="+mn-lt"/>
                          <a:ea typeface="+mn-ea"/>
                          <a:cs typeface="+mn-cs"/>
                        </a:rPr>
                        <a:t>Contrainte éthique et gouvernementale dans le choix d’une infrastructure réseau / d’une solution applicative</a:t>
                      </a:r>
                    </a:p>
                    <a:p>
                      <a:r>
                        <a:rPr lang="fr-FR" sz="1200" kern="1200" dirty="0">
                          <a:solidFill>
                            <a:schemeClr val="dk1"/>
                          </a:solidFill>
                          <a:effectLst/>
                          <a:latin typeface="+mn-lt"/>
                          <a:ea typeface="+mn-ea"/>
                          <a:cs typeface="+mn-cs"/>
                        </a:rPr>
                        <a:t>L’environnement légal oblige de plus en plus les organisations à adopter des démarches éthiques et éco responsables lors de la conception d’une solution d’infrastructure réseau  (notions d’externalité négative / RSE</a:t>
                      </a:r>
                    </a:p>
                    <a:p>
                      <a:pPr algn="ctr"/>
                      <a:r>
                        <a:rPr lang="fr-FR" sz="1200" kern="1200" dirty="0">
                          <a:solidFill>
                            <a:schemeClr val="accent5">
                              <a:lumMod val="75000"/>
                            </a:schemeClr>
                          </a:solidFill>
                          <a:effectLst/>
                          <a:latin typeface="+mn-lt"/>
                          <a:ea typeface="+mn-ea"/>
                          <a:cs typeface="+mn-cs"/>
                        </a:rPr>
                        <a:t>(Bloc 2)</a:t>
                      </a:r>
                    </a:p>
                  </a:txBody>
                  <a:tcPr marL="68580" marR="68580" marT="34290" marB="34290"/>
                </a:tc>
                <a:extLst>
                  <a:ext uri="{0D108BD9-81ED-4DB2-BD59-A6C34878D82A}">
                    <a16:rowId xmlns:a16="http://schemas.microsoft.com/office/drawing/2014/main" val="12613263"/>
                  </a:ext>
                </a:extLst>
              </a:tr>
              <a:tr h="1768103">
                <a:tc>
                  <a:txBody>
                    <a:bodyPr/>
                    <a:lstStyle/>
                    <a:p>
                      <a:r>
                        <a:rPr lang="fr-FR" sz="1200" u="sng" dirty="0"/>
                        <a:t>3. 2 Les ressources de l’organisation</a:t>
                      </a:r>
                    </a:p>
                    <a:p>
                      <a:r>
                        <a:rPr lang="fr-FR" sz="1200" b="0" i="1" u="none" strike="noStrike" kern="1200" baseline="0" dirty="0">
                          <a:solidFill>
                            <a:schemeClr val="dk1"/>
                          </a:solidFill>
                          <a:latin typeface="+mn-lt"/>
                          <a:ea typeface="+mn-ea"/>
                          <a:cs typeface="+mn-cs"/>
                        </a:rPr>
                        <a:t>Ressources tangibles et intangibles </a:t>
                      </a:r>
                    </a:p>
                    <a:p>
                      <a:r>
                        <a:rPr lang="fr-FR" sz="1200" b="0" i="1" u="none" strike="noStrike" kern="1200" baseline="0" dirty="0">
                          <a:solidFill>
                            <a:schemeClr val="dk1"/>
                          </a:solidFill>
                          <a:latin typeface="+mn-lt"/>
                          <a:ea typeface="+mn-ea"/>
                          <a:cs typeface="+mn-cs"/>
                        </a:rPr>
                        <a:t>Compétences générales et distinctives </a:t>
                      </a:r>
                    </a:p>
                    <a:p>
                      <a:r>
                        <a:rPr lang="fr-FR" sz="1200" b="0" i="1" u="none" strike="noStrike" kern="1200" baseline="0" dirty="0">
                          <a:solidFill>
                            <a:schemeClr val="dk1"/>
                          </a:solidFill>
                          <a:latin typeface="+mn-lt"/>
                          <a:ea typeface="+mn-ea"/>
                          <a:cs typeface="+mn-cs"/>
                        </a:rPr>
                        <a:t>Gestion des connaissances (Knowledge Management) </a:t>
                      </a:r>
                    </a:p>
                    <a:p>
                      <a:r>
                        <a:rPr lang="fr-FR" sz="1200" b="0" i="1" u="none" strike="noStrike" kern="1200" baseline="0" dirty="0">
                          <a:solidFill>
                            <a:schemeClr val="dk1"/>
                          </a:solidFill>
                          <a:latin typeface="+mn-lt"/>
                          <a:ea typeface="+mn-ea"/>
                          <a:cs typeface="+mn-cs"/>
                        </a:rPr>
                        <a:t>Parties prenantes </a:t>
                      </a:r>
                      <a:r>
                        <a:rPr lang="fr-FR" sz="1200" b="0" i="0" u="none" strike="noStrike" kern="1200" baseline="0" dirty="0">
                          <a:solidFill>
                            <a:schemeClr val="dk1"/>
                          </a:solidFill>
                          <a:latin typeface="+mn-lt"/>
                          <a:ea typeface="+mn-ea"/>
                          <a:cs typeface="+mn-cs"/>
                        </a:rPr>
                        <a:t>	</a:t>
                      </a:r>
                    </a:p>
                    <a:p>
                      <a:endParaRPr lang="fr-FR" sz="1200" u="sng"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 Les parties prenantes (</a:t>
                      </a:r>
                      <a:r>
                        <a:rPr lang="fr-FR" sz="1200" kern="1200" dirty="0">
                          <a:solidFill>
                            <a:srgbClr val="C00000"/>
                          </a:solidFill>
                          <a:effectLst/>
                          <a:latin typeface="+mn-lt"/>
                          <a:ea typeface="+mn-ea"/>
                          <a:cs typeface="+mn-cs"/>
                        </a:rPr>
                        <a:t>question 3.1)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ressources tangibles et intangibles </a:t>
                      </a:r>
                      <a:r>
                        <a:rPr lang="fr-FR" sz="1200" kern="1200" dirty="0">
                          <a:solidFill>
                            <a:srgbClr val="C00000"/>
                          </a:solidFill>
                          <a:effectLst/>
                          <a:latin typeface="+mn-lt"/>
                          <a:ea typeface="+mn-ea"/>
                          <a:cs typeface="+mn-cs"/>
                        </a:rPr>
                        <a:t>(question 3.4)</a:t>
                      </a:r>
                    </a:p>
                    <a:p>
                      <a:pPr marL="171450" indent="-171450">
                        <a:buFontTx/>
                        <a:buChar char="-"/>
                      </a:pPr>
                      <a:r>
                        <a:rPr lang="fr-FR" sz="1200" kern="1200" dirty="0">
                          <a:solidFill>
                            <a:schemeClr val="dk1"/>
                          </a:solidFill>
                          <a:effectLst/>
                          <a:latin typeface="+mn-lt"/>
                          <a:ea typeface="+mn-ea"/>
                          <a:cs typeface="+mn-cs"/>
                        </a:rPr>
                        <a:t>Les</a:t>
                      </a:r>
                      <a:r>
                        <a:rPr lang="fr-FR" sz="1200" kern="1200" dirty="0">
                          <a:solidFill>
                            <a:schemeClr val="tx1"/>
                          </a:solidFill>
                          <a:effectLst/>
                          <a:latin typeface="+mn-lt"/>
                          <a:ea typeface="+mn-ea"/>
                          <a:cs typeface="+mn-cs"/>
                        </a:rPr>
                        <a:t> compétences </a:t>
                      </a:r>
                      <a:r>
                        <a:rPr lang="fr-FR" sz="1200" kern="1200" dirty="0">
                          <a:solidFill>
                            <a:srgbClr val="C00000"/>
                          </a:solidFill>
                          <a:effectLst/>
                          <a:latin typeface="+mn-lt"/>
                          <a:ea typeface="+mn-ea"/>
                          <a:cs typeface="+mn-cs"/>
                        </a:rPr>
                        <a:t>(question 3.4)</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dk1"/>
                          </a:solidFill>
                          <a:effectLst/>
                          <a:latin typeface="+mn-lt"/>
                          <a:ea typeface="+mn-ea"/>
                          <a:cs typeface="+mn-cs"/>
                        </a:rPr>
                        <a:t>Le dispositif de gestion prévisionnelle des emplois et des compétences </a:t>
                      </a:r>
                      <a:r>
                        <a:rPr lang="fr-FR" sz="1200" kern="1200" dirty="0">
                          <a:solidFill>
                            <a:srgbClr val="7030A0"/>
                          </a:solidFill>
                          <a:effectLst/>
                          <a:latin typeface="+mn-lt"/>
                          <a:ea typeface="+mn-ea"/>
                          <a:cs typeface="+mn-cs"/>
                        </a:rPr>
                        <a:t>(question 5 3)</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i="0" kern="1200" dirty="0">
                          <a:solidFill>
                            <a:schemeClr val="dk1"/>
                          </a:solidFill>
                          <a:effectLst/>
                          <a:latin typeface="+mn-lt"/>
                          <a:ea typeface="+mn-ea"/>
                          <a:cs typeface="+mn-cs"/>
                        </a:rPr>
                        <a:t>-Le diagnostic interne et les ressources stratégiques de l’entreprise </a:t>
                      </a:r>
                      <a:r>
                        <a:rPr lang="fr-FR" sz="1200" kern="1200" dirty="0">
                          <a:solidFill>
                            <a:srgbClr val="996633"/>
                          </a:solidFill>
                          <a:effectLst/>
                          <a:latin typeface="+mn-lt"/>
                          <a:ea typeface="+mn-ea"/>
                          <a:cs typeface="+mn-cs"/>
                        </a:rPr>
                        <a:t>(question 6.1)</a:t>
                      </a:r>
                      <a:endParaRPr lang="fr-FR" sz="1200" dirty="0"/>
                    </a:p>
                  </a:txBody>
                  <a:tcPr marL="68580" marR="68580" marT="34290" marB="34290"/>
                </a:tc>
                <a:tc rowSpan="2">
                  <a:txBody>
                    <a:bodyPr/>
                    <a:lstStyle/>
                    <a:p>
                      <a:pPr algn="l">
                        <a:lnSpc>
                          <a:spcPct val="115000"/>
                        </a:lnSpc>
                        <a:spcAft>
                          <a:spcPts val="1000"/>
                        </a:spcAft>
                      </a:pPr>
                      <a:endParaRPr lang="fr-FR" sz="1200" dirty="0">
                        <a:effectLst/>
                        <a:latin typeface="Times New Roman" panose="02020603050405020304" pitchFamily="18" charset="0"/>
                        <a:ea typeface="Calibri" panose="020F0502020204030204" pitchFamily="34" charset="0"/>
                        <a:cs typeface="Times New Roman" panose="02020603050405020304" pitchFamily="18" charset="0"/>
                      </a:endParaRPr>
                    </a:p>
                    <a:p>
                      <a:pPr algn="l">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e.réputation : enjeux économiques</a:t>
                      </a:r>
                    </a:p>
                    <a:p>
                      <a:pPr algn="l">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Complexité de sa construction (diversité des parties prenantes, des supports (site web, blog, forum, articles de presse, réseaux sociaux)</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 Enjeux économiques en termes d’avantage (</a:t>
                      </a:r>
                      <a:r>
                        <a:rPr lang="fr-FR" sz="1200" u="sng" dirty="0">
                          <a:effectLst/>
                          <a:latin typeface="Times New Roman" panose="02020603050405020304" pitchFamily="18" charset="0"/>
                          <a:ea typeface="Calibri" panose="020F0502020204030204" pitchFamily="34" charset="0"/>
                          <a:cs typeface="Times New Roman" panose="02020603050405020304" pitchFamily="18" charset="0"/>
                        </a:rPr>
                        <a:t>différenciation, fidélisation </a:t>
                      </a: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de la clientèle) et de risques (détérioration de l’image, perte de la part de marchés et dégradation du CA )</a:t>
                      </a:r>
                    </a:p>
                    <a:p>
                      <a:pPr marL="0" marR="0" lvl="0" indent="0" algn="ctr" defTabSz="914400" rtl="0" eaLnBrk="1" fontAlgn="auto" latinLnBrk="0" hangingPunct="1">
                        <a:lnSpc>
                          <a:spcPct val="115000"/>
                        </a:lnSpc>
                        <a:spcBef>
                          <a:spcPts val="0"/>
                        </a:spcBef>
                        <a:spcAft>
                          <a:spcPts val="1000"/>
                        </a:spcAft>
                        <a:buClrTx/>
                        <a:buSzTx/>
                        <a:buFontTx/>
                        <a:buNone/>
                        <a:tabLst/>
                        <a:defRPr/>
                      </a:pPr>
                      <a:r>
                        <a:rPr lang="fr-FR" sz="1200" kern="1200" dirty="0">
                          <a:solidFill>
                            <a:schemeClr val="accent6">
                              <a:lumMod val="75000"/>
                            </a:schemeClr>
                          </a:solidFill>
                          <a:effectLst/>
                          <a:latin typeface="+mn-lt"/>
                          <a:ea typeface="+mn-ea"/>
                          <a:cs typeface="+mn-cs"/>
                        </a:rPr>
                        <a:t>(Bloc 1)</a:t>
                      </a:r>
                      <a:endParaRPr lang="fr-FR" sz="1200" dirty="0">
                        <a:solidFill>
                          <a:schemeClr val="accent6">
                            <a:lumMod val="75000"/>
                          </a:schemeClr>
                        </a:solidFill>
                      </a:endParaRPr>
                    </a:p>
                    <a:p>
                      <a:pPr algn="l">
                        <a:lnSpc>
                          <a:spcPct val="115000"/>
                        </a:lnSpc>
                        <a:spcAft>
                          <a:spcPts val="1000"/>
                        </a:spcAft>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51" marR="67151" marT="0" marB="0"/>
                </a:tc>
                <a:extLst>
                  <a:ext uri="{0D108BD9-81ED-4DB2-BD59-A6C34878D82A}">
                    <a16:rowId xmlns:a16="http://schemas.microsoft.com/office/drawing/2014/main" val="2434143175"/>
                  </a:ext>
                </a:extLst>
              </a:tr>
              <a:tr h="2108942">
                <a:tc>
                  <a:txBody>
                    <a:bodyPr/>
                    <a:lstStyle/>
                    <a:p>
                      <a:r>
                        <a:rPr lang="fr-FR" sz="1200" b="0" i="0" u="sng" strike="noStrike" kern="1200" baseline="0" dirty="0">
                          <a:solidFill>
                            <a:schemeClr val="dk1"/>
                          </a:solidFill>
                          <a:latin typeface="+mn-lt"/>
                          <a:ea typeface="+mn-ea"/>
                          <a:cs typeface="+mn-cs"/>
                        </a:rPr>
                        <a:t>3.3 Les stratégies de l’organisation </a:t>
                      </a:r>
                      <a:r>
                        <a:rPr lang="fr-FR" sz="1200" b="0" i="1" u="none" strike="noStrike" kern="1200" baseline="0" dirty="0">
                          <a:solidFill>
                            <a:schemeClr val="dk1"/>
                          </a:solidFill>
                          <a:latin typeface="+mn-lt"/>
                          <a:ea typeface="+mn-ea"/>
                          <a:cs typeface="+mn-cs"/>
                        </a:rPr>
                        <a:t>Stratégies </a:t>
                      </a:r>
                    </a:p>
                    <a:p>
                      <a:r>
                        <a:rPr lang="fr-FR" sz="1200" b="0" i="1" u="none" strike="noStrike" kern="1200" baseline="0" dirty="0">
                          <a:solidFill>
                            <a:schemeClr val="dk1"/>
                          </a:solidFill>
                          <a:latin typeface="+mn-lt"/>
                          <a:ea typeface="+mn-ea"/>
                          <a:cs typeface="+mn-cs"/>
                        </a:rPr>
                        <a:t>Stratégies globales / stratégies de domaines </a:t>
                      </a:r>
                    </a:p>
                    <a:p>
                      <a:r>
                        <a:rPr lang="fr-FR" sz="1200" b="0" i="1" u="none" strike="noStrike" kern="1200" baseline="0" dirty="0">
                          <a:solidFill>
                            <a:schemeClr val="dk1"/>
                          </a:solidFill>
                          <a:latin typeface="+mn-lt"/>
                          <a:ea typeface="+mn-ea"/>
                          <a:cs typeface="+mn-cs"/>
                        </a:rPr>
                        <a:t>DAS (domaine d’activité stratégique), avantage concurrentiel / facteur clé de succès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1" u="none" strike="noStrike" kern="1200" baseline="0" dirty="0">
                          <a:solidFill>
                            <a:schemeClr val="dk1"/>
                          </a:solidFill>
                          <a:latin typeface="+mn-lt"/>
                          <a:ea typeface="+mn-ea"/>
                          <a:cs typeface="+mn-cs"/>
                        </a:rPr>
                        <a:t>Spécialisation / diversification </a:t>
                      </a:r>
                    </a:p>
                    <a:p>
                      <a:r>
                        <a:rPr lang="fr-FR" sz="1200" b="0" i="1" u="none" strike="noStrike" kern="1200" baseline="0" dirty="0">
                          <a:solidFill>
                            <a:schemeClr val="dk1"/>
                          </a:solidFill>
                          <a:latin typeface="+mn-lt"/>
                          <a:ea typeface="+mn-ea"/>
                          <a:cs typeface="+mn-cs"/>
                        </a:rPr>
                        <a:t>Croissance interne / externe </a:t>
                      </a:r>
                    </a:p>
                    <a:p>
                      <a:r>
                        <a:rPr lang="fr-FR" sz="1200" b="0" i="1" u="none" strike="noStrike" kern="1200" baseline="0" dirty="0">
                          <a:solidFill>
                            <a:schemeClr val="dk1"/>
                          </a:solidFill>
                          <a:latin typeface="+mn-lt"/>
                          <a:ea typeface="+mn-ea"/>
                          <a:cs typeface="+mn-cs"/>
                        </a:rPr>
                        <a:t>Coûts / différenciation / focalisation</a:t>
                      </a:r>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-Spécialisation, intégration, action collective </a:t>
                      </a:r>
                      <a:r>
                        <a:rPr lang="fr-FR" sz="1200" kern="1200" dirty="0">
                          <a:solidFill>
                            <a:schemeClr val="accent4">
                              <a:lumMod val="75000"/>
                            </a:schemeClr>
                          </a:solidFill>
                          <a:effectLst/>
                          <a:latin typeface="+mn-lt"/>
                          <a:ea typeface="+mn-ea"/>
                          <a:cs typeface="+mn-cs"/>
                        </a:rPr>
                        <a:t>(question 4.3)</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-Mode de coordination, flexibilité, modalités d’organisation du travail </a:t>
                      </a:r>
                      <a:r>
                        <a:rPr lang="fr-FR" sz="1200" kern="1200" dirty="0">
                          <a:solidFill>
                            <a:schemeClr val="accent4">
                              <a:lumMod val="75000"/>
                            </a:schemeClr>
                          </a:solidFill>
                          <a:effectLst/>
                          <a:latin typeface="+mn-lt"/>
                          <a:ea typeface="+mn-ea"/>
                          <a:cs typeface="+mn-cs"/>
                        </a:rPr>
                        <a:t>(question 4.3)</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domaines d’activités stratégiques </a:t>
                      </a:r>
                      <a:r>
                        <a:rPr lang="fr-FR" sz="1200" kern="1200" dirty="0">
                          <a:solidFill>
                            <a:srgbClr val="996633"/>
                          </a:solidFill>
                          <a:effectLst/>
                          <a:latin typeface="+mn-lt"/>
                          <a:ea typeface="+mn-ea"/>
                          <a:cs typeface="+mn-cs"/>
                        </a:rPr>
                        <a:t>(question 6.2)</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options stratégiques globales et par domaines d’activités </a:t>
                      </a:r>
                      <a:r>
                        <a:rPr lang="fr-FR" sz="1200" kern="1200" dirty="0">
                          <a:solidFill>
                            <a:srgbClr val="996633"/>
                          </a:solidFill>
                          <a:effectLst/>
                          <a:latin typeface="+mn-lt"/>
                          <a:ea typeface="+mn-ea"/>
                          <a:cs typeface="+mn-cs"/>
                        </a:rPr>
                        <a:t>(question 6.2)</a:t>
                      </a:r>
                    </a:p>
                    <a:p>
                      <a:r>
                        <a:rPr lang="fr-FR" sz="1200" kern="1200" dirty="0">
                          <a:solidFill>
                            <a:schemeClr val="dk1"/>
                          </a:solidFill>
                          <a:effectLst/>
                          <a:latin typeface="+mn-lt"/>
                          <a:ea typeface="+mn-ea"/>
                          <a:cs typeface="+mn-cs"/>
                        </a:rPr>
                        <a:t>-Les modalités de croissance des entreprises</a:t>
                      </a:r>
                      <a:endParaRPr lang="fr-FR" sz="1200" kern="1200" dirty="0">
                        <a:solidFill>
                          <a:schemeClr val="accent4">
                            <a:lumMod val="75000"/>
                          </a:schemeClr>
                        </a:solidFill>
                        <a:effectLst/>
                        <a:latin typeface="+mn-lt"/>
                        <a:ea typeface="+mn-ea"/>
                        <a:cs typeface="+mn-cs"/>
                      </a:endParaRPr>
                    </a:p>
                    <a:p>
                      <a:r>
                        <a:rPr lang="fr-FR" sz="1200" kern="1200" dirty="0">
                          <a:solidFill>
                            <a:srgbClr val="996633"/>
                          </a:solidFill>
                          <a:effectLst/>
                          <a:latin typeface="+mn-lt"/>
                          <a:ea typeface="+mn-ea"/>
                          <a:cs typeface="+mn-cs"/>
                        </a:rPr>
                        <a:t>(question 6.2)</a:t>
                      </a:r>
                      <a:endParaRPr lang="fr-FR" sz="1200" dirty="0"/>
                    </a:p>
                  </a:txBody>
                  <a:tcPr marL="68580" marR="68580" marT="34290" marB="34290"/>
                </a:tc>
                <a:tc vMerge="1">
                  <a:txBody>
                    <a:bodyPr/>
                    <a:lstStyle/>
                    <a:p>
                      <a:endParaRPr lang="fr-FR" dirty="0"/>
                    </a:p>
                  </a:txBody>
                  <a:tcPr/>
                </a:tc>
                <a:extLst>
                  <a:ext uri="{0D108BD9-81ED-4DB2-BD59-A6C34878D82A}">
                    <a16:rowId xmlns:a16="http://schemas.microsoft.com/office/drawing/2014/main" val="173854005"/>
                  </a:ext>
                </a:extLst>
              </a:tr>
            </a:tbl>
          </a:graphicData>
        </a:graphic>
      </p:graphicFrame>
    </p:spTree>
    <p:extLst>
      <p:ext uri="{BB962C8B-B14F-4D97-AF65-F5344CB8AC3E}">
        <p14:creationId xmlns:p14="http://schemas.microsoft.com/office/powerpoint/2010/main" val="3822024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EDE8D92D-AB1E-4150-96D5-2867775E5618}"/>
              </a:ext>
            </a:extLst>
          </p:cNvPr>
          <p:cNvGraphicFramePr>
            <a:graphicFrameLocks noGrp="1"/>
          </p:cNvGraphicFramePr>
          <p:nvPr>
            <p:extLst>
              <p:ext uri="{D42A27DB-BD31-4B8C-83A1-F6EECF244321}">
                <p14:modId xmlns:p14="http://schemas.microsoft.com/office/powerpoint/2010/main" val="4207703226"/>
              </p:ext>
            </p:extLst>
          </p:nvPr>
        </p:nvGraphicFramePr>
        <p:xfrm>
          <a:off x="2123728" y="91440"/>
          <a:ext cx="6096000" cy="66751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29293257"/>
                    </a:ext>
                  </a:extLst>
                </a:gridCol>
                <a:gridCol w="2032000">
                  <a:extLst>
                    <a:ext uri="{9D8B030D-6E8A-4147-A177-3AD203B41FA5}">
                      <a16:colId xmlns:a16="http://schemas.microsoft.com/office/drawing/2014/main" val="3101690784"/>
                    </a:ext>
                  </a:extLst>
                </a:gridCol>
                <a:gridCol w="2032000">
                  <a:extLst>
                    <a:ext uri="{9D8B030D-6E8A-4147-A177-3AD203B41FA5}">
                      <a16:colId xmlns:a16="http://schemas.microsoft.com/office/drawing/2014/main" val="1063482392"/>
                    </a:ext>
                  </a:extLst>
                </a:gridCol>
              </a:tblGrid>
              <a:tr h="4800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Analyse économique et managériale des services informatiques</a:t>
                      </a:r>
                    </a:p>
                    <a:p>
                      <a:pPr algn="ctr"/>
                      <a:endParaRPr lang="fr-FR" sz="1200" dirty="0"/>
                    </a:p>
                  </a:txBody>
                  <a:tcPr marL="68580" marR="68580" marT="34290" marB="34290"/>
                </a:tc>
                <a:tc>
                  <a:txBody>
                    <a:bodyPr/>
                    <a:lstStyle/>
                    <a:p>
                      <a:pPr algn="ctr"/>
                      <a:r>
                        <a:rPr lang="fr-FR" sz="1200" dirty="0"/>
                        <a:t>CEJM</a:t>
                      </a:r>
                    </a:p>
                  </a:txBody>
                  <a:tcPr marL="68580" marR="68580" marT="34290" marB="34290"/>
                </a:tc>
                <a:tc>
                  <a:txBody>
                    <a:bodyPr/>
                    <a:lstStyle/>
                    <a:p>
                      <a:pPr algn="ctr"/>
                      <a:r>
                        <a:rPr lang="fr-FR" sz="1200" dirty="0"/>
                        <a:t>CEJMA</a:t>
                      </a:r>
                    </a:p>
                  </a:txBody>
                  <a:tcPr marL="68580" marR="68580" marT="34290" marB="34290"/>
                </a:tc>
                <a:extLst>
                  <a:ext uri="{0D108BD9-81ED-4DB2-BD59-A6C34878D82A}">
                    <a16:rowId xmlns:a16="http://schemas.microsoft.com/office/drawing/2014/main" val="1007320413"/>
                  </a:ext>
                </a:extLst>
              </a:tr>
              <a:tr h="15773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sng" strike="noStrike" kern="1200" baseline="0" dirty="0">
                          <a:solidFill>
                            <a:schemeClr val="dk1"/>
                          </a:solidFill>
                          <a:latin typeface="+mn-lt"/>
                          <a:ea typeface="+mn-ea"/>
                          <a:cs typeface="+mn-cs"/>
                        </a:rPr>
                        <a:t>3.4 Le rôle de la structure </a:t>
                      </a:r>
                      <a:r>
                        <a:rPr lang="fr-FR" sz="1200" b="0" i="0" u="none" strike="noStrike" kern="1200" baseline="0" dirty="0">
                          <a:solidFill>
                            <a:schemeClr val="dk1"/>
                          </a:solidFill>
                          <a:latin typeface="+mn-lt"/>
                          <a:ea typeface="+mn-ea"/>
                          <a:cs typeface="+mn-cs"/>
                        </a:rPr>
                        <a:t>	</a:t>
                      </a:r>
                    </a:p>
                    <a:p>
                      <a:r>
                        <a:rPr lang="fr-FR" sz="1200" b="0" i="1" u="none" strike="noStrike" kern="1200" baseline="0" dirty="0">
                          <a:solidFill>
                            <a:schemeClr val="dk1"/>
                          </a:solidFill>
                          <a:latin typeface="+mn-lt"/>
                          <a:ea typeface="+mn-ea"/>
                          <a:cs typeface="+mn-cs"/>
                        </a:rPr>
                        <a:t>Structure , Règles, routines </a:t>
                      </a:r>
                    </a:p>
                    <a:p>
                      <a:r>
                        <a:rPr lang="fr-FR" sz="1200" b="0" i="1" u="none" strike="noStrike" kern="1200" baseline="0" dirty="0">
                          <a:solidFill>
                            <a:schemeClr val="dk1"/>
                          </a:solidFill>
                          <a:latin typeface="+mn-lt"/>
                          <a:ea typeface="+mn-ea"/>
                          <a:cs typeface="+mn-cs"/>
                        </a:rPr>
                        <a:t>Flexibilité/productivité , Spécialisation, coordination, formalisation </a:t>
                      </a:r>
                    </a:p>
                    <a:p>
                      <a:r>
                        <a:rPr lang="fr-FR" sz="1200" b="0" i="1" u="none" strike="noStrike" kern="1200" baseline="0" dirty="0">
                          <a:solidFill>
                            <a:schemeClr val="dk1"/>
                          </a:solidFill>
                          <a:latin typeface="+mn-lt"/>
                          <a:ea typeface="+mn-ea"/>
                          <a:cs typeface="+mn-cs"/>
                        </a:rPr>
                        <a:t>Instabilité de l’environnement </a:t>
                      </a:r>
                    </a:p>
                    <a:p>
                      <a:r>
                        <a:rPr lang="fr-FR" sz="1200" b="0" i="1" u="none" strike="noStrike" kern="1200" baseline="0" dirty="0">
                          <a:solidFill>
                            <a:schemeClr val="dk1"/>
                          </a:solidFill>
                          <a:latin typeface="+mn-lt"/>
                          <a:ea typeface="+mn-ea"/>
                          <a:cs typeface="+mn-cs"/>
                        </a:rPr>
                        <a:t>Effet d’expérience , Divisions </a:t>
                      </a:r>
                    </a:p>
                    <a:p>
                      <a:r>
                        <a:rPr lang="fr-FR" sz="1200" b="0" i="1" u="none" strike="noStrike" kern="1200" baseline="0" dirty="0">
                          <a:solidFill>
                            <a:schemeClr val="dk1"/>
                          </a:solidFill>
                          <a:latin typeface="+mn-lt"/>
                          <a:ea typeface="+mn-ea"/>
                          <a:cs typeface="+mn-cs"/>
                        </a:rPr>
                        <a:t>Compétence spécifique , Critères de spécialisation </a:t>
                      </a:r>
                    </a:p>
                    <a:p>
                      <a:r>
                        <a:rPr lang="fr-FR" sz="1200" b="0" i="1" u="none" strike="noStrike" kern="1200" baseline="0" dirty="0">
                          <a:solidFill>
                            <a:schemeClr val="dk1"/>
                          </a:solidFill>
                          <a:latin typeface="+mn-lt"/>
                          <a:ea typeface="+mn-ea"/>
                          <a:cs typeface="+mn-cs"/>
                        </a:rPr>
                        <a:t>Action collective , Modalités de coordination</a:t>
                      </a:r>
                      <a:endParaRPr lang="fr-FR" sz="1200" dirty="0"/>
                    </a:p>
                    <a:p>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mécanismes de coordination et de contrôle </a:t>
                      </a:r>
                      <a:r>
                        <a:rPr lang="fr-FR" sz="1200" kern="1200" dirty="0">
                          <a:solidFill>
                            <a:srgbClr val="FF0000"/>
                          </a:solidFill>
                          <a:effectLst/>
                          <a:latin typeface="+mn-lt"/>
                          <a:ea typeface="+mn-ea"/>
                          <a:cs typeface="+mn-cs"/>
                        </a:rPr>
                        <a:t>(question 3.4)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effets d’expérience </a:t>
                      </a:r>
                      <a:r>
                        <a:rPr lang="fr-FR" sz="1200" kern="1200" dirty="0">
                          <a:solidFill>
                            <a:srgbClr val="FF0000"/>
                          </a:solidFill>
                          <a:effectLst/>
                          <a:latin typeface="+mn-lt"/>
                          <a:ea typeface="+mn-ea"/>
                          <a:cs typeface="+mn-cs"/>
                        </a:rPr>
                        <a:t>((question 3.4)</a:t>
                      </a:r>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1069577701"/>
                  </a:ext>
                </a:extLst>
              </a:tr>
              <a:tr h="11658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sng" strike="noStrike" kern="1200" baseline="0" dirty="0">
                          <a:solidFill>
                            <a:schemeClr val="dk1"/>
                          </a:solidFill>
                          <a:effectLst/>
                          <a:latin typeface="+mn-lt"/>
                          <a:ea typeface="+mn-ea"/>
                          <a:cs typeface="+mn-cs"/>
                        </a:rPr>
                        <a:t>3.5 Entre autonomie et responsabilité, une structure adaptée aux acteurs de l’organisation </a:t>
                      </a:r>
                      <a:r>
                        <a:rPr lang="fr-FR" sz="1200" b="0" i="0" u="none" strike="noStrike" kern="1200" baseline="0" dirty="0">
                          <a:solidFill>
                            <a:schemeClr val="dk1"/>
                          </a:solidFill>
                          <a:latin typeface="+mn-lt"/>
                          <a:ea typeface="+mn-ea"/>
                          <a:cs typeface="+mn-cs"/>
                        </a:rPr>
                        <a:t>	</a:t>
                      </a:r>
                    </a:p>
                    <a:p>
                      <a:r>
                        <a:rPr lang="fr-FR" sz="1200" b="0" i="1" u="none" strike="noStrike" kern="1200" baseline="0" dirty="0">
                          <a:solidFill>
                            <a:schemeClr val="dk1"/>
                          </a:solidFill>
                          <a:latin typeface="+mn-lt"/>
                          <a:ea typeface="+mn-ea"/>
                          <a:cs typeface="+mn-cs"/>
                        </a:rPr>
                        <a:t>Facteurs de contingence </a:t>
                      </a:r>
                    </a:p>
                    <a:p>
                      <a:r>
                        <a:rPr lang="fr-FR" sz="1200" b="0" i="1" u="none" strike="noStrike" kern="1200" baseline="0" dirty="0">
                          <a:solidFill>
                            <a:schemeClr val="dk1"/>
                          </a:solidFill>
                          <a:latin typeface="+mn-lt"/>
                          <a:ea typeface="+mn-ea"/>
                          <a:cs typeface="+mn-cs"/>
                        </a:rPr>
                        <a:t>Intégration </a:t>
                      </a:r>
                    </a:p>
                    <a:p>
                      <a:r>
                        <a:rPr lang="fr-FR" sz="1200" b="0" i="1" u="none" strike="noStrike" kern="1200" baseline="0" dirty="0">
                          <a:solidFill>
                            <a:schemeClr val="dk1"/>
                          </a:solidFill>
                          <a:latin typeface="+mn-lt"/>
                          <a:ea typeface="+mn-ea"/>
                          <a:cs typeface="+mn-cs"/>
                        </a:rPr>
                        <a:t>Environnement, Complexité, stabilité</a:t>
                      </a:r>
                      <a:endParaRPr lang="fr-FR" sz="1200" dirty="0"/>
                    </a:p>
                    <a:p>
                      <a:endParaRPr lang="fr-FR" sz="1200" dirty="0"/>
                    </a:p>
                  </a:txBody>
                  <a:tcPr marL="68580" marR="68580" marT="34290" marB="34290"/>
                </a:tc>
                <a:tc>
                  <a:txBody>
                    <a:bodyPr/>
                    <a:lstStyle/>
                    <a:p>
                      <a:r>
                        <a:rPr lang="fr-FR" sz="1200" kern="1200" dirty="0">
                          <a:solidFill>
                            <a:schemeClr val="dk1"/>
                          </a:solidFill>
                          <a:effectLst/>
                          <a:latin typeface="+mn-lt"/>
                          <a:ea typeface="+mn-ea"/>
                          <a:cs typeface="+mn-cs"/>
                        </a:rPr>
                        <a:t>-Le diagnostic externe et l’analyse de l’environnement </a:t>
                      </a:r>
                      <a:r>
                        <a:rPr lang="fr-FR" sz="1200" kern="1200" dirty="0">
                          <a:solidFill>
                            <a:srgbClr val="996633"/>
                          </a:solidFill>
                          <a:effectLst/>
                          <a:latin typeface="+mn-lt"/>
                          <a:ea typeface="+mn-ea"/>
                          <a:cs typeface="+mn-cs"/>
                        </a:rPr>
                        <a:t>(question 6.1)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caractéristiques de l’environnement : facteurs politiques, légaux, économiques, socioculturels, technologiques et environnementaux </a:t>
                      </a:r>
                      <a:r>
                        <a:rPr lang="fr-FR" sz="1200" dirty="0">
                          <a:solidFill>
                            <a:srgbClr val="00B0F0"/>
                          </a:solidFill>
                        </a:rPr>
                        <a:t>question 2.3)</a:t>
                      </a:r>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294687825"/>
                  </a:ext>
                </a:extLst>
              </a:tr>
              <a:tr h="8915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sng" strike="noStrike" kern="1200" baseline="0" dirty="0">
                          <a:solidFill>
                            <a:schemeClr val="dk1"/>
                          </a:solidFill>
                          <a:latin typeface="+mn-lt"/>
                          <a:ea typeface="+mn-ea"/>
                          <a:cs typeface="+mn-cs"/>
                        </a:rPr>
                        <a:t>3.6 L’influence des stratégies sur la structure </a:t>
                      </a:r>
                      <a:r>
                        <a:rPr lang="fr-FR" sz="1200" b="0" i="0" u="none" strike="noStrike" kern="1200" baseline="0" dirty="0">
                          <a:solidFill>
                            <a:schemeClr val="dk1"/>
                          </a:solidFill>
                          <a:latin typeface="+mn-lt"/>
                          <a:ea typeface="+mn-ea"/>
                          <a:cs typeface="+mn-cs"/>
                        </a:rPr>
                        <a:t>	</a:t>
                      </a:r>
                    </a:p>
                    <a:p>
                      <a:r>
                        <a:rPr lang="fr-FR" sz="1200" b="0" i="1" u="none" strike="noStrike" kern="1200" baseline="0" dirty="0">
                          <a:solidFill>
                            <a:schemeClr val="dk1"/>
                          </a:solidFill>
                          <a:latin typeface="+mn-lt"/>
                          <a:ea typeface="+mn-ea"/>
                          <a:cs typeface="+mn-cs"/>
                        </a:rPr>
                        <a:t>Gestion de l’information </a:t>
                      </a:r>
                    </a:p>
                    <a:p>
                      <a:r>
                        <a:rPr lang="fr-FR" sz="1200" b="0" i="1" u="sng" strike="noStrike" kern="1200" baseline="0" dirty="0">
                          <a:solidFill>
                            <a:schemeClr val="dk1"/>
                          </a:solidFill>
                          <a:latin typeface="+mn-lt"/>
                          <a:ea typeface="+mn-ea"/>
                          <a:cs typeface="+mn-cs"/>
                        </a:rPr>
                        <a:t>Délégation </a:t>
                      </a:r>
                    </a:p>
                    <a:p>
                      <a:r>
                        <a:rPr lang="fr-FR" sz="1200" b="0" i="1" u="none" strike="noStrike" kern="1200" baseline="0" dirty="0">
                          <a:solidFill>
                            <a:schemeClr val="dk1"/>
                          </a:solidFill>
                          <a:latin typeface="+mn-lt"/>
                          <a:ea typeface="+mn-ea"/>
                          <a:cs typeface="+mn-cs"/>
                        </a:rPr>
                        <a:t>Performance </a:t>
                      </a:r>
                      <a:r>
                        <a:rPr lang="fr-FR" sz="1200" b="0" i="0" u="none" strike="noStrike" kern="1200" baseline="0" dirty="0">
                          <a:solidFill>
                            <a:schemeClr val="dk1"/>
                          </a:solidFill>
                          <a:latin typeface="+mn-lt"/>
                          <a:ea typeface="+mn-ea"/>
                          <a:cs typeface="+mn-cs"/>
                        </a:rPr>
                        <a:t>	</a:t>
                      </a:r>
                    </a:p>
                    <a:p>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solidFill>
                            <a:schemeClr val="tx1"/>
                          </a:solidFill>
                        </a:rPr>
                        <a:t>Les facteurs de la motivation et de la satisfaction au travail </a:t>
                      </a:r>
                      <a:r>
                        <a:rPr lang="fr-FR" sz="1200" dirty="0">
                          <a:solidFill>
                            <a:srgbClr val="7030A0"/>
                          </a:solidFill>
                        </a:rPr>
                        <a:t>(question 5 3)</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indicateurs de performance* (</a:t>
                      </a:r>
                      <a:r>
                        <a:rPr lang="fr-FR" sz="1200" kern="1200" dirty="0">
                          <a:solidFill>
                            <a:srgbClr val="C00000"/>
                          </a:solidFill>
                          <a:effectLst/>
                          <a:latin typeface="+mn-lt"/>
                          <a:ea typeface="+mn-ea"/>
                          <a:cs typeface="+mn-cs"/>
                        </a:rPr>
                        <a:t>question 3.1)</a:t>
                      </a:r>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1567099246"/>
                  </a:ext>
                </a:extLst>
              </a:tr>
            </a:tbl>
          </a:graphicData>
        </a:graphic>
      </p:graphicFrame>
    </p:spTree>
    <p:extLst>
      <p:ext uri="{BB962C8B-B14F-4D97-AF65-F5344CB8AC3E}">
        <p14:creationId xmlns:p14="http://schemas.microsoft.com/office/powerpoint/2010/main" val="3847765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FFDC8AE0-3051-45FC-8989-585D3F64E5C7}"/>
              </a:ext>
            </a:extLst>
          </p:cNvPr>
          <p:cNvGraphicFramePr>
            <a:graphicFrameLocks noGrp="1"/>
          </p:cNvGraphicFramePr>
          <p:nvPr>
            <p:extLst>
              <p:ext uri="{D42A27DB-BD31-4B8C-83A1-F6EECF244321}">
                <p14:modId xmlns:p14="http://schemas.microsoft.com/office/powerpoint/2010/main" val="357833416"/>
              </p:ext>
            </p:extLst>
          </p:nvPr>
        </p:nvGraphicFramePr>
        <p:xfrm>
          <a:off x="971600" y="116632"/>
          <a:ext cx="7851712" cy="6126480"/>
        </p:xfrm>
        <a:graphic>
          <a:graphicData uri="http://schemas.openxmlformats.org/drawingml/2006/table">
            <a:tbl>
              <a:tblPr firstRow="1" bandRow="1">
                <a:tableStyleId>{5C22544A-7EE6-4342-B048-85BDC9FD1C3A}</a:tableStyleId>
              </a:tblPr>
              <a:tblGrid>
                <a:gridCol w="2587682">
                  <a:extLst>
                    <a:ext uri="{9D8B030D-6E8A-4147-A177-3AD203B41FA5}">
                      <a16:colId xmlns:a16="http://schemas.microsoft.com/office/drawing/2014/main" val="20000"/>
                    </a:ext>
                  </a:extLst>
                </a:gridCol>
                <a:gridCol w="2632015">
                  <a:extLst>
                    <a:ext uri="{9D8B030D-6E8A-4147-A177-3AD203B41FA5}">
                      <a16:colId xmlns:a16="http://schemas.microsoft.com/office/drawing/2014/main" val="20001"/>
                    </a:ext>
                  </a:extLst>
                </a:gridCol>
                <a:gridCol w="2632015">
                  <a:extLst>
                    <a:ext uri="{9D8B030D-6E8A-4147-A177-3AD203B41FA5}">
                      <a16:colId xmlns:a16="http://schemas.microsoft.com/office/drawing/2014/main" val="20002"/>
                    </a:ext>
                  </a:extLst>
                </a:gridCol>
              </a:tblGrid>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Analyse économique et managériale des services informatiques</a:t>
                      </a:r>
                    </a:p>
                    <a:p>
                      <a:endParaRPr lang="fr-FR" sz="1200" dirty="0"/>
                    </a:p>
                  </a:txBody>
                  <a:tcPr marL="68580" marR="68580" marT="34290" marB="34290"/>
                </a:tc>
                <a:tc>
                  <a:txBody>
                    <a:bodyPr/>
                    <a:lstStyle/>
                    <a:p>
                      <a:pPr algn="ctr"/>
                      <a:r>
                        <a:rPr lang="fr-FR" sz="1200" dirty="0"/>
                        <a:t>CEJM</a:t>
                      </a:r>
                    </a:p>
                  </a:txBody>
                  <a:tcPr marL="68580" marR="68580" marT="34290" marB="34290">
                    <a:lnB w="38100" cmpd="sng">
                      <a:noFill/>
                    </a:lnB>
                  </a:tcPr>
                </a:tc>
                <a:tc>
                  <a:txBody>
                    <a:bodyPr/>
                    <a:lstStyle/>
                    <a:p>
                      <a:pPr algn="ctr"/>
                      <a:r>
                        <a:rPr lang="fr-FR" sz="1200" dirty="0"/>
                        <a:t>CEJMA </a:t>
                      </a:r>
                    </a:p>
                  </a:txBody>
                  <a:tcPr marL="68580" marR="68580" marT="34290" marB="34290"/>
                </a:tc>
                <a:extLst>
                  <a:ext uri="{0D108BD9-81ED-4DB2-BD59-A6C34878D82A}">
                    <a16:rowId xmlns:a16="http://schemas.microsoft.com/office/drawing/2014/main" val="10000"/>
                  </a:ext>
                </a:extLst>
              </a:tr>
              <a:tr h="19888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u="sng" dirty="0"/>
                        <a:t>Thème EM 4 – Le système d’information (SI) et les processus de l’organisation (décisionnel, opérationnel)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4.1 Les nouvelles contraintes de l’organisation </a:t>
                      </a:r>
                      <a:r>
                        <a:rPr lang="fr-FR" sz="1200" b="0" i="1" u="none" strike="noStrike" kern="1200" baseline="0" dirty="0">
                          <a:solidFill>
                            <a:schemeClr val="dk1"/>
                          </a:solidFill>
                          <a:latin typeface="+mn-lt"/>
                          <a:ea typeface="+mn-ea"/>
                          <a:cs typeface="+mn-cs"/>
                        </a:rPr>
                        <a:t>Satisfaction du client/de l’usager </a:t>
                      </a:r>
                    </a:p>
                    <a:p>
                      <a:r>
                        <a:rPr lang="fr-FR" sz="1200" b="0" i="1" u="none" strike="noStrike" kern="1200" baseline="0" dirty="0">
                          <a:solidFill>
                            <a:schemeClr val="dk1"/>
                          </a:solidFill>
                          <a:latin typeface="+mn-lt"/>
                          <a:ea typeface="+mn-ea"/>
                          <a:cs typeface="+mn-cs"/>
                        </a:rPr>
                        <a:t>Processus de l’organisation </a:t>
                      </a:r>
                    </a:p>
                    <a:p>
                      <a:r>
                        <a:rPr lang="fr-FR" sz="1200" b="0" i="1" u="none" strike="noStrike" kern="1200" baseline="0" dirty="0">
                          <a:solidFill>
                            <a:schemeClr val="dk1"/>
                          </a:solidFill>
                          <a:latin typeface="+mn-lt"/>
                          <a:ea typeface="+mn-ea"/>
                          <a:cs typeface="+mn-cs"/>
                        </a:rPr>
                        <a:t>Flux d’information </a:t>
                      </a:r>
                    </a:p>
                    <a:p>
                      <a:r>
                        <a:rPr lang="fr-FR" sz="1200" b="0" i="1" u="none" strike="noStrike" kern="1200" baseline="0" dirty="0">
                          <a:solidFill>
                            <a:schemeClr val="dk1"/>
                          </a:solidFill>
                          <a:latin typeface="+mn-lt"/>
                          <a:ea typeface="+mn-ea"/>
                          <a:cs typeface="+mn-cs"/>
                        </a:rPr>
                        <a:t>Efficacité </a:t>
                      </a:r>
                    </a:p>
                    <a:p>
                      <a:r>
                        <a:rPr lang="fr-FR" sz="1200" b="0" i="1" u="none" strike="noStrike" kern="1200" baseline="0" dirty="0">
                          <a:solidFill>
                            <a:schemeClr val="dk1"/>
                          </a:solidFill>
                          <a:latin typeface="+mn-lt"/>
                          <a:ea typeface="+mn-ea"/>
                          <a:cs typeface="+mn-cs"/>
                        </a:rPr>
                        <a:t>Coordination </a:t>
                      </a:r>
                    </a:p>
                    <a:p>
                      <a:endParaRPr lang="fr-FR" sz="1200" b="0" i="1"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4.2 Une typologie des processus </a:t>
                      </a:r>
                      <a:r>
                        <a:rPr lang="fr-FR" sz="1200" b="0" i="0" u="none" strike="noStrike" kern="1200" baseline="0" dirty="0">
                          <a:solidFill>
                            <a:schemeClr val="dk1"/>
                          </a:solidFill>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1" u="none" strike="noStrike" kern="1200" baseline="0" dirty="0">
                          <a:solidFill>
                            <a:schemeClr val="dk1"/>
                          </a:solidFill>
                          <a:latin typeface="+mn-lt"/>
                          <a:ea typeface="+mn-ea"/>
                          <a:cs typeface="+mn-cs"/>
                        </a:rPr>
                        <a:t>Processus de réalisation / processus de support / processus de direction</a:t>
                      </a:r>
                      <a:r>
                        <a:rPr lang="fr-FR" sz="1200" b="0" i="0" u="none" strike="noStrike" kern="1200" baseline="0" dirty="0">
                          <a:solidFill>
                            <a:schemeClr val="dk1"/>
                          </a:solidFill>
                          <a:latin typeface="+mn-lt"/>
                          <a:ea typeface="+mn-ea"/>
                          <a:cs typeface="+mn-cs"/>
                        </a:rPr>
                        <a:t> 	</a:t>
                      </a:r>
                    </a:p>
                    <a:p>
                      <a:endParaRPr lang="fr-FR" sz="1200" i="1" dirty="0"/>
                    </a:p>
                  </a:txBody>
                  <a:tcPr marL="68580" marR="68580" marT="34290" marB="34290">
                    <a:lnR w="12700" cmpd="sng">
                      <a:noFill/>
                    </a:lnR>
                  </a:tcPr>
                </a:tc>
                <a:tc>
                  <a:txBody>
                    <a:bodyPr/>
                    <a:lstStyle/>
                    <a:p>
                      <a:endParaRPr lang="fr-FR" sz="1200" kern="1200" dirty="0">
                        <a:solidFill>
                          <a:schemeClr val="dk1"/>
                        </a:solidFill>
                        <a:effectLst/>
                        <a:latin typeface="+mn-lt"/>
                        <a:ea typeface="+mn-ea"/>
                        <a:cs typeface="+mn-cs"/>
                      </a:endParaRPr>
                    </a:p>
                    <a:p>
                      <a:endParaRPr lang="fr-FR" sz="1200" kern="1200" dirty="0">
                        <a:solidFill>
                          <a:schemeClr val="dk1"/>
                        </a:solidFill>
                        <a:effectLst/>
                        <a:latin typeface="+mn-lt"/>
                        <a:ea typeface="+mn-ea"/>
                        <a:cs typeface="+mn-cs"/>
                      </a:endParaRPr>
                    </a:p>
                    <a:p>
                      <a:endParaRPr lang="fr-FR" sz="1200" kern="1200" dirty="0">
                        <a:solidFill>
                          <a:schemeClr val="dk1"/>
                        </a:solidFill>
                        <a:effectLst/>
                        <a:latin typeface="+mn-lt"/>
                        <a:ea typeface="+mn-ea"/>
                        <a:cs typeface="+mn-cs"/>
                      </a:endParaRPr>
                    </a:p>
                    <a:p>
                      <a:endParaRPr lang="fr-FR"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processus de l’entreprise </a:t>
                      </a:r>
                      <a:r>
                        <a:rPr lang="fr-FR" sz="1200" kern="1200" dirty="0">
                          <a:solidFill>
                            <a:srgbClr val="FF0000"/>
                          </a:solidFill>
                          <a:effectLst/>
                          <a:latin typeface="+mn-lt"/>
                          <a:ea typeface="+mn-ea"/>
                          <a:cs typeface="+mn-cs"/>
                        </a:rPr>
                        <a:t>((question 3.4)</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mécanismes de coordination et de contrôle </a:t>
                      </a:r>
                      <a:r>
                        <a:rPr lang="fr-FR" sz="1200" kern="1200" dirty="0">
                          <a:solidFill>
                            <a:srgbClr val="FF0000"/>
                          </a:solidFill>
                          <a:effectLst/>
                          <a:latin typeface="+mn-lt"/>
                          <a:ea typeface="+mn-ea"/>
                          <a:cs typeface="+mn-cs"/>
                        </a:rPr>
                        <a:t>(question 3.4)</a:t>
                      </a:r>
                    </a:p>
                  </a:txBody>
                  <a:tcPr marL="68580" marR="68580" marT="34290" marB="3429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gn="l">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IT Asset management : optimisation des ressources pour réduire les coûts, les risques liés à la sécurité, </a:t>
                      </a:r>
                      <a:r>
                        <a:rPr lang="fr-FR" sz="1200" u="sng" dirty="0">
                          <a:effectLst/>
                          <a:latin typeface="Times New Roman" panose="02020603050405020304" pitchFamily="18" charset="0"/>
                          <a:ea typeface="Calibri" panose="020F0502020204030204" pitchFamily="34" charset="0"/>
                          <a:cs typeface="Times New Roman" panose="02020603050405020304" pitchFamily="18" charset="0"/>
                        </a:rPr>
                        <a:t>optimiser le déploiement du SI en fonction des objectifs.  </a:t>
                      </a:r>
                      <a:endParaRPr lang="fr-FR" sz="12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7151" marR="67151" marT="0" marB="0">
                    <a:lnL w="12700" cmpd="sng">
                      <a:noFill/>
                    </a:lnL>
                  </a:tcPr>
                </a:tc>
                <a:extLst>
                  <a:ext uri="{0D108BD9-81ED-4DB2-BD59-A6C34878D82A}">
                    <a16:rowId xmlns:a16="http://schemas.microsoft.com/office/drawing/2014/main" val="10001"/>
                  </a:ext>
                </a:extLst>
              </a:tr>
              <a:tr h="754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4.3 Les modèles de décision </a:t>
                      </a:r>
                      <a:r>
                        <a:rPr lang="fr-FR" sz="1200" b="0" i="0" u="none" strike="noStrike" kern="1200" baseline="0" dirty="0">
                          <a:solidFill>
                            <a:srgbClr val="FF0000"/>
                          </a:solidFill>
                          <a:latin typeface="+mn-lt"/>
                          <a:ea typeface="+mn-ea"/>
                          <a:cs typeface="+mn-cs"/>
                        </a:rPr>
                        <a:t>disparaît </a:t>
                      </a:r>
                      <a:endParaRPr lang="fr-FR" sz="1200" b="0" i="0" u="none" strike="noStrike" kern="1200" baseline="0" dirty="0">
                        <a:solidFill>
                          <a:schemeClr val="dk1"/>
                        </a:solidFill>
                        <a:latin typeface="+mn-lt"/>
                        <a:ea typeface="+mn-ea"/>
                        <a:cs typeface="+mn-cs"/>
                      </a:endParaRPr>
                    </a:p>
                    <a:p>
                      <a:endParaRPr lang="fr-FR" sz="1200" dirty="0"/>
                    </a:p>
                  </a:txBody>
                  <a:tcPr marL="68580" marR="68580" marT="34290" marB="3429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kern="1200" dirty="0">
                        <a:solidFill>
                          <a:schemeClr val="dk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dk1"/>
                          </a:solidFill>
                          <a:effectLst/>
                          <a:latin typeface="+mn-lt"/>
                          <a:ea typeface="+mn-ea"/>
                          <a:cs typeface="+mn-cs"/>
                        </a:rPr>
                        <a:t>Les différents modes de financement </a:t>
                      </a:r>
                      <a:r>
                        <a:rPr lang="fr-FR" sz="1200" kern="1200" dirty="0">
                          <a:solidFill>
                            <a:srgbClr val="FF0000"/>
                          </a:solidFill>
                          <a:effectLst/>
                          <a:latin typeface="+mn-lt"/>
                          <a:ea typeface="+mn-ea"/>
                          <a:cs typeface="+mn-cs"/>
                        </a:rPr>
                        <a:t>(question 3.5)</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fr-FR" sz="1200" dirty="0"/>
                    </a:p>
                  </a:txBody>
                  <a:tcPr marL="68580" marR="68580" marT="34290" marB="34290">
                    <a:lnT w="12700" cmpd="sng">
                      <a:noFill/>
                    </a:lnT>
                  </a:tcPr>
                </a:tc>
                <a:tc>
                  <a:txBody>
                    <a:bodyPr/>
                    <a:lstStyle/>
                    <a:p>
                      <a:endParaRPr lang="fr-FR" sz="1200" dirty="0"/>
                    </a:p>
                  </a:txBody>
                  <a:tcPr marL="68580" marR="68580" marT="34290" marB="34290"/>
                </a:tc>
                <a:extLst>
                  <a:ext uri="{0D108BD9-81ED-4DB2-BD59-A6C34878D82A}">
                    <a16:rowId xmlns:a16="http://schemas.microsoft.com/office/drawing/2014/main" val="10002"/>
                  </a:ext>
                </a:extLst>
              </a:tr>
              <a:tr h="7543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4.4 Le système d’information dans ses différentes dimensions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b="0" i="0" u="none" strike="noStrike" kern="1200" baseline="0" dirty="0">
                        <a:solidFill>
                          <a:schemeClr val="dk1"/>
                        </a:solidFill>
                        <a:latin typeface="+mn-lt"/>
                        <a:ea typeface="+mn-ea"/>
                        <a:cs typeface="+mn-cs"/>
                      </a:endParaRPr>
                    </a:p>
                    <a:p>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Composantes et rôles du système d’information, opportunités et risques liés au système d’information </a:t>
                      </a:r>
                      <a:r>
                        <a:rPr lang="fr-FR" sz="1200" kern="1200" dirty="0">
                          <a:solidFill>
                            <a:schemeClr val="accent4">
                              <a:lumMod val="75000"/>
                            </a:schemeClr>
                          </a:solidFill>
                          <a:effectLst/>
                          <a:latin typeface="+mn-lt"/>
                          <a:ea typeface="+mn-ea"/>
                          <a:cs typeface="+mn-cs"/>
                        </a:rPr>
                        <a:t>(question 4.3)</a:t>
                      </a:r>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14546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FFDC8AE0-3051-45FC-8989-585D3F64E5C7}"/>
              </a:ext>
            </a:extLst>
          </p:cNvPr>
          <p:cNvGraphicFramePr>
            <a:graphicFrameLocks noGrp="1"/>
          </p:cNvGraphicFramePr>
          <p:nvPr>
            <p:extLst>
              <p:ext uri="{D42A27DB-BD31-4B8C-83A1-F6EECF244321}">
                <p14:modId xmlns:p14="http://schemas.microsoft.com/office/powerpoint/2010/main" val="205427714"/>
              </p:ext>
            </p:extLst>
          </p:nvPr>
        </p:nvGraphicFramePr>
        <p:xfrm>
          <a:off x="1285853" y="548680"/>
          <a:ext cx="7393443" cy="5760720"/>
        </p:xfrm>
        <a:graphic>
          <a:graphicData uri="http://schemas.openxmlformats.org/drawingml/2006/table">
            <a:tbl>
              <a:tblPr firstRow="1" bandRow="1">
                <a:tableStyleId>{5C22544A-7EE6-4342-B048-85BDC9FD1C3A}</a:tableStyleId>
              </a:tblPr>
              <a:tblGrid>
                <a:gridCol w="2436651">
                  <a:extLst>
                    <a:ext uri="{9D8B030D-6E8A-4147-A177-3AD203B41FA5}">
                      <a16:colId xmlns:a16="http://schemas.microsoft.com/office/drawing/2014/main" val="20000"/>
                    </a:ext>
                  </a:extLst>
                </a:gridCol>
                <a:gridCol w="2478396">
                  <a:extLst>
                    <a:ext uri="{9D8B030D-6E8A-4147-A177-3AD203B41FA5}">
                      <a16:colId xmlns:a16="http://schemas.microsoft.com/office/drawing/2014/main" val="20001"/>
                    </a:ext>
                  </a:extLst>
                </a:gridCol>
                <a:gridCol w="2478396">
                  <a:extLst>
                    <a:ext uri="{9D8B030D-6E8A-4147-A177-3AD203B41FA5}">
                      <a16:colId xmlns:a16="http://schemas.microsoft.com/office/drawing/2014/main" val="20002"/>
                    </a:ext>
                  </a:extLst>
                </a:gridCol>
              </a:tblGrid>
              <a:tr h="480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Analyse économique et managériale des services informatiques</a:t>
                      </a:r>
                    </a:p>
                    <a:p>
                      <a:endParaRPr lang="fr-FR" sz="1200" dirty="0"/>
                    </a:p>
                  </a:txBody>
                  <a:tcPr marL="68580" marR="68580" marT="34290" marB="34290"/>
                </a:tc>
                <a:tc>
                  <a:txBody>
                    <a:bodyPr/>
                    <a:lstStyle/>
                    <a:p>
                      <a:pPr algn="ctr"/>
                      <a:r>
                        <a:rPr lang="fr-FR" sz="1200" dirty="0"/>
                        <a:t>CEJM</a:t>
                      </a:r>
                    </a:p>
                  </a:txBody>
                  <a:tcPr marL="68580" marR="68580" marT="34290" marB="34290">
                    <a:lnB w="38100" cmpd="sng">
                      <a:noFill/>
                    </a:lnB>
                  </a:tcPr>
                </a:tc>
                <a:tc>
                  <a:txBody>
                    <a:bodyPr/>
                    <a:lstStyle/>
                    <a:p>
                      <a:pPr algn="ctr"/>
                      <a:r>
                        <a:rPr lang="fr-FR" sz="1200" dirty="0"/>
                        <a:t>CEJMA </a:t>
                      </a:r>
                    </a:p>
                  </a:txBody>
                  <a:tcPr marL="68580" marR="68580" marT="34290" marB="34290"/>
                </a:tc>
                <a:extLst>
                  <a:ext uri="{0D108BD9-81ED-4DB2-BD59-A6C34878D82A}">
                    <a16:rowId xmlns:a16="http://schemas.microsoft.com/office/drawing/2014/main" val="10000"/>
                  </a:ext>
                </a:extLst>
              </a:tr>
              <a:tr h="11532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4.5 Le système d’information et les risques organisationnels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1" u="none" strike="noStrike" kern="1200" baseline="0" dirty="0">
                          <a:solidFill>
                            <a:schemeClr val="dk1"/>
                          </a:solidFill>
                          <a:latin typeface="+mn-lt"/>
                          <a:ea typeface="+mn-ea"/>
                          <a:cs typeface="+mn-cs"/>
                        </a:rPr>
                        <a:t>Risques liés au SI </a:t>
                      </a:r>
                      <a:endParaRPr lang="fr-FR" sz="1200" dirty="0"/>
                    </a:p>
                  </a:txBody>
                  <a:tcPr marL="68580" marR="68580" marT="34290" marB="34290"/>
                </a:tc>
                <a:tc>
                  <a:txBody>
                    <a:bodyPr/>
                    <a:lstStyle/>
                    <a:p>
                      <a:endParaRPr lang="fr-FR" sz="1200" dirty="0"/>
                    </a:p>
                  </a:txBody>
                  <a:tcPr marL="68580" marR="68580" marT="34290" marB="34290">
                    <a:lnT w="38100" cmpd="sng">
                      <a:noFill/>
                    </a:lnT>
                    <a:lnB w="12700" cmpd="sng">
                      <a:no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 Recenser les conséquences d’une perte de disponibilité, d’intégrité ou de confidentialité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kern="1200" dirty="0">
                          <a:solidFill>
                            <a:schemeClr val="dk1"/>
                          </a:solidFill>
                          <a:effectLst/>
                          <a:latin typeface="+mn-lt"/>
                          <a:ea typeface="+mn-ea"/>
                          <a:cs typeface="+mn-cs"/>
                        </a:rPr>
                        <a:t>Les risques des cyberattaques pour l’organisation </a:t>
                      </a:r>
                      <a:r>
                        <a:rPr lang="fr-FR" sz="1200" i="1" u="sng" kern="1200" dirty="0">
                          <a:solidFill>
                            <a:schemeClr val="dk1"/>
                          </a:solidFill>
                          <a:effectLst/>
                          <a:latin typeface="+mn-lt"/>
                          <a:ea typeface="+mn-ea"/>
                          <a:cs typeface="+mn-cs"/>
                        </a:rPr>
                        <a:t>: économique (pertes financières, détérioration de l’image de l’organisation …) </a:t>
                      </a:r>
                    </a:p>
                    <a:p>
                      <a:endParaRPr lang="fr-FR" sz="1200" dirty="0"/>
                    </a:p>
                    <a:p>
                      <a:pPr algn="ctr"/>
                      <a:r>
                        <a:rPr lang="fr-FR" sz="1200" dirty="0">
                          <a:solidFill>
                            <a:srgbClr val="C00000"/>
                          </a:solidFill>
                        </a:rPr>
                        <a:t>(Bloc 3)</a:t>
                      </a:r>
                    </a:p>
                  </a:txBody>
                  <a:tcPr marL="68580" marR="68580" marT="34290" marB="34290"/>
                </a:tc>
                <a:extLst>
                  <a:ext uri="{0D108BD9-81ED-4DB2-BD59-A6C34878D82A}">
                    <a16:rowId xmlns:a16="http://schemas.microsoft.com/office/drawing/2014/main" val="3599034113"/>
                  </a:ext>
                </a:extLst>
              </a:tr>
              <a:tr h="13030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4.6 L’évolution des systèmes d’information dans l’organisation </a:t>
                      </a:r>
                      <a:r>
                        <a:rPr lang="fr-FR" sz="1200" b="0" i="0" u="none" strike="noStrike" kern="1200" baseline="0" dirty="0">
                          <a:solidFill>
                            <a:schemeClr val="dk1"/>
                          </a:solidFill>
                          <a:latin typeface="+mn-lt"/>
                          <a:ea typeface="+mn-ea"/>
                          <a:cs typeface="+mn-cs"/>
                        </a:rPr>
                        <a:t>	</a:t>
                      </a:r>
                    </a:p>
                    <a:p>
                      <a:r>
                        <a:rPr lang="fr-FR" sz="1200" b="0" i="1" u="none" strike="noStrike" kern="1200" baseline="0" dirty="0">
                          <a:solidFill>
                            <a:schemeClr val="dk1"/>
                          </a:solidFill>
                          <a:latin typeface="+mn-lt"/>
                          <a:ea typeface="+mn-ea"/>
                          <a:cs typeface="+mn-cs"/>
                        </a:rPr>
                        <a:t>Applications </a:t>
                      </a:r>
                    </a:p>
                    <a:p>
                      <a:r>
                        <a:rPr lang="fr-FR" sz="1200" b="0" i="1" u="none" strike="noStrike" kern="1200" baseline="0" dirty="0">
                          <a:solidFill>
                            <a:schemeClr val="dk1"/>
                          </a:solidFill>
                          <a:latin typeface="+mn-lt"/>
                          <a:ea typeface="+mn-ea"/>
                          <a:cs typeface="+mn-cs"/>
                        </a:rPr>
                        <a:t>Reconfiguration </a:t>
                      </a:r>
                    </a:p>
                    <a:p>
                      <a:r>
                        <a:rPr lang="fr-FR" sz="1200" b="0" i="1" u="none" strike="noStrike" kern="1200" baseline="0" dirty="0">
                          <a:solidFill>
                            <a:schemeClr val="dk1"/>
                          </a:solidFill>
                          <a:latin typeface="+mn-lt"/>
                          <a:ea typeface="+mn-ea"/>
                          <a:cs typeface="+mn-cs"/>
                        </a:rPr>
                        <a:t>Intégration </a:t>
                      </a:r>
                    </a:p>
                    <a:p>
                      <a:r>
                        <a:rPr lang="fr-FR" sz="1200" b="0" i="1" u="none" strike="noStrike" kern="1200" baseline="0" dirty="0">
                          <a:solidFill>
                            <a:schemeClr val="dk1"/>
                          </a:solidFill>
                          <a:latin typeface="+mn-lt"/>
                          <a:ea typeface="+mn-ea"/>
                          <a:cs typeface="+mn-cs"/>
                        </a:rPr>
                        <a:t>Urbanisation </a:t>
                      </a:r>
                    </a:p>
                    <a:p>
                      <a:r>
                        <a:rPr lang="fr-FR" sz="1200" b="0" i="1" u="sng" strike="noStrike" kern="1200" baseline="0" dirty="0">
                          <a:solidFill>
                            <a:schemeClr val="dk1"/>
                          </a:solidFill>
                          <a:latin typeface="+mn-lt"/>
                          <a:ea typeface="+mn-ea"/>
                          <a:cs typeface="+mn-cs"/>
                        </a:rPr>
                        <a:t>Budget prévisionnel </a:t>
                      </a:r>
                    </a:p>
                    <a:p>
                      <a:r>
                        <a:rPr lang="fr-FR" sz="1200" b="0" i="1" u="sng" strike="noStrike" kern="1200" baseline="0" dirty="0">
                          <a:solidFill>
                            <a:schemeClr val="dk1"/>
                          </a:solidFill>
                          <a:latin typeface="+mn-lt"/>
                          <a:ea typeface="+mn-ea"/>
                          <a:cs typeface="+mn-cs"/>
                        </a:rPr>
                        <a:t>Moyens</a:t>
                      </a:r>
                      <a:r>
                        <a:rPr lang="fr-FR" sz="1200" b="0" i="1" u="none" strike="noStrike" kern="1200" baseline="0" dirty="0">
                          <a:solidFill>
                            <a:schemeClr val="dk1"/>
                          </a:solidFill>
                          <a:latin typeface="+mn-lt"/>
                          <a:ea typeface="+mn-ea"/>
                          <a:cs typeface="+mn-cs"/>
                        </a:rPr>
                        <a:t> et coûts de financement </a:t>
                      </a:r>
                      <a:r>
                        <a:rPr lang="fr-FR" sz="1200" b="0" i="0" u="none" strike="noStrike" kern="1200" baseline="0" dirty="0">
                          <a:solidFill>
                            <a:schemeClr val="dk1"/>
                          </a:solidFill>
                          <a:latin typeface="+mn-lt"/>
                          <a:ea typeface="+mn-ea"/>
                          <a:cs typeface="+mn-cs"/>
                        </a:rPr>
                        <a:t>	</a:t>
                      </a:r>
                    </a:p>
                    <a:p>
                      <a:endParaRPr lang="fr-FR" sz="1200" dirty="0"/>
                    </a:p>
                  </a:txBody>
                  <a:tcPr marL="68580" marR="68580" marT="34290" marB="34290"/>
                </a:tc>
                <a:tc>
                  <a:txBody>
                    <a:bodyPr/>
                    <a:lstStyle/>
                    <a:p>
                      <a:r>
                        <a:rPr lang="fr-FR" sz="1200" b="0" i="1" u="sng" kern="1200" dirty="0">
                          <a:solidFill>
                            <a:srgbClr val="FF0000"/>
                          </a:solidFill>
                          <a:effectLst/>
                          <a:latin typeface="+mn-lt"/>
                          <a:ea typeface="+mn-ea"/>
                          <a:cs typeface="+mn-cs"/>
                        </a:rPr>
                        <a:t>-</a:t>
                      </a:r>
                      <a:r>
                        <a:rPr lang="fr-FR" sz="1200" b="0" i="1" u="sng" kern="1200" dirty="0">
                          <a:solidFill>
                            <a:schemeClr val="tx1"/>
                          </a:solidFill>
                          <a:effectLst/>
                          <a:latin typeface="+mn-lt"/>
                          <a:ea typeface="+mn-ea"/>
                          <a:cs typeface="+mn-cs"/>
                        </a:rPr>
                        <a:t>Le compte de résultat de l’entreprise</a:t>
                      </a:r>
                      <a:r>
                        <a:rPr lang="fr-FR" sz="1200" b="0" i="1" u="sng" kern="1200" dirty="0">
                          <a:solidFill>
                            <a:srgbClr val="FF0000"/>
                          </a:solidFill>
                          <a:effectLst/>
                          <a:latin typeface="+mn-lt"/>
                          <a:ea typeface="+mn-ea"/>
                          <a:cs typeface="+mn-cs"/>
                        </a:rPr>
                        <a:t> </a:t>
                      </a:r>
                      <a:r>
                        <a:rPr lang="fr-FR" sz="1200" b="0" i="1" u="sng" kern="1200" dirty="0">
                          <a:solidFill>
                            <a:srgbClr val="C00000"/>
                          </a:solidFill>
                          <a:effectLst/>
                          <a:latin typeface="+mn-lt"/>
                          <a:ea typeface="+mn-ea"/>
                          <a:cs typeface="+mn-cs"/>
                        </a:rPr>
                        <a:t>(question 3.5)</a:t>
                      </a:r>
                    </a:p>
                    <a:p>
                      <a:r>
                        <a:rPr lang="fr-FR" sz="1200" b="0" i="1" u="sng" kern="1200" dirty="0">
                          <a:solidFill>
                            <a:srgbClr val="FF0000"/>
                          </a:solidFill>
                          <a:effectLst/>
                          <a:latin typeface="+mn-lt"/>
                          <a:ea typeface="+mn-ea"/>
                          <a:cs typeface="+mn-cs"/>
                        </a:rPr>
                        <a:t>-</a:t>
                      </a:r>
                      <a:r>
                        <a:rPr lang="fr-FR" sz="1200" b="0" i="1" u="sng" kern="1200" dirty="0">
                          <a:solidFill>
                            <a:schemeClr val="tx1"/>
                          </a:solidFill>
                          <a:effectLst/>
                          <a:latin typeface="+mn-lt"/>
                          <a:ea typeface="+mn-ea"/>
                          <a:cs typeface="+mn-cs"/>
                        </a:rPr>
                        <a:t>Le bilan de l’entreprise </a:t>
                      </a:r>
                      <a:r>
                        <a:rPr lang="fr-FR" sz="1200" b="0" i="1" u="sng" kern="1200" dirty="0">
                          <a:solidFill>
                            <a:srgbClr val="C00000"/>
                          </a:solidFill>
                          <a:effectLst/>
                          <a:latin typeface="+mn-lt"/>
                          <a:ea typeface="+mn-ea"/>
                          <a:cs typeface="+mn-cs"/>
                        </a:rPr>
                        <a:t>(question 3.5</a:t>
                      </a:r>
                      <a:endParaRPr lang="fr-FR" sz="1200" b="0" i="1" u="sng" kern="1200" dirty="0">
                        <a:solidFill>
                          <a:srgbClr val="FF000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1" u="sng" kern="1200" dirty="0">
                          <a:solidFill>
                            <a:schemeClr val="tx1"/>
                          </a:solidFill>
                          <a:effectLst/>
                          <a:latin typeface="+mn-lt"/>
                          <a:ea typeface="+mn-ea"/>
                          <a:cs typeface="+mn-cs"/>
                        </a:rPr>
                        <a:t>Les différents modes de financement  </a:t>
                      </a:r>
                      <a:r>
                        <a:rPr lang="fr-FR" sz="1200" b="0" i="1" u="sng" kern="1200" dirty="0">
                          <a:solidFill>
                            <a:srgbClr val="C00000"/>
                          </a:solidFill>
                          <a:effectLst/>
                          <a:latin typeface="+mn-lt"/>
                          <a:ea typeface="+mn-ea"/>
                          <a:cs typeface="+mn-cs"/>
                        </a:rPr>
                        <a:t>(question 3.5)</a:t>
                      </a:r>
                    </a:p>
                    <a:p>
                      <a:endParaRPr lang="fr-FR" sz="1200" dirty="0"/>
                    </a:p>
                  </a:txBody>
                  <a:tcPr marL="68580" marR="68580" marT="34290" marB="34290">
                    <a:lnT w="38100" cmpd="sng">
                      <a:noFill/>
                    </a:lnT>
                    <a:lnB w="12700" cmpd="sng">
                      <a:noFill/>
                    </a:lnB>
                  </a:tcPr>
                </a:tc>
                <a:tc>
                  <a:txBody>
                    <a:bodyPr/>
                    <a:lstStyle/>
                    <a:p>
                      <a:endParaRPr lang="fr-FR" sz="1200" dirty="0"/>
                    </a:p>
                  </a:txBody>
                  <a:tcPr marL="68580" marR="68580" marT="34290" marB="34290"/>
                </a:tc>
                <a:extLst>
                  <a:ext uri="{0D108BD9-81ED-4DB2-BD59-A6C34878D82A}">
                    <a16:rowId xmlns:a16="http://schemas.microsoft.com/office/drawing/2014/main" val="10004"/>
                  </a:ext>
                </a:extLst>
              </a:tr>
              <a:tr h="11532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sng" strike="noStrike" kern="1200" baseline="0" dirty="0">
                          <a:solidFill>
                            <a:schemeClr val="dk1"/>
                          </a:solidFill>
                          <a:latin typeface="+mn-lt"/>
                          <a:ea typeface="+mn-ea"/>
                          <a:cs typeface="+mn-cs"/>
                        </a:rPr>
                        <a:t>4.7 La gestion stratégique des SI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1" u="none" strike="noStrike" kern="1200" baseline="0" dirty="0">
                          <a:solidFill>
                            <a:schemeClr val="dk1"/>
                          </a:solidFill>
                          <a:latin typeface="+mn-lt"/>
                          <a:ea typeface="+mn-ea"/>
                          <a:cs typeface="+mn-cs"/>
                        </a:rPr>
                        <a:t>Alignement stratégique </a:t>
                      </a:r>
                      <a:r>
                        <a:rPr lang="fr-FR" sz="1200" b="0" i="0" u="none" strike="noStrike" kern="1200" baseline="0" dirty="0">
                          <a:solidFill>
                            <a:schemeClr val="dk1"/>
                          </a:solidFill>
                          <a:latin typeface="+mn-lt"/>
                          <a:ea typeface="+mn-ea"/>
                          <a:cs typeface="+mn-cs"/>
                        </a:rPr>
                        <a:t>	</a:t>
                      </a:r>
                      <a:r>
                        <a:rPr lang="fr-FR" sz="1200" b="0" i="0" u="none" strike="noStrike" kern="1200" baseline="0" dirty="0">
                          <a:solidFill>
                            <a:srgbClr val="FF0000"/>
                          </a:solidFill>
                          <a:latin typeface="+mn-lt"/>
                          <a:ea typeface="+mn-ea"/>
                          <a:cs typeface="+mn-cs"/>
                        </a:rPr>
                        <a:t>Disparaît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0" u="none" strike="noStrike" kern="1200" baseline="0" dirty="0">
                          <a:solidFill>
                            <a:schemeClr val="dk1"/>
                          </a:solidFill>
                          <a:latin typeface="+mn-lt"/>
                          <a:ea typeface="+mn-ea"/>
                          <a:cs typeface="+mn-cs"/>
                        </a:rPr>
                        <a:t>	</a:t>
                      </a:r>
                    </a:p>
                    <a:p>
                      <a:endParaRPr lang="fr-FR" sz="1200" dirty="0"/>
                    </a:p>
                  </a:txBody>
                  <a:tcPr marL="68580" marR="68580" marT="34290" marB="34290"/>
                </a:tc>
                <a:tc>
                  <a:txBody>
                    <a:bodyPr/>
                    <a:lstStyle/>
                    <a:p>
                      <a:endParaRPr lang="fr-FR" sz="1200" dirty="0"/>
                    </a:p>
                  </a:txBody>
                  <a:tcPr marL="68580" marR="68580" marT="34290" marB="34290">
                    <a:lnT w="38100" cmpd="sng">
                      <a:noFill/>
                    </a:lnT>
                  </a:tcPr>
                </a:tc>
                <a:tc>
                  <a:txBody>
                    <a:bodyPr/>
                    <a:lstStyle/>
                    <a:p>
                      <a:r>
                        <a:rPr lang="fr-FR" sz="1200" dirty="0"/>
                        <a:t>Cette notion alignement stratégique réapparaît dans </a:t>
                      </a:r>
                      <a:r>
                        <a:rPr lang="fr-FR" sz="1200" u="sng" dirty="0"/>
                        <a:t>l’IT Asset management </a:t>
                      </a:r>
                      <a:r>
                        <a:rPr lang="fr-FR" sz="1200" dirty="0"/>
                        <a:t>qui prévoit un « déploiement du SI en fonction des objectifs »</a:t>
                      </a:r>
                    </a:p>
                    <a:p>
                      <a:pPr algn="ctr"/>
                      <a:r>
                        <a:rPr lang="fr-FR" sz="1200" kern="1200" dirty="0">
                          <a:solidFill>
                            <a:schemeClr val="accent6">
                              <a:lumMod val="75000"/>
                            </a:schemeClr>
                          </a:solidFill>
                          <a:effectLst/>
                          <a:latin typeface="+mn-lt"/>
                          <a:ea typeface="+mn-ea"/>
                          <a:cs typeface="+mn-cs"/>
                        </a:rPr>
                        <a:t>(Bloc 1)</a:t>
                      </a:r>
                      <a:endParaRPr lang="fr-FR" sz="1200" dirty="0"/>
                    </a:p>
                  </a:txBody>
                  <a:tcPr marL="68580" marR="68580" marT="34290" marB="34290"/>
                </a:tc>
                <a:extLst>
                  <a:ext uri="{0D108BD9-81ED-4DB2-BD59-A6C34878D82A}">
                    <a16:rowId xmlns:a16="http://schemas.microsoft.com/office/drawing/2014/main" val="2630102815"/>
                  </a:ext>
                </a:extLst>
              </a:tr>
            </a:tbl>
          </a:graphicData>
        </a:graphic>
      </p:graphicFrame>
    </p:spTree>
    <p:extLst>
      <p:ext uri="{BB962C8B-B14F-4D97-AF65-F5344CB8AC3E}">
        <p14:creationId xmlns:p14="http://schemas.microsoft.com/office/powerpoint/2010/main" val="3159074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5F4241-192C-4515-B449-6876CA2B0D50}"/>
              </a:ext>
            </a:extLst>
          </p:cNvPr>
          <p:cNvSpPr>
            <a:spLocks noGrp="1"/>
          </p:cNvSpPr>
          <p:nvPr>
            <p:ph type="ctrTitle"/>
          </p:nvPr>
        </p:nvSpPr>
        <p:spPr>
          <a:xfrm>
            <a:off x="971600" y="404664"/>
            <a:ext cx="6858000" cy="542411"/>
          </a:xfrm>
        </p:spPr>
        <p:txBody>
          <a:bodyPr>
            <a:normAutofit fontScale="90000"/>
          </a:bodyPr>
          <a:lstStyle/>
          <a:p>
            <a:r>
              <a:rPr lang="fr-FR" dirty="0"/>
              <a:t>NOUVEAUTES</a:t>
            </a:r>
          </a:p>
        </p:txBody>
      </p:sp>
      <p:sp>
        <p:nvSpPr>
          <p:cNvPr id="3" name="Sous-titre 2">
            <a:extLst>
              <a:ext uri="{FF2B5EF4-FFF2-40B4-BE49-F238E27FC236}">
                <a16:creationId xmlns:a16="http://schemas.microsoft.com/office/drawing/2014/main" id="{4C7EE8A7-58D1-4FFA-90F4-F523279DFD0B}"/>
              </a:ext>
            </a:extLst>
          </p:cNvPr>
          <p:cNvSpPr>
            <a:spLocks noGrp="1"/>
          </p:cNvSpPr>
          <p:nvPr>
            <p:ph type="subTitle" idx="1"/>
          </p:nvPr>
        </p:nvSpPr>
        <p:spPr>
          <a:xfrm>
            <a:off x="1143000" y="1124745"/>
            <a:ext cx="7533456" cy="5184576"/>
          </a:xfrm>
        </p:spPr>
        <p:txBody>
          <a:bodyPr>
            <a:normAutofit fontScale="40000" lnSpcReduction="20000"/>
          </a:bodyPr>
          <a:lstStyle/>
          <a:p>
            <a:pPr algn="l"/>
            <a:r>
              <a:rPr lang="fr-FR" dirty="0">
                <a:solidFill>
                  <a:schemeClr val="dk1"/>
                </a:solidFill>
              </a:rPr>
              <a:t>-</a:t>
            </a:r>
            <a:r>
              <a:rPr lang="fr-FR" sz="4800" dirty="0">
                <a:solidFill>
                  <a:srgbClr val="FF0000"/>
                </a:solidFill>
              </a:rPr>
              <a:t>Le rôle des banques et du marché financier (question 1.1)</a:t>
            </a:r>
          </a:p>
          <a:p>
            <a:pPr algn="l"/>
            <a:r>
              <a:rPr lang="fr-FR" sz="4800" dirty="0">
                <a:solidFill>
                  <a:srgbClr val="C00000"/>
                </a:solidFill>
              </a:rPr>
              <a:t>-</a:t>
            </a:r>
            <a:r>
              <a:rPr lang="fr-FR" sz="4800" dirty="0">
                <a:solidFill>
                  <a:srgbClr val="FF0000"/>
                </a:solidFill>
              </a:rPr>
              <a:t>Logique entrepreneuriale (question 1.3)</a:t>
            </a:r>
          </a:p>
          <a:p>
            <a:pPr algn="l"/>
            <a:r>
              <a:rPr lang="fr-FR" sz="4800" dirty="0">
                <a:solidFill>
                  <a:srgbClr val="FF0000"/>
                </a:solidFill>
              </a:rPr>
              <a:t>-Logique managériale (question 1.3)</a:t>
            </a:r>
          </a:p>
          <a:p>
            <a:pPr algn="l"/>
            <a:r>
              <a:rPr lang="fr-FR" sz="4800" dirty="0">
                <a:solidFill>
                  <a:srgbClr val="FF0000"/>
                </a:solidFill>
              </a:rPr>
              <a:t>-La croissance économique </a:t>
            </a:r>
            <a:r>
              <a:rPr lang="fr-FR" sz="4800" dirty="0">
                <a:solidFill>
                  <a:srgbClr val="00B0F0"/>
                </a:solidFill>
              </a:rPr>
              <a:t>(question 2.1)</a:t>
            </a:r>
          </a:p>
          <a:p>
            <a:pPr algn="l"/>
            <a:r>
              <a:rPr lang="fr-FR" sz="4800" dirty="0">
                <a:solidFill>
                  <a:srgbClr val="FF0000"/>
                </a:solidFill>
              </a:rPr>
              <a:t>- Le rôle de l’innovation </a:t>
            </a:r>
            <a:r>
              <a:rPr lang="fr-FR" sz="4800" dirty="0">
                <a:solidFill>
                  <a:srgbClr val="00B0F0"/>
                </a:solidFill>
              </a:rPr>
              <a:t>(question 2.3 ) </a:t>
            </a:r>
          </a:p>
          <a:p>
            <a:pPr algn="l"/>
            <a:endParaRPr lang="fr-FR" sz="4800" dirty="0">
              <a:solidFill>
                <a:srgbClr val="FF0000"/>
              </a:solidFill>
            </a:endParaRPr>
          </a:p>
          <a:p>
            <a:pPr algn="l"/>
            <a:r>
              <a:rPr lang="fr-FR" sz="4800" dirty="0">
                <a:solidFill>
                  <a:srgbClr val="FF0000"/>
                </a:solidFill>
              </a:rPr>
              <a:t>-L’existence de déséquilibres </a:t>
            </a:r>
            <a:r>
              <a:rPr lang="fr-FR" sz="4800" dirty="0">
                <a:solidFill>
                  <a:srgbClr val="00B050"/>
                </a:solidFill>
              </a:rPr>
              <a:t>: inflation, chômage</a:t>
            </a:r>
            <a:r>
              <a:rPr lang="fr-FR" sz="4800" dirty="0">
                <a:solidFill>
                  <a:srgbClr val="C00000"/>
                </a:solidFill>
              </a:rPr>
              <a:t> </a:t>
            </a:r>
            <a:r>
              <a:rPr lang="fr-FR" sz="4800" dirty="0">
                <a:solidFill>
                  <a:srgbClr val="00B0F0"/>
                </a:solidFill>
              </a:rPr>
              <a:t>(question 2.1 )  </a:t>
            </a:r>
            <a:r>
              <a:rPr lang="fr-FR" sz="4800" dirty="0">
                <a:solidFill>
                  <a:srgbClr val="00B050"/>
                </a:solidFill>
              </a:rPr>
              <a:t>(pouvait être abordés dans le cadre du fonctionnement du marché dans EM 1 2)</a:t>
            </a:r>
          </a:p>
          <a:p>
            <a:pPr algn="l"/>
            <a:r>
              <a:rPr lang="fr-FR" sz="4800" dirty="0">
                <a:solidFill>
                  <a:srgbClr val="00B050"/>
                </a:solidFill>
              </a:rPr>
              <a:t>-</a:t>
            </a:r>
            <a:r>
              <a:rPr lang="fr-FR" sz="4800" dirty="0">
                <a:solidFill>
                  <a:srgbClr val="FF0000"/>
                </a:solidFill>
              </a:rPr>
              <a:t>Les politiques conjoncturelles et politiques structurelles (</a:t>
            </a:r>
            <a:r>
              <a:rPr lang="fr-FR" sz="4800" i="1" u="wavyHeavy" dirty="0">
                <a:solidFill>
                  <a:srgbClr val="00B050"/>
                </a:solidFill>
              </a:rPr>
              <a:t>pouvait être abordées brièvement dans EM 1. 6 avec les politiques  publiques)</a:t>
            </a:r>
          </a:p>
          <a:p>
            <a:pPr algn="l"/>
            <a:r>
              <a:rPr lang="fr-FR" sz="4800" dirty="0"/>
              <a:t>-</a:t>
            </a:r>
            <a:r>
              <a:rPr lang="fr-FR" sz="4800" dirty="0">
                <a:solidFill>
                  <a:srgbClr val="FF0000"/>
                </a:solidFill>
              </a:rPr>
              <a:t>Les limites de l’intervention de l’État dans un contexte d’internationalisation de l’économie </a:t>
            </a:r>
            <a:r>
              <a:rPr lang="fr-FR" sz="4800" dirty="0">
                <a:solidFill>
                  <a:srgbClr val="00B0F0"/>
                </a:solidFill>
              </a:rPr>
              <a:t>(question 2.1 ) </a:t>
            </a:r>
            <a:r>
              <a:rPr lang="fr-FR" sz="4800" dirty="0">
                <a:solidFill>
                  <a:srgbClr val="00B050"/>
                </a:solidFill>
              </a:rPr>
              <a:t>(pouvaient être envisagées avant avec la Monnaie EM 1 2 ou EM 1 6 en introduisant l’UE mais ne faisant pas partie des notions ) </a:t>
            </a:r>
            <a:r>
              <a:rPr lang="fr-FR" sz="4800" dirty="0"/>
              <a:t>-</a:t>
            </a:r>
            <a:r>
              <a:rPr lang="fr-FR" sz="4800" dirty="0">
                <a:solidFill>
                  <a:srgbClr val="FF0000"/>
                </a:solidFill>
              </a:rPr>
              <a:t>Les styles de management</a:t>
            </a:r>
          </a:p>
          <a:p>
            <a:pPr marL="257175" indent="-257175" algn="l">
              <a:buFontTx/>
              <a:buChar char="-"/>
            </a:pPr>
            <a:r>
              <a:rPr lang="fr-FR" sz="4800" dirty="0">
                <a:solidFill>
                  <a:srgbClr val="FF0000"/>
                </a:solidFill>
              </a:rPr>
              <a:t>La distinction cycle d’exploitation, cycle d’investissement</a:t>
            </a:r>
            <a:r>
              <a:rPr lang="fr-FR" sz="4800" dirty="0">
                <a:solidFill>
                  <a:srgbClr val="C00000"/>
                </a:solidFill>
              </a:rPr>
              <a:t> (question 3.5)</a:t>
            </a:r>
          </a:p>
          <a:p>
            <a:pPr marL="257175" indent="-257175" algn="l">
              <a:buFontTx/>
              <a:buChar char="-"/>
            </a:pPr>
            <a:r>
              <a:rPr lang="fr-FR" sz="4800" dirty="0">
                <a:solidFill>
                  <a:srgbClr val="FF0000"/>
                </a:solidFill>
              </a:rPr>
              <a:t>L’évolution des modèles économiques : relations marchandes, non marchandes,</a:t>
            </a:r>
            <a:r>
              <a:rPr lang="fr-FR" sz="4800" dirty="0"/>
              <a:t> </a:t>
            </a:r>
            <a:r>
              <a:rPr lang="fr-FR" sz="4800" dirty="0">
                <a:solidFill>
                  <a:srgbClr val="FF0000"/>
                </a:solidFill>
              </a:rPr>
              <a:t>économie collaborative, propriété et usages </a:t>
            </a:r>
            <a:r>
              <a:rPr lang="fr-FR" sz="4800" dirty="0">
                <a:solidFill>
                  <a:schemeClr val="accent4">
                    <a:lumMod val="75000"/>
                  </a:schemeClr>
                </a:solidFill>
              </a:rPr>
              <a:t>(question 4.1)</a:t>
            </a:r>
          </a:p>
          <a:p>
            <a:pPr marL="257175" indent="-257175" algn="l">
              <a:buFontTx/>
              <a:buChar char="-"/>
            </a:pPr>
            <a:r>
              <a:rPr lang="fr-FR" sz="4800" dirty="0">
                <a:solidFill>
                  <a:srgbClr val="FF0000"/>
                </a:solidFill>
              </a:rPr>
              <a:t>Les conditions de travail et leurs évolutions </a:t>
            </a:r>
            <a:r>
              <a:rPr lang="fr-FR" sz="4800" dirty="0">
                <a:solidFill>
                  <a:srgbClr val="7030A0"/>
                </a:solidFill>
              </a:rPr>
              <a:t>(question 5 3)</a:t>
            </a:r>
          </a:p>
          <a:p>
            <a:pPr marL="257175" indent="-257175" algn="l">
              <a:buFontTx/>
              <a:buChar char="-"/>
            </a:pPr>
            <a:endParaRPr lang="fr-FR" dirty="0">
              <a:solidFill>
                <a:srgbClr val="FF0000"/>
              </a:solidFill>
            </a:endParaRPr>
          </a:p>
          <a:p>
            <a:pPr marL="257175" indent="-257175" algn="l">
              <a:buFontTx/>
              <a:buChar char="-"/>
            </a:pPr>
            <a:endParaRPr lang="fr-FR" i="1" u="wavyHeavy" dirty="0">
              <a:solidFill>
                <a:srgbClr val="FF0000"/>
              </a:solidFill>
            </a:endParaRPr>
          </a:p>
          <a:p>
            <a:pPr algn="l"/>
            <a:endParaRPr lang="fr-FR" dirty="0">
              <a:solidFill>
                <a:srgbClr val="00B050"/>
              </a:solidFill>
            </a:endParaRPr>
          </a:p>
          <a:p>
            <a:pPr algn="l"/>
            <a:endParaRPr lang="fr-FR" dirty="0">
              <a:solidFill>
                <a:srgbClr val="FF0000"/>
              </a:solidFill>
            </a:endParaRPr>
          </a:p>
          <a:p>
            <a:pPr algn="l"/>
            <a:endParaRPr lang="fr-FR" dirty="0">
              <a:solidFill>
                <a:srgbClr val="FF0000"/>
              </a:solidFill>
            </a:endParaRPr>
          </a:p>
          <a:p>
            <a:endParaRPr lang="fr-FR" dirty="0">
              <a:solidFill>
                <a:srgbClr val="FF0000"/>
              </a:solidFill>
            </a:endParaRPr>
          </a:p>
          <a:p>
            <a:endParaRPr lang="fr-FR" dirty="0"/>
          </a:p>
        </p:txBody>
      </p:sp>
    </p:spTree>
    <p:extLst>
      <p:ext uri="{BB962C8B-B14F-4D97-AF65-F5344CB8AC3E}">
        <p14:creationId xmlns:p14="http://schemas.microsoft.com/office/powerpoint/2010/main" val="1611049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285984" y="571480"/>
            <a:ext cx="4572032" cy="369332"/>
          </a:xfrm>
          <a:prstGeom prst="rect">
            <a:avLst/>
          </a:prstGeom>
          <a:noFill/>
        </p:spPr>
        <p:txBody>
          <a:bodyPr wrap="square" rtlCol="0">
            <a:spAutoFit/>
          </a:bodyPr>
          <a:lstStyle/>
          <a:p>
            <a:pPr algn="ctr"/>
            <a:r>
              <a:rPr lang="fr-FR" b="1" dirty="0">
                <a:solidFill>
                  <a:srgbClr val="FF0000"/>
                </a:solidFill>
              </a:rPr>
              <a:t>2)   Les objectifs </a:t>
            </a:r>
            <a:r>
              <a:rPr lang="fr-FR" dirty="0">
                <a:solidFill>
                  <a:srgbClr val="FF0000"/>
                </a:solidFill>
              </a:rPr>
              <a:t>de l’enseignement de CEJM </a:t>
            </a:r>
          </a:p>
        </p:txBody>
      </p:sp>
      <p:sp>
        <p:nvSpPr>
          <p:cNvPr id="4" name="Rectangle 3"/>
          <p:cNvSpPr/>
          <p:nvPr/>
        </p:nvSpPr>
        <p:spPr>
          <a:xfrm>
            <a:off x="4214810" y="4857760"/>
            <a:ext cx="4572000" cy="923330"/>
          </a:xfrm>
          <a:prstGeom prst="rect">
            <a:avLst/>
          </a:prstGeom>
          <a:ln w="9525">
            <a:solidFill>
              <a:schemeClr val="tx1"/>
            </a:solidFill>
          </a:ln>
        </p:spPr>
        <p:txBody>
          <a:bodyPr>
            <a:spAutoFit/>
          </a:bodyPr>
          <a:lstStyle/>
          <a:p>
            <a:pPr algn="ctr"/>
            <a:r>
              <a:rPr lang="fr-FR" dirty="0">
                <a:solidFill>
                  <a:srgbClr val="002060"/>
                </a:solidFill>
                <a:latin typeface="Arial" pitchFamily="34" charset="0"/>
                <a:cs typeface="Arial" pitchFamily="34" charset="0"/>
              </a:rPr>
              <a:t>Enseigner une culture économique, juridique et managériale ancrée dans le secteur du numérique</a:t>
            </a:r>
            <a:endParaRPr lang="fr-FR" dirty="0">
              <a:solidFill>
                <a:srgbClr val="002060"/>
              </a:solidFill>
            </a:endParaRPr>
          </a:p>
        </p:txBody>
      </p:sp>
      <p:sp>
        <p:nvSpPr>
          <p:cNvPr id="5" name="ZoneTexte 4"/>
          <p:cNvSpPr txBox="1"/>
          <p:nvPr/>
        </p:nvSpPr>
        <p:spPr>
          <a:xfrm>
            <a:off x="1071538" y="4500570"/>
            <a:ext cx="3929090" cy="369332"/>
          </a:xfrm>
          <a:prstGeom prst="rect">
            <a:avLst/>
          </a:prstGeom>
          <a:noFill/>
        </p:spPr>
        <p:txBody>
          <a:bodyPr wrap="square" rtlCol="0">
            <a:spAutoFit/>
          </a:bodyPr>
          <a:lstStyle/>
          <a:p>
            <a:r>
              <a:rPr lang="fr-FR" dirty="0"/>
              <a:t>……et </a:t>
            </a:r>
            <a:r>
              <a:rPr lang="fr-FR" dirty="0">
                <a:solidFill>
                  <a:srgbClr val="FF0000"/>
                </a:solidFill>
              </a:rPr>
              <a:t>de la CEJM pour l’informatique </a:t>
            </a:r>
          </a:p>
        </p:txBody>
      </p:sp>
      <p:sp>
        <p:nvSpPr>
          <p:cNvPr id="6" name="ZoneTexte 5"/>
          <p:cNvSpPr txBox="1"/>
          <p:nvPr/>
        </p:nvSpPr>
        <p:spPr>
          <a:xfrm>
            <a:off x="1000100" y="1142984"/>
            <a:ext cx="7786742" cy="2308324"/>
          </a:xfrm>
          <a:prstGeom prst="rect">
            <a:avLst/>
          </a:prstGeom>
          <a:noFill/>
        </p:spPr>
        <p:txBody>
          <a:bodyPr wrap="square" rtlCol="0">
            <a:spAutoFit/>
          </a:bodyPr>
          <a:lstStyle/>
          <a:p>
            <a:endParaRPr lang="fr-FR" dirty="0"/>
          </a:p>
          <a:p>
            <a:r>
              <a:rPr lang="fr-FR" dirty="0"/>
              <a:t>Permettre aux  étudiants de :</a:t>
            </a:r>
          </a:p>
          <a:p>
            <a:pPr lvl="1">
              <a:buFont typeface="Wingdings" pitchFamily="2" charset="2"/>
              <a:buChar char="§"/>
            </a:pPr>
            <a:r>
              <a:rPr lang="fr-FR" dirty="0"/>
              <a:t> S’approprier le cadre économique, juridique et managérial de leur activité professionnelle </a:t>
            </a:r>
          </a:p>
          <a:p>
            <a:pPr lvl="1">
              <a:buFont typeface="Wingdings" pitchFamily="2" charset="2"/>
              <a:buChar char="§"/>
            </a:pPr>
            <a:r>
              <a:rPr lang="fr-FR" dirty="0"/>
              <a:t>Comprendre les enjeux et les défis auxquels doivent répondre les entreprises </a:t>
            </a:r>
          </a:p>
          <a:p>
            <a:pPr lvl="1">
              <a:buFont typeface="Wingdings" pitchFamily="2" charset="2"/>
              <a:buChar char="§"/>
            </a:pPr>
            <a:r>
              <a:rPr lang="fr-FR" dirty="0"/>
              <a:t>Mobiliser les compétences économiques , juridiques et managériales nécessaire à la réalisation des objectifs et des activités de l’entreprise. </a:t>
            </a:r>
          </a:p>
        </p:txBody>
      </p:sp>
      <p:sp>
        <p:nvSpPr>
          <p:cNvPr id="9" name="Espace réservé du pied de page 8"/>
          <p:cNvSpPr>
            <a:spLocks noGrp="1"/>
          </p:cNvSpPr>
          <p:nvPr>
            <p:ph type="ftr" sz="quarter" idx="11"/>
          </p:nvPr>
        </p:nvSpPr>
        <p:spPr/>
        <p:txBody>
          <a:bodyPr/>
          <a:lstStyle/>
          <a:p>
            <a:r>
              <a:rPr lang="fr-FR"/>
              <a:t>Révision SIO : la CEJM pour l'informatique </a:t>
            </a:r>
            <a:endParaRPr lang="fr-BE"/>
          </a:p>
        </p:txBody>
      </p:sp>
      <p:sp>
        <p:nvSpPr>
          <p:cNvPr id="8" name="Espace réservé du numéro de diapositive 7"/>
          <p:cNvSpPr>
            <a:spLocks noGrp="1"/>
          </p:cNvSpPr>
          <p:nvPr>
            <p:ph type="sldNum" sz="quarter" idx="12"/>
          </p:nvPr>
        </p:nvSpPr>
        <p:spPr/>
        <p:txBody>
          <a:bodyPr/>
          <a:lstStyle/>
          <a:p>
            <a:fld id="{CF4668DC-857F-487D-BFFA-8C0CA5037977}" type="slidenum">
              <a:rPr lang="fr-BE" smtClean="0"/>
              <a:pPr/>
              <a:t>15</a:t>
            </a:fld>
            <a:endParaRPr lang="fr-B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136920" cy="725788"/>
          </a:xfrm>
        </p:spPr>
        <p:txBody>
          <a:bodyPr>
            <a:normAutofit/>
          </a:bodyPr>
          <a:lstStyle/>
          <a:p>
            <a:r>
              <a:rPr lang="fr-FR" sz="2000" dirty="0">
                <a:solidFill>
                  <a:srgbClr val="FF0000"/>
                </a:solidFill>
              </a:rPr>
              <a:t>3 )  Une approche spécifique </a:t>
            </a:r>
          </a:p>
        </p:txBody>
      </p:sp>
      <p:sp>
        <p:nvSpPr>
          <p:cNvPr id="4" name="Espace réservé du contenu 3"/>
          <p:cNvSpPr>
            <a:spLocks noGrp="1"/>
          </p:cNvSpPr>
          <p:nvPr>
            <p:ph sz="half" idx="2"/>
          </p:nvPr>
        </p:nvSpPr>
        <p:spPr>
          <a:xfrm>
            <a:off x="4929190" y="1857364"/>
            <a:ext cx="4214810" cy="4663440"/>
          </a:xfrm>
          <a:ln>
            <a:solidFill>
              <a:srgbClr val="FF0000"/>
            </a:solidFill>
          </a:ln>
        </p:spPr>
        <p:txBody>
          <a:bodyPr>
            <a:normAutofit fontScale="25000" lnSpcReduction="20000"/>
          </a:bodyPr>
          <a:lstStyle/>
          <a:p>
            <a:pPr lvl="1">
              <a:buNone/>
            </a:pPr>
            <a:r>
              <a:rPr lang="fr-FR" sz="9600" dirty="0"/>
              <a:t>Une particularité de la CEJM  en SIO : </a:t>
            </a:r>
          </a:p>
          <a:p>
            <a:pPr lvl="1"/>
            <a:endParaRPr lang="fr-FR" sz="9600" dirty="0">
              <a:solidFill>
                <a:srgbClr val="0070C0"/>
              </a:solidFill>
            </a:endParaRPr>
          </a:p>
          <a:p>
            <a:pPr lvl="1"/>
            <a:r>
              <a:rPr lang="fr-FR" sz="9600" dirty="0">
                <a:solidFill>
                  <a:srgbClr val="0070C0"/>
                </a:solidFill>
              </a:rPr>
              <a:t>Des mises en situation ancrées dans le secteur du numérique  ou portant sur l’évolution de l’évolution du système d’information d’une organisation </a:t>
            </a:r>
            <a:endParaRPr lang="fr-FR" sz="800" dirty="0">
              <a:solidFill>
                <a:srgbClr val="0070C0"/>
              </a:solidFill>
              <a:cs typeface="Arial" panose="020B0604020202020204" pitchFamily="34" charset="0"/>
            </a:endParaRPr>
          </a:p>
          <a:p>
            <a:pPr lvl="1">
              <a:buFont typeface="Wingdings" pitchFamily="2" charset="2"/>
              <a:buChar char=""/>
            </a:pPr>
            <a:endParaRPr lang="fr-FR" sz="9600" dirty="0">
              <a:solidFill>
                <a:srgbClr val="0070C0"/>
              </a:solidFill>
            </a:endParaRPr>
          </a:p>
          <a:p>
            <a:pPr lvl="1">
              <a:buNone/>
            </a:pPr>
            <a:r>
              <a:rPr lang="fr-FR" sz="9600" dirty="0">
                <a:solidFill>
                  <a:srgbClr val="0070C0"/>
                </a:solidFill>
              </a:rPr>
              <a:t> Il s’agit de </a:t>
            </a:r>
          </a:p>
          <a:p>
            <a:pPr lvl="1">
              <a:buNone/>
            </a:pPr>
            <a:r>
              <a:rPr lang="fr-FR" sz="9600" dirty="0">
                <a:solidFill>
                  <a:srgbClr val="0070C0"/>
                </a:solidFill>
              </a:rPr>
              <a:t>« </a:t>
            </a:r>
            <a:r>
              <a:rPr lang="fr-FR" sz="8000" dirty="0">
                <a:solidFill>
                  <a:srgbClr val="FF0000"/>
                </a:solidFill>
              </a:rPr>
              <a:t>CEJM  pour l’informatique </a:t>
            </a:r>
            <a:r>
              <a:rPr lang="fr-FR" sz="8000" dirty="0">
                <a:solidFill>
                  <a:srgbClr val="0070C0"/>
                </a:solidFill>
              </a:rPr>
              <a:t>» </a:t>
            </a:r>
            <a:endParaRPr lang="fr-FR" sz="8000"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16</a:t>
            </a:fld>
            <a:endParaRPr lang="fr-BE"/>
          </a:p>
        </p:txBody>
      </p:sp>
      <p:sp>
        <p:nvSpPr>
          <p:cNvPr id="7" name="Rectangle 6"/>
          <p:cNvSpPr/>
          <p:nvPr/>
        </p:nvSpPr>
        <p:spPr>
          <a:xfrm>
            <a:off x="1071538" y="1285860"/>
            <a:ext cx="3571900" cy="2585323"/>
          </a:xfrm>
          <a:prstGeom prst="rect">
            <a:avLst/>
          </a:prstGeom>
        </p:spPr>
        <p:txBody>
          <a:bodyPr wrap="square">
            <a:spAutoFit/>
          </a:bodyPr>
          <a:lstStyle/>
          <a:p>
            <a:r>
              <a:rPr lang="fr-FR" dirty="0"/>
              <a:t>La CEJM : Une acquisition  de compétences  à travers l’étude d’un certain nombre de situations professionnelles contextualisées </a:t>
            </a:r>
            <a:br>
              <a:rPr lang="fr-FR" dirty="0"/>
            </a:br>
            <a:br>
              <a:rPr lang="fr-FR" dirty="0"/>
            </a:br>
            <a:r>
              <a:rPr lang="fr-FR" dirty="0">
                <a:solidFill>
                  <a:srgbClr val="0070C0"/>
                </a:solidFill>
              </a:rPr>
              <a:t>        C’est la mise en situation qui permet de donner du sens aux connaissances </a:t>
            </a:r>
            <a:br>
              <a:rPr lang="fr-FR" sz="2400" dirty="0">
                <a:solidFill>
                  <a:srgbClr val="0070C0"/>
                </a:solidFill>
              </a:rPr>
            </a:br>
            <a:endParaRPr lang="fr-FR" dirty="0"/>
          </a:p>
        </p:txBody>
      </p:sp>
      <p:sp>
        <p:nvSpPr>
          <p:cNvPr id="9" name="Flèche droite 8"/>
          <p:cNvSpPr/>
          <p:nvPr/>
        </p:nvSpPr>
        <p:spPr>
          <a:xfrm>
            <a:off x="3857620" y="4071942"/>
            <a:ext cx="928694" cy="1428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28672" y="214290"/>
            <a:ext cx="7901046" cy="642942"/>
          </a:xfrm>
          <a:ln>
            <a:noFill/>
          </a:ln>
        </p:spPr>
        <p:txBody>
          <a:bodyPr>
            <a:noAutofit/>
          </a:bodyPr>
          <a:lstStyle/>
          <a:p>
            <a:br>
              <a:rPr lang="fr-FR" sz="2000" dirty="0">
                <a:solidFill>
                  <a:srgbClr val="FF0000"/>
                </a:solidFill>
              </a:rPr>
            </a:br>
            <a:r>
              <a:rPr lang="fr-FR" sz="1800" dirty="0">
                <a:solidFill>
                  <a:srgbClr val="FF0000"/>
                </a:solidFill>
              </a:rPr>
              <a:t>4) Une synchronisation des progressions  avec la CEJMA et les blocs 1,2 et 3  </a:t>
            </a:r>
            <a:br>
              <a:rPr lang="fr-FR" sz="2800" dirty="0"/>
            </a:br>
            <a:endParaRPr lang="fr-FR" sz="2800" dirty="0"/>
          </a:p>
        </p:txBody>
      </p:sp>
      <p:sp>
        <p:nvSpPr>
          <p:cNvPr id="6" name="Espace réservé du pied de page 5"/>
          <p:cNvSpPr>
            <a:spLocks noGrp="1"/>
          </p:cNvSpPr>
          <p:nvPr>
            <p:ph type="ftr" sz="quarter" idx="11"/>
          </p:nvPr>
        </p:nvSpPr>
        <p:spPr/>
        <p:txBody>
          <a:bodyPr/>
          <a:lstStyle/>
          <a:p>
            <a:r>
              <a:rPr lang="fr-FR"/>
              <a:t>Révision SIO : la CEJM pour l'informatique </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17</a:t>
            </a:fld>
            <a:endParaRPr lang="fr-BE"/>
          </a:p>
        </p:txBody>
      </p:sp>
      <p:sp>
        <p:nvSpPr>
          <p:cNvPr id="4" name="Rectangle 3"/>
          <p:cNvSpPr/>
          <p:nvPr/>
        </p:nvSpPr>
        <p:spPr>
          <a:xfrm>
            <a:off x="1000100" y="1571612"/>
            <a:ext cx="7643866" cy="4027256"/>
          </a:xfrm>
          <a:prstGeom prst="rect">
            <a:avLst/>
          </a:prstGeom>
        </p:spPr>
        <p:txBody>
          <a:bodyPr wrap="square">
            <a:spAutoFit/>
          </a:bodyPr>
          <a:lstStyle/>
          <a:p>
            <a:r>
              <a:rPr lang="fr-FR" sz="1400" dirty="0">
                <a:solidFill>
                  <a:srgbClr val="0070C0"/>
                </a:solidFill>
              </a:rPr>
              <a:t>       IL est indispensable de prévoir une articulation entre CEJM et  CEJMA / blocs professionnels , et pour cela de synchroniser les différentes  progressions.</a:t>
            </a:r>
          </a:p>
          <a:p>
            <a:endParaRPr lang="fr-FR" sz="3200" dirty="0"/>
          </a:p>
          <a:p>
            <a:r>
              <a:rPr lang="fr-FR" sz="1400" dirty="0"/>
              <a:t>    Ceci  peut se traduire  par exemple par l’étude : </a:t>
            </a:r>
          </a:p>
          <a:p>
            <a:pPr lvl="0">
              <a:lnSpc>
                <a:spcPct val="115000"/>
              </a:lnSpc>
              <a:buClr>
                <a:schemeClr val="dk1"/>
              </a:buClr>
              <a:buSzPts val="1100"/>
            </a:pPr>
            <a:endParaRPr lang="fr-FR" sz="1400" dirty="0"/>
          </a:p>
          <a:p>
            <a:pPr lvl="0">
              <a:lnSpc>
                <a:spcPct val="115000"/>
              </a:lnSpc>
              <a:buClr>
                <a:schemeClr val="dk1"/>
              </a:buClr>
              <a:buSzPts val="1100"/>
            </a:pPr>
            <a:r>
              <a:rPr lang="fr-FR" sz="1400" dirty="0"/>
              <a:t> </a:t>
            </a:r>
            <a:r>
              <a:rPr lang="fr-FR" sz="1400" b="1" dirty="0">
                <a:solidFill>
                  <a:srgbClr val="000000"/>
                </a:solidFill>
                <a:latin typeface="Arial"/>
                <a:ea typeface="Arial"/>
                <a:cs typeface="Arial"/>
                <a:sym typeface="Arial"/>
              </a:rPr>
              <a:t>1ère année</a:t>
            </a:r>
          </a:p>
          <a:p>
            <a:pPr marL="540000" lvl="0">
              <a:lnSpc>
                <a:spcPct val="115000"/>
              </a:lnSpc>
              <a:buClr>
                <a:schemeClr val="dk1"/>
              </a:buClr>
              <a:buSzPts val="1100"/>
            </a:pPr>
            <a:r>
              <a:rPr lang="fr-FR" sz="1400" dirty="0">
                <a:solidFill>
                  <a:srgbClr val="000000"/>
                </a:solidFill>
                <a:latin typeface="Arial"/>
                <a:ea typeface="Arial"/>
                <a:cs typeface="Arial"/>
                <a:sym typeface="Arial"/>
              </a:rPr>
              <a:t>Thème 1 : L’INTÉGRATION DE L’ENTREPRISE DANS SON ENVIRONNEMENT  </a:t>
            </a:r>
          </a:p>
          <a:p>
            <a:pPr marL="540000" lvl="0">
              <a:lnSpc>
                <a:spcPct val="115000"/>
              </a:lnSpc>
            </a:pPr>
            <a:r>
              <a:rPr lang="fr-FR" sz="1400" u="sng" dirty="0">
                <a:solidFill>
                  <a:srgbClr val="000000"/>
                </a:solidFill>
                <a:latin typeface="Arial"/>
                <a:ea typeface="Arial"/>
                <a:cs typeface="Arial"/>
                <a:sym typeface="Arial"/>
              </a:rPr>
              <a:t>Thème 4 : L’IMPACT DU NUMÉRIQUE SUR LA VIE DE L’ENTREPRISE</a:t>
            </a:r>
          </a:p>
          <a:p>
            <a:pPr marL="540000" lvl="0">
              <a:lnSpc>
                <a:spcPct val="115000"/>
              </a:lnSpc>
              <a:buClr>
                <a:schemeClr val="dk1"/>
              </a:buClr>
              <a:buSzPts val="1100"/>
            </a:pPr>
            <a:r>
              <a:rPr lang="fr-FR" sz="1400" dirty="0">
                <a:solidFill>
                  <a:srgbClr val="000000"/>
                </a:solidFill>
                <a:latin typeface="Arial"/>
                <a:ea typeface="Arial"/>
                <a:cs typeface="Arial"/>
                <a:sym typeface="Arial"/>
              </a:rPr>
              <a:t>Thème 5 : LES MUTATIONS DU TRAVAIL</a:t>
            </a:r>
          </a:p>
          <a:p>
            <a:pPr lvl="0">
              <a:lnSpc>
                <a:spcPct val="115000"/>
              </a:lnSpc>
              <a:buClr>
                <a:schemeClr val="dk1"/>
              </a:buClr>
              <a:buSzPts val="1100"/>
            </a:pPr>
            <a:endParaRPr lang="fr-FR" sz="3200" dirty="0">
              <a:solidFill>
                <a:srgbClr val="000000"/>
              </a:solidFill>
              <a:latin typeface="Arial"/>
              <a:ea typeface="Arial"/>
              <a:cs typeface="Arial"/>
              <a:sym typeface="Arial"/>
            </a:endParaRPr>
          </a:p>
          <a:p>
            <a:pPr lvl="0">
              <a:lnSpc>
                <a:spcPct val="115000"/>
              </a:lnSpc>
            </a:pPr>
            <a:r>
              <a:rPr lang="fr-FR" sz="1400" b="1" dirty="0">
                <a:solidFill>
                  <a:srgbClr val="000000"/>
                </a:solidFill>
                <a:latin typeface="Arial"/>
                <a:ea typeface="Arial"/>
                <a:cs typeface="Arial"/>
                <a:sym typeface="Arial"/>
              </a:rPr>
              <a:t>2ème année </a:t>
            </a:r>
          </a:p>
          <a:p>
            <a:pPr marL="540000" lvl="0">
              <a:lnSpc>
                <a:spcPct val="115000"/>
              </a:lnSpc>
            </a:pPr>
            <a:r>
              <a:rPr lang="fr-FR" sz="1400" dirty="0">
                <a:solidFill>
                  <a:srgbClr val="000000"/>
                </a:solidFill>
                <a:latin typeface="Arial"/>
                <a:ea typeface="Arial"/>
                <a:cs typeface="Arial"/>
                <a:sym typeface="Arial"/>
              </a:rPr>
              <a:t>Thème 3 : L’ORGANISATION DE L’ACTIVITÉ DE L’ENTREPRISE</a:t>
            </a:r>
          </a:p>
          <a:p>
            <a:pPr marL="540000" lvl="0">
              <a:lnSpc>
                <a:spcPct val="115000"/>
              </a:lnSpc>
              <a:buClr>
                <a:schemeClr val="dk1"/>
              </a:buClr>
              <a:buSzPts val="1100"/>
            </a:pPr>
            <a:r>
              <a:rPr lang="fr-FR" sz="1400" dirty="0">
                <a:solidFill>
                  <a:srgbClr val="000000"/>
                </a:solidFill>
                <a:latin typeface="Arial"/>
                <a:ea typeface="Arial"/>
                <a:cs typeface="Arial"/>
                <a:sym typeface="Arial"/>
              </a:rPr>
              <a:t>Thème 2 : LA RÉGULATION DE L’ACTIVITÉ ÉCONOMIQUE</a:t>
            </a:r>
          </a:p>
          <a:p>
            <a:pPr marL="540000" lvl="0">
              <a:lnSpc>
                <a:spcPct val="115000"/>
              </a:lnSpc>
              <a:buClr>
                <a:schemeClr val="dk1"/>
              </a:buClr>
              <a:buSzPts val="1100"/>
            </a:pPr>
            <a:r>
              <a:rPr lang="fr-FR" sz="1400" dirty="0">
                <a:solidFill>
                  <a:srgbClr val="000000"/>
                </a:solidFill>
                <a:latin typeface="Arial"/>
                <a:ea typeface="Arial"/>
                <a:cs typeface="Arial"/>
                <a:sym typeface="Arial"/>
              </a:rPr>
              <a:t>Thème 6 : LES CHOIX STRATÉGIQUES DE L’ENTREPRISE</a:t>
            </a:r>
            <a:r>
              <a:rPr lang="fr-FR" sz="14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643042" y="1785926"/>
            <a:ext cx="5857916" cy="2000264"/>
          </a:xfrm>
        </p:spPr>
        <p:style>
          <a:lnRef idx="2">
            <a:schemeClr val="accent6"/>
          </a:lnRef>
          <a:fillRef idx="1">
            <a:schemeClr val="lt1"/>
          </a:fillRef>
          <a:effectRef idx="0">
            <a:schemeClr val="accent6"/>
          </a:effectRef>
          <a:fontRef idx="minor">
            <a:schemeClr val="dk1"/>
          </a:fontRef>
        </p:style>
        <p:txBody>
          <a:bodyPr>
            <a:normAutofit fontScale="92500"/>
          </a:bodyPr>
          <a:lstStyle/>
          <a:p>
            <a:pPr algn="ctr">
              <a:buNone/>
            </a:pPr>
            <a:r>
              <a:rPr lang="fr-FR" sz="4400" dirty="0">
                <a:solidFill>
                  <a:srgbClr val="C00000"/>
                </a:solidFill>
              </a:rPr>
              <a:t>5) Une évaluation certificative spécifique en lien avec la spécialité SIO </a:t>
            </a:r>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18</a:t>
            </a:fld>
            <a:endParaRPr lang="fr-B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2976" y="285728"/>
            <a:ext cx="7643866" cy="868346"/>
          </a:xfrm>
        </p:spPr>
        <p:txBody>
          <a:bodyPr>
            <a:normAutofit/>
          </a:bodyPr>
          <a:lstStyle/>
          <a:p>
            <a:r>
              <a:rPr lang="fr-FR" sz="2400" dirty="0">
                <a:solidFill>
                  <a:srgbClr val="002060"/>
                </a:solidFill>
              </a:rPr>
              <a:t>Une évaluation écrite à partir d’une situation </a:t>
            </a:r>
            <a:r>
              <a:rPr lang="fr-FR" sz="2400" dirty="0" err="1">
                <a:solidFill>
                  <a:srgbClr val="002060"/>
                </a:solidFill>
              </a:rPr>
              <a:t>contextualisée</a:t>
            </a:r>
            <a:r>
              <a:rPr lang="fr-FR" sz="2400" dirty="0">
                <a:solidFill>
                  <a:srgbClr val="002060"/>
                </a:solidFill>
              </a:rPr>
              <a:t>   «  dans l’esprit EDM »</a:t>
            </a:r>
          </a:p>
        </p:txBody>
      </p:sp>
      <p:graphicFrame>
        <p:nvGraphicFramePr>
          <p:cNvPr id="4" name="Espace réservé du contenu 3"/>
          <p:cNvGraphicFramePr>
            <a:graphicFrameLocks noGrp="1"/>
          </p:cNvGraphicFramePr>
          <p:nvPr>
            <p:ph idx="1"/>
          </p:nvPr>
        </p:nvGraphicFramePr>
        <p:xfrm>
          <a:off x="928662" y="1357298"/>
          <a:ext cx="7858180" cy="4500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pied de page 5"/>
          <p:cNvSpPr>
            <a:spLocks noGrp="1"/>
          </p:cNvSpPr>
          <p:nvPr>
            <p:ph type="ftr" sz="quarter" idx="11"/>
          </p:nvPr>
        </p:nvSpPr>
        <p:spPr/>
        <p:txBody>
          <a:bodyPr/>
          <a:lstStyle/>
          <a:p>
            <a:r>
              <a:rPr lang="fr-FR"/>
              <a:t>Révision SIO : la CEJM pour l'informatique </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19</a:t>
            </a:fld>
            <a:endParaRPr lang="fr-B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a:solidFill>
                  <a:srgbClr val="FF0000"/>
                </a:solidFill>
              </a:rPr>
              <a:t>1)  Les notions abordées </a:t>
            </a:r>
          </a:p>
          <a:p>
            <a:pPr algn="ctr">
              <a:buNone/>
            </a:pPr>
            <a:endParaRPr lang="fr-FR" dirty="0">
              <a:solidFill>
                <a:srgbClr val="FF0000"/>
              </a:solidFill>
            </a:endParaRPr>
          </a:p>
          <a:p>
            <a:pPr algn="ctr">
              <a:buNone/>
            </a:pPr>
            <a:endParaRPr lang="fr-FR" dirty="0">
              <a:solidFill>
                <a:srgbClr val="FF0000"/>
              </a:solidFill>
            </a:endParaRPr>
          </a:p>
          <a:p>
            <a:pPr algn="ctr">
              <a:buNone/>
            </a:pPr>
            <a:r>
              <a:rPr lang="fr-FR" dirty="0">
                <a:solidFill>
                  <a:srgbClr val="0070C0"/>
                </a:solidFill>
              </a:rPr>
              <a:t>Retrouve-t-on les notions abordées en EDM en CEJM/ CEJMA?  </a:t>
            </a:r>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a:solidFill>
                  <a:srgbClr val="002060"/>
                </a:solidFill>
              </a:rPr>
              <a:t>Une situation d’entreprise  </a:t>
            </a:r>
            <a:r>
              <a:rPr lang="fr-FR" sz="2400" dirty="0" err="1">
                <a:solidFill>
                  <a:srgbClr val="002060"/>
                </a:solidFill>
              </a:rPr>
              <a:t>contextualisée</a:t>
            </a:r>
            <a:r>
              <a:rPr lang="fr-FR" sz="2400" dirty="0">
                <a:solidFill>
                  <a:srgbClr val="002060"/>
                </a:solidFill>
              </a:rPr>
              <a:t> spécifique </a:t>
            </a:r>
          </a:p>
        </p:txBody>
      </p:sp>
      <p:sp>
        <p:nvSpPr>
          <p:cNvPr id="3" name="Espace réservé du contenu 2"/>
          <p:cNvSpPr>
            <a:spLocks noGrp="1"/>
          </p:cNvSpPr>
          <p:nvPr>
            <p:ph idx="1"/>
          </p:nvPr>
        </p:nvSpPr>
        <p:spPr>
          <a:xfrm>
            <a:off x="785786" y="2285992"/>
            <a:ext cx="7858180" cy="2786082"/>
          </a:xfrm>
        </p:spPr>
        <p:txBody>
          <a:bodyPr>
            <a:normAutofit/>
          </a:bodyPr>
          <a:lstStyle/>
          <a:p>
            <a:pPr>
              <a:buNone/>
            </a:pPr>
            <a:endParaRPr lang="fr-FR" dirty="0"/>
          </a:p>
          <a:p>
            <a:pPr lvl="0" algn="ctr">
              <a:buNone/>
            </a:pPr>
            <a:r>
              <a:rPr lang="fr-FR" dirty="0">
                <a:solidFill>
                  <a:srgbClr val="0070C0"/>
                </a:solidFill>
              </a:rPr>
              <a:t>Une situation portant sur </a:t>
            </a:r>
            <a:r>
              <a:rPr lang="fr-FR" dirty="0">
                <a:solidFill>
                  <a:srgbClr val="0070C0"/>
                </a:solidFill>
                <a:cs typeface="Arial" panose="020B0604020202020204" pitchFamily="34" charset="0"/>
              </a:rPr>
              <a:t>un acteur du secteur du numérique, de l’évolution du système d’information d’une organisation, ou d’un produit technologique</a:t>
            </a:r>
          </a:p>
          <a:p>
            <a:pPr lvl="0" algn="ctr">
              <a:buNone/>
            </a:pPr>
            <a:endParaRPr lang="fr-FR" dirty="0"/>
          </a:p>
          <a:p>
            <a:pPr lvl="0" algn="ctr">
              <a:buNone/>
            </a:pPr>
            <a:endParaRPr lang="fr-FR" dirty="0"/>
          </a:p>
          <a:p>
            <a:pPr lvl="2">
              <a:buNone/>
            </a:pPr>
            <a:endParaRPr lang="fr-FR" dirty="0"/>
          </a:p>
          <a:p>
            <a:pPr lvl="0"/>
            <a:endParaRPr lang="fr-FR"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20</a:t>
            </a:fld>
            <a:endParaRPr lang="fr-BE"/>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400" dirty="0">
                <a:solidFill>
                  <a:srgbClr val="002060"/>
                </a:solidFill>
              </a:rPr>
              <a:t>Le  questionnement</a:t>
            </a:r>
          </a:p>
        </p:txBody>
      </p:sp>
      <p:sp>
        <p:nvSpPr>
          <p:cNvPr id="3" name="Espace réservé du contenu 2"/>
          <p:cNvSpPr>
            <a:spLocks noGrp="1"/>
          </p:cNvSpPr>
          <p:nvPr>
            <p:ph idx="1"/>
          </p:nvPr>
        </p:nvSpPr>
        <p:spPr>
          <a:xfrm>
            <a:off x="1357290" y="1285860"/>
            <a:ext cx="7498080" cy="4800600"/>
          </a:xfrm>
        </p:spPr>
        <p:txBody>
          <a:bodyPr>
            <a:normAutofit fontScale="62500" lnSpcReduction="20000"/>
          </a:bodyPr>
          <a:lstStyle/>
          <a:p>
            <a:endParaRPr lang="fr-FR" dirty="0"/>
          </a:p>
          <a:p>
            <a:pPr lvl="0"/>
            <a:r>
              <a:rPr lang="fr-FR" dirty="0"/>
              <a:t>Un questionnement sur le contexte qui couvre les 3 champs disciplinaires ( droit , économie, management) </a:t>
            </a:r>
          </a:p>
          <a:p>
            <a:pPr lvl="0"/>
            <a:endParaRPr lang="fr-FR" dirty="0"/>
          </a:p>
          <a:p>
            <a:pPr lvl="0"/>
            <a:r>
              <a:rPr lang="fr-FR" dirty="0"/>
              <a:t>Objectif : permettre de structurer et d’orienter le travail à réaliser par le candidat</a:t>
            </a:r>
          </a:p>
          <a:p>
            <a:pPr lvl="0"/>
            <a:endParaRPr lang="fr-FR" dirty="0"/>
          </a:p>
          <a:p>
            <a:pPr lvl="0"/>
            <a:r>
              <a:rPr lang="fr-FR" dirty="0"/>
              <a:t>Attendus :   une réponse construite, cohérente  et argumentée.</a:t>
            </a:r>
          </a:p>
          <a:p>
            <a:pPr lvl="0"/>
            <a:endParaRPr lang="fr-FR" dirty="0"/>
          </a:p>
          <a:p>
            <a:r>
              <a:rPr lang="fr-FR" dirty="0"/>
              <a:t>Il ne peut y avoir de compétence sans connaissances, sans savoir.</a:t>
            </a:r>
          </a:p>
          <a:p>
            <a:pPr lvl="0"/>
            <a:endParaRPr lang="fr-FR" dirty="0"/>
          </a:p>
          <a:p>
            <a:endParaRPr lang="fr-FR" dirty="0"/>
          </a:p>
          <a:p>
            <a:r>
              <a:rPr lang="fr-FR" dirty="0">
                <a:solidFill>
                  <a:srgbClr val="0070C0"/>
                </a:solidFill>
              </a:rPr>
              <a:t>Les parties spécifiques à chaque BTS (CEJM  appliqué)  ne figurent pas dans cette partie certificative  </a:t>
            </a:r>
          </a:p>
          <a:p>
            <a:endParaRPr lang="fr-FR"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21</a:t>
            </a:fld>
            <a:endParaRPr lang="fr-BE"/>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t>Le dossier documentaire </a:t>
            </a:r>
            <a:br>
              <a:rPr lang="fr-FR" dirty="0"/>
            </a:br>
            <a:endParaRPr lang="fr-FR" dirty="0"/>
          </a:p>
        </p:txBody>
      </p:sp>
      <p:sp>
        <p:nvSpPr>
          <p:cNvPr id="3" name="Espace réservé du contenu 2"/>
          <p:cNvSpPr>
            <a:spLocks noGrp="1"/>
          </p:cNvSpPr>
          <p:nvPr>
            <p:ph idx="1"/>
          </p:nvPr>
        </p:nvSpPr>
        <p:spPr>
          <a:xfrm>
            <a:off x="928662" y="1428736"/>
            <a:ext cx="8001024" cy="4525963"/>
          </a:xfrm>
        </p:spPr>
        <p:txBody>
          <a:bodyPr>
            <a:normAutofit/>
          </a:bodyPr>
          <a:lstStyle/>
          <a:p>
            <a:endParaRPr lang="fr-FR" dirty="0"/>
          </a:p>
          <a:p>
            <a:r>
              <a:rPr lang="fr-FR" dirty="0"/>
              <a:t>Objectifs : enrichir le contexte, aider à la compréhension, aider à la résolution. </a:t>
            </a:r>
          </a:p>
          <a:p>
            <a:endParaRPr lang="fr-FR" dirty="0"/>
          </a:p>
          <a:p>
            <a:r>
              <a:rPr lang="fr-FR" dirty="0"/>
              <a:t>Contenu : des ressources  notionnelles ou  plus spécifiquement liées au sujet concernant les trois champs disciplinaires. </a:t>
            </a:r>
          </a:p>
          <a:p>
            <a:pPr>
              <a:buNone/>
            </a:pPr>
            <a:endParaRPr lang="fr-FR" dirty="0"/>
          </a:p>
          <a:p>
            <a:endParaRPr lang="fr-FR"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22</a:t>
            </a:fld>
            <a:endParaRPr lang="fr-BE"/>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86050" y="2428868"/>
            <a:ext cx="3829048" cy="757230"/>
          </a:xfrm>
        </p:spPr>
        <p:style>
          <a:lnRef idx="2">
            <a:schemeClr val="accent6"/>
          </a:lnRef>
          <a:fillRef idx="1">
            <a:schemeClr val="lt1"/>
          </a:fillRef>
          <a:effectRef idx="0">
            <a:schemeClr val="accent6"/>
          </a:effectRef>
          <a:fontRef idx="minor">
            <a:schemeClr val="dk1"/>
          </a:fontRef>
        </p:style>
        <p:txBody>
          <a:bodyPr/>
          <a:lstStyle/>
          <a:p>
            <a:pPr algn="ctr">
              <a:buNone/>
            </a:pPr>
            <a:r>
              <a:rPr lang="fr-FR" dirty="0"/>
              <a:t>Un exemple de sujet </a:t>
            </a:r>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23</a:t>
            </a:fld>
            <a:endParaRPr lang="fr-BE"/>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p:cNvPicPr>
          <p:nvPr>
            <p:ph idx="1"/>
          </p:nvPr>
        </p:nvPicPr>
        <p:blipFill>
          <a:blip r:embed="rId2"/>
          <a:srcRect/>
          <a:stretch>
            <a:fillRect/>
          </a:stretch>
        </p:blipFill>
        <p:spPr bwMode="auto">
          <a:xfrm>
            <a:off x="2928926" y="2714620"/>
            <a:ext cx="2714644" cy="1214446"/>
          </a:xfrm>
          <a:prstGeom prst="rect">
            <a:avLst/>
          </a:prstGeom>
          <a:noFill/>
          <a:ln w="9525">
            <a:noFill/>
            <a:miter lim="800000"/>
            <a:headEnd/>
            <a:tailEnd/>
          </a:ln>
        </p:spPr>
      </p:pic>
      <p:sp>
        <p:nvSpPr>
          <p:cNvPr id="7" name="Espace réservé du pied de page 6"/>
          <p:cNvSpPr>
            <a:spLocks noGrp="1"/>
          </p:cNvSpPr>
          <p:nvPr>
            <p:ph type="ftr" sz="quarter" idx="11"/>
          </p:nvPr>
        </p:nvSpPr>
        <p:spPr/>
        <p:txBody>
          <a:bodyPr/>
          <a:lstStyle/>
          <a:p>
            <a:r>
              <a:rPr lang="fr-FR"/>
              <a:t>Révision SIO : la CEJM pour l'informatique </a:t>
            </a:r>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24</a:t>
            </a:fld>
            <a:endParaRPr lang="fr-BE"/>
          </a:p>
        </p:txBody>
      </p:sp>
      <p:sp>
        <p:nvSpPr>
          <p:cNvPr id="3" name="Rectangle 2"/>
          <p:cNvSpPr/>
          <p:nvPr/>
        </p:nvSpPr>
        <p:spPr>
          <a:xfrm>
            <a:off x="2143108" y="1928802"/>
            <a:ext cx="4572000" cy="646331"/>
          </a:xfrm>
          <a:prstGeom prst="rect">
            <a:avLst/>
          </a:prstGeom>
        </p:spPr>
        <p:txBody>
          <a:bodyPr>
            <a:spAutoFit/>
          </a:bodyPr>
          <a:lstStyle/>
          <a:p>
            <a:r>
              <a:rPr lang="fr-FR" b="1" dirty="0"/>
              <a:t>Le Groupe la Poste, une entreprise publique en transformation à l’ère du numérique</a:t>
            </a:r>
            <a:endParaRPr lang="fr-FR" dirty="0"/>
          </a:p>
        </p:txBody>
      </p:sp>
      <p:sp>
        <p:nvSpPr>
          <p:cNvPr id="5" name="Rectangle 4"/>
          <p:cNvSpPr/>
          <p:nvPr/>
        </p:nvSpPr>
        <p:spPr>
          <a:xfrm>
            <a:off x="714348" y="5572140"/>
            <a:ext cx="8001056" cy="646331"/>
          </a:xfrm>
          <a:prstGeom prst="rect">
            <a:avLst/>
          </a:prstGeom>
        </p:spPr>
        <p:txBody>
          <a:bodyPr wrap="square">
            <a:spAutoFit/>
          </a:bodyPr>
          <a:lstStyle/>
          <a:p>
            <a:r>
              <a:rPr lang="fr-FR" dirty="0">
                <a:hlinkClick r:id="rId3"/>
              </a:rPr>
              <a:t>https://crcom.ac-versailles.fr/spip.php?article969</a:t>
            </a:r>
            <a:endParaRPr lang="fr-FR" dirty="0"/>
          </a:p>
          <a:p>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6072230"/>
          </a:xfrm>
        </p:spPr>
        <p:txBody>
          <a:bodyPr>
            <a:normAutofit fontScale="40000" lnSpcReduction="20000"/>
          </a:bodyPr>
          <a:lstStyle/>
          <a:p>
            <a:pPr>
              <a:buNone/>
            </a:pPr>
            <a:r>
              <a:rPr lang="fr-FR" sz="4300" b="1" dirty="0"/>
              <a:t> </a:t>
            </a:r>
            <a:endParaRPr lang="fr-FR" sz="4300" dirty="0"/>
          </a:p>
          <a:p>
            <a:pPr>
              <a:buNone/>
            </a:pPr>
            <a:r>
              <a:rPr lang="fr-FR" sz="4300" b="1" dirty="0"/>
              <a:t>Le groupe la Poste, traditionnellement en charge de la distribution de courrier et des colis, a connu depuis quelques années de profonds changements. </a:t>
            </a:r>
            <a:endParaRPr lang="fr-FR" sz="4300" dirty="0"/>
          </a:p>
          <a:p>
            <a:pPr algn="just">
              <a:buNone/>
            </a:pPr>
            <a:r>
              <a:rPr lang="fr-FR" sz="4300" dirty="0"/>
              <a:t>Changements au niveau de son statut juridique tout d’abord. Etablissement public industriel et commercial depuis 1991, il est devenu par la loi du 9 février 2010 une société anonyme. Ce nouveau statut a permis l’entrée aux côtés de l’État d’un nouvel actionnaire public, la Caisse des dépôts et consignations (qui détient aujourd’hui 26,32 % du capital), et s’est accompagné d’un apport en capital de 2,7 milliards d’euros. Depuis 2010, la Poste est une société anonyme à capitaux publics dont l’Etat détient 74 % du capital et la Caisse des dépôts et consignations 26 %.</a:t>
            </a:r>
          </a:p>
          <a:p>
            <a:pPr algn="just">
              <a:buNone/>
            </a:pPr>
            <a:r>
              <a:rPr lang="fr-FR" sz="4300" dirty="0"/>
              <a:t> </a:t>
            </a:r>
          </a:p>
          <a:p>
            <a:pPr algn="just">
              <a:buNone/>
            </a:pPr>
            <a:r>
              <a:rPr lang="fr-FR" sz="4300" dirty="0"/>
              <a:t>Changement au niveau du statut des collaborateurs : le groupe La Poste emploie plus 250000 collaborateurs ce qui en fait le premier employeur de France. 41% d’entre eux ont un statut de fonctionnaires tandis que les 59 % restant ont celui de salariés le plus souvent en contrat à durée indéterminée. Ce dernier statut est le seul qui soit proposé aux nouveaux embauchés depuis 2010.</a:t>
            </a:r>
          </a:p>
          <a:p>
            <a:pPr algn="just">
              <a:buNone/>
            </a:pPr>
            <a:endParaRPr lang="fr-FR" sz="4300" dirty="0"/>
          </a:p>
          <a:p>
            <a:pPr algn="just">
              <a:buNone/>
            </a:pPr>
            <a:r>
              <a:rPr lang="fr-FR" sz="4300" dirty="0"/>
              <a:t>La loi du 9 février 2010 a également réaffirmé   les quatre missions de service public que doit assurer La Poste : Assurer le service universel postal (c’est-à-dire distribuer le courrier dans tout l’Hexagone à prix unique), acheminer la presse, garantir l’accessibilité bancaire à tous et maintenir un maillage serré du territoire. Toutes ces obligations imposées par l’Etat, destinées à pallier des carences du marché, représentent un coût important pour le groupe la Poste et grèvent sa rentabilité. Aussi l’Etat lui verse des compensations financières sauf pour le service universel postal pour lequel le groupe La Poste conserve un quasi-monopole jusqu’en 2026, malgré l’ouverture à la concurrence du marché postal depuis le 1er janvier 2011. </a:t>
            </a:r>
          </a:p>
          <a:p>
            <a:endParaRPr lang="fr-FR"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25</a:t>
            </a:fld>
            <a:endParaRPr lang="fr-BE"/>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571480"/>
            <a:ext cx="8229600" cy="6072230"/>
          </a:xfrm>
        </p:spPr>
        <p:txBody>
          <a:bodyPr>
            <a:normAutofit fontScale="92500"/>
          </a:bodyPr>
          <a:lstStyle/>
          <a:p>
            <a:pPr algn="just">
              <a:buNone/>
            </a:pPr>
            <a:r>
              <a:rPr lang="fr-FR" sz="1400" dirty="0"/>
              <a:t>Afin de répondre à ces missions et compenser les difficultés de sa branche courrier face à la dématérialisation du courrier avec l’email, le groupe la Poste a élargi peu à peu ses activités tout en veillant à rester en accord avec ses valeurs (préservation de l’intérêt général, tiers de confiance) et ses compétences. </a:t>
            </a:r>
          </a:p>
          <a:p>
            <a:pPr algn="just">
              <a:buNone/>
            </a:pPr>
            <a:r>
              <a:rPr lang="fr-FR" sz="1400" dirty="0"/>
              <a:t>Le Groupe La Poste est organisé en cinq branches: Services- Courrier-Colis, La Banque Postale, Réseau La Poste, GeoPost, Numérique (Annexe 1).</a:t>
            </a:r>
          </a:p>
          <a:p>
            <a:pPr algn="just">
              <a:buNone/>
            </a:pPr>
            <a:r>
              <a:rPr lang="fr-FR" sz="1400" dirty="0"/>
              <a:t>En 2012, le groupe La Poste crée une direction numérique qui a pour rôle de développer des solutions numériques, de valoriser les offres de La Poste sur internet, cultiver l'innovation et piloter la transformation numérique.	</a:t>
            </a:r>
          </a:p>
          <a:p>
            <a:pPr algn="just">
              <a:buNone/>
            </a:pPr>
            <a:r>
              <a:rPr lang="fr-FR" sz="1400" dirty="0"/>
              <a:t>En 2014 le groupe La Poste rassemble ses différentes activités numériques dont certaines existent déjà depuis plusieurs années, dans une branche dédiée, inscrivant ainsi résolument le numérique dans l’ADN du Groupe. </a:t>
            </a:r>
          </a:p>
          <a:p>
            <a:pPr algn="just">
              <a:buNone/>
            </a:pPr>
            <a:r>
              <a:rPr lang="fr-FR" sz="1400" dirty="0"/>
              <a:t> </a:t>
            </a:r>
          </a:p>
          <a:p>
            <a:pPr algn="just">
              <a:buNone/>
            </a:pPr>
            <a:r>
              <a:rPr lang="fr-FR" sz="1400" dirty="0"/>
              <a:t>L’entreprise propose ainsi à ses clients différents services pour simplifier leur vie numérique tels que des maisons de service public équipées en numérique pour l’accès de tous aux services publics ou encore des services numériques sécurisées comme Digiposte, l’identité numérique ou le carnet de santé numérique.</a:t>
            </a:r>
          </a:p>
          <a:p>
            <a:pPr algn="just">
              <a:buNone/>
            </a:pPr>
            <a:r>
              <a:rPr lang="fr-FR" sz="1400" dirty="0"/>
              <a:t> </a:t>
            </a:r>
          </a:p>
          <a:p>
            <a:pPr algn="just">
              <a:buNone/>
            </a:pPr>
            <a:r>
              <a:rPr lang="fr-FR" sz="1400" dirty="0"/>
              <a:t>Cette branche numérique représente un relais de croissance important, croissance d’un peu plus de 10 % par an. </a:t>
            </a:r>
          </a:p>
          <a:p>
            <a:pPr algn="just">
              <a:buNone/>
            </a:pPr>
            <a:r>
              <a:rPr lang="fr-FR" sz="1400" dirty="0"/>
              <a:t>Pour assurer son développement elle a dû embaucher des collaborateurs. Tout récemment recruté, une documentation vous est remise afin de cerner les enjeux économiques, managériaux et juridiques du groupe La Poste. </a:t>
            </a:r>
          </a:p>
          <a:p>
            <a:pPr algn="just">
              <a:buNone/>
            </a:pPr>
            <a:r>
              <a:rPr lang="fr-FR" sz="1400" dirty="0"/>
              <a:t> </a:t>
            </a:r>
          </a:p>
          <a:p>
            <a:pPr algn="just">
              <a:buNone/>
            </a:pPr>
            <a:r>
              <a:rPr lang="fr-FR" sz="1400" dirty="0">
                <a:solidFill>
                  <a:srgbClr val="00B0F0"/>
                </a:solidFill>
              </a:rPr>
              <a:t>Vous vous intéresserez tout d’abord aux rapports entre la stratégie du groupe La Poste et son environnement</a:t>
            </a:r>
          </a:p>
          <a:p>
            <a:pPr algn="just">
              <a:buNone/>
            </a:pPr>
            <a:r>
              <a:rPr lang="fr-FR" sz="1400" dirty="0">
                <a:solidFill>
                  <a:srgbClr val="00B0F0"/>
                </a:solidFill>
              </a:rPr>
              <a:t>(Mission 1).</a:t>
            </a:r>
          </a:p>
          <a:p>
            <a:pPr algn="just">
              <a:buNone/>
            </a:pPr>
            <a:r>
              <a:rPr lang="fr-FR" sz="1400" dirty="0">
                <a:solidFill>
                  <a:srgbClr val="00B0F0"/>
                </a:solidFill>
              </a:rPr>
              <a:t>Puis vous étudierez les mutations engendrées par le développement du numérique (mission 2).</a:t>
            </a:r>
          </a:p>
          <a:p>
            <a:pPr algn="just">
              <a:buNone/>
            </a:pPr>
            <a:r>
              <a:rPr lang="fr-FR" sz="1400" dirty="0">
                <a:solidFill>
                  <a:srgbClr val="00B0F0"/>
                </a:solidFill>
              </a:rPr>
              <a:t>Enfin, vous analyserez plus particulièrement le service numérique Digiposte, proposé par le Groupe la Poste (mission 3).</a:t>
            </a:r>
          </a:p>
          <a:p>
            <a:pPr>
              <a:buNone/>
            </a:pPr>
            <a:endParaRPr lang="fr-FR" sz="1300"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26</a:t>
            </a:fld>
            <a:endParaRPr lang="fr-BE"/>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28662" y="928670"/>
            <a:ext cx="7800972" cy="4525963"/>
          </a:xfrm>
        </p:spPr>
        <p:txBody>
          <a:bodyPr>
            <a:normAutofit fontScale="92500" lnSpcReduction="20000"/>
          </a:bodyPr>
          <a:lstStyle/>
          <a:p>
            <a:pPr>
              <a:buNone/>
            </a:pPr>
            <a:r>
              <a:rPr lang="fr-FR" dirty="0"/>
              <a:t> Les 3 missions de ce  sujet 0 </a:t>
            </a:r>
          </a:p>
          <a:p>
            <a:pPr>
              <a:buNone/>
            </a:pPr>
            <a:endParaRPr lang="fr-FR" dirty="0"/>
          </a:p>
          <a:p>
            <a:pPr algn="ctr">
              <a:buFont typeface="Wingdings" pitchFamily="2" charset="2"/>
              <a:buChar char="§"/>
            </a:pPr>
            <a:r>
              <a:rPr lang="fr-FR" dirty="0">
                <a:solidFill>
                  <a:srgbClr val="C00000"/>
                </a:solidFill>
              </a:rPr>
              <a:t>Des missions portant sur un sujet </a:t>
            </a:r>
            <a:r>
              <a:rPr lang="fr-FR" dirty="0"/>
              <a:t>et non sur un champ disciplinaire particulier </a:t>
            </a:r>
          </a:p>
          <a:p>
            <a:pPr algn="ctr">
              <a:buFont typeface="Wingdings" pitchFamily="2" charset="2"/>
              <a:buChar char="§"/>
            </a:pPr>
            <a:endParaRPr lang="fr-FR" b="1" dirty="0"/>
          </a:p>
          <a:p>
            <a:pPr algn="ctr">
              <a:buFont typeface="Wingdings" pitchFamily="2" charset="2"/>
              <a:buChar char="§"/>
            </a:pPr>
            <a:r>
              <a:rPr lang="fr-FR" dirty="0"/>
              <a:t>Au sein de chaque mission des questions portant sur </a:t>
            </a:r>
            <a:r>
              <a:rPr lang="fr-FR" dirty="0">
                <a:solidFill>
                  <a:srgbClr val="C00000"/>
                </a:solidFill>
              </a:rPr>
              <a:t>différents thèmes </a:t>
            </a:r>
            <a:r>
              <a:rPr lang="fr-FR" dirty="0"/>
              <a:t>et</a:t>
            </a:r>
          </a:p>
          <a:p>
            <a:pPr algn="ctr">
              <a:buNone/>
            </a:pPr>
            <a:r>
              <a:rPr lang="fr-FR" dirty="0"/>
              <a:t> couvrant </a:t>
            </a:r>
            <a:r>
              <a:rPr lang="fr-FR" dirty="0">
                <a:solidFill>
                  <a:srgbClr val="C00000"/>
                </a:solidFill>
              </a:rPr>
              <a:t>différents champs disciplinaires </a:t>
            </a:r>
            <a:r>
              <a:rPr lang="fr-FR" dirty="0"/>
              <a:t>à la différence de ce qui se faisait en EDM </a:t>
            </a:r>
          </a:p>
          <a:p>
            <a:pPr algn="ctr">
              <a:buNone/>
            </a:pPr>
            <a:r>
              <a:rPr lang="fr-FR" b="1" dirty="0"/>
              <a:t>                </a:t>
            </a:r>
          </a:p>
          <a:p>
            <a:pPr algn="ctr">
              <a:buNone/>
            </a:pPr>
            <a:endParaRPr lang="fr-FR" b="1"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27</a:t>
            </a:fld>
            <a:endParaRPr lang="fr-BE"/>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100" b="1" dirty="0"/>
              <a:t>Mission 1 : La Poste : quand une entreprise se réinvente  (contexte, annexes 1 à 4)</a:t>
            </a:r>
            <a:br>
              <a:rPr lang="fr-FR" dirty="0"/>
            </a:br>
            <a:endParaRPr lang="fr-FR" dirty="0"/>
          </a:p>
        </p:txBody>
      </p:sp>
      <p:sp>
        <p:nvSpPr>
          <p:cNvPr id="3" name="Espace réservé du contenu 2"/>
          <p:cNvSpPr>
            <a:spLocks noGrp="1"/>
          </p:cNvSpPr>
          <p:nvPr>
            <p:ph idx="1"/>
          </p:nvPr>
        </p:nvSpPr>
        <p:spPr/>
        <p:txBody>
          <a:bodyPr>
            <a:normAutofit fontScale="70000" lnSpcReduction="20000"/>
          </a:bodyPr>
          <a:lstStyle/>
          <a:p>
            <a:pPr>
              <a:buNone/>
            </a:pPr>
            <a:r>
              <a:rPr lang="fr-FR" dirty="0">
                <a:solidFill>
                  <a:srgbClr val="FF0000"/>
                </a:solidFill>
              </a:rPr>
              <a:t>1.1</a:t>
            </a:r>
            <a:r>
              <a:rPr lang="fr-FR" dirty="0"/>
              <a:t> Repérer les principales missions du Groupe La Poste et expliquer dans quelle mesure l’Etat régule son activité.</a:t>
            </a:r>
          </a:p>
          <a:p>
            <a:endParaRPr lang="fr-FR" dirty="0"/>
          </a:p>
          <a:p>
            <a:pPr>
              <a:buNone/>
            </a:pPr>
            <a:r>
              <a:rPr lang="fr-FR" dirty="0">
                <a:solidFill>
                  <a:srgbClr val="00B050"/>
                </a:solidFill>
              </a:rPr>
              <a:t>1.2</a:t>
            </a:r>
            <a:r>
              <a:rPr lang="fr-FR" dirty="0"/>
              <a:t> Présenter les principaux éléments du diagnostic externe du  groupe La poste à partir de l’analyse des principaux éléments de son environnement. </a:t>
            </a:r>
          </a:p>
          <a:p>
            <a:pPr>
              <a:buNone/>
            </a:pPr>
            <a:r>
              <a:rPr lang="fr-FR" dirty="0"/>
              <a:t> </a:t>
            </a:r>
          </a:p>
          <a:p>
            <a:pPr>
              <a:buNone/>
            </a:pPr>
            <a:r>
              <a:rPr lang="fr-FR" dirty="0">
                <a:solidFill>
                  <a:srgbClr val="FF0000"/>
                </a:solidFill>
              </a:rPr>
              <a:t>1.3</a:t>
            </a:r>
            <a:r>
              <a:rPr lang="fr-FR" dirty="0"/>
              <a:t> Expliquer pourquoi le groupe La Poste a établi des relations de coopération avec certains de ses concurrents. </a:t>
            </a:r>
          </a:p>
          <a:p>
            <a:endParaRPr lang="fr-FR" dirty="0"/>
          </a:p>
          <a:p>
            <a:pPr>
              <a:buNone/>
            </a:pPr>
            <a:r>
              <a:rPr lang="fr-FR" dirty="0">
                <a:solidFill>
                  <a:srgbClr val="00B050"/>
                </a:solidFill>
              </a:rPr>
              <a:t>1.4</a:t>
            </a:r>
            <a:r>
              <a:rPr lang="fr-FR" dirty="0"/>
              <a:t> Justifier la stratégie de diversification mise en œuvre par le groupe La Poste et présenter les avantages qu’il en retire</a:t>
            </a:r>
          </a:p>
          <a:p>
            <a:endParaRPr lang="fr-FR"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28</a:t>
            </a:fld>
            <a:endParaRPr lang="fr-BE"/>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b="1" dirty="0"/>
              <a:t>Mission 2 : Le numérique : un vecteur de transformation pour le groupe La Poste (annexe 5 à 8)</a:t>
            </a:r>
            <a:br>
              <a:rPr lang="fr-FR" sz="2400" dirty="0"/>
            </a:br>
            <a:endParaRPr lang="fr-FR" sz="2400" dirty="0"/>
          </a:p>
        </p:txBody>
      </p:sp>
      <p:sp>
        <p:nvSpPr>
          <p:cNvPr id="3" name="Espace réservé du contenu 2"/>
          <p:cNvSpPr>
            <a:spLocks noGrp="1"/>
          </p:cNvSpPr>
          <p:nvPr>
            <p:ph idx="1"/>
          </p:nvPr>
        </p:nvSpPr>
        <p:spPr/>
        <p:txBody>
          <a:bodyPr>
            <a:normAutofit fontScale="55000" lnSpcReduction="20000"/>
          </a:bodyPr>
          <a:lstStyle/>
          <a:p>
            <a:pPr>
              <a:buNone/>
            </a:pPr>
            <a:r>
              <a:rPr lang="fr-FR" dirty="0">
                <a:solidFill>
                  <a:srgbClr val="00B050"/>
                </a:solidFill>
              </a:rPr>
              <a:t>2.1</a:t>
            </a:r>
            <a:r>
              <a:rPr lang="fr-FR" dirty="0"/>
              <a:t>. Repérer les différents éléments qui composent le système d’information du groupe La Poste </a:t>
            </a:r>
          </a:p>
          <a:p>
            <a:pPr>
              <a:buNone/>
            </a:pPr>
            <a:endParaRPr lang="fr-FR" dirty="0"/>
          </a:p>
          <a:p>
            <a:pPr>
              <a:buNone/>
            </a:pPr>
            <a:r>
              <a:rPr lang="fr-FR" dirty="0">
                <a:solidFill>
                  <a:srgbClr val="FF0000"/>
                </a:solidFill>
              </a:rPr>
              <a:t>2.2</a:t>
            </a:r>
            <a:r>
              <a:rPr lang="fr-FR" dirty="0"/>
              <a:t> Analyser les conséquences économiques du développement du numérique sur les différents métiers proposées par  le groupe la Poste  </a:t>
            </a:r>
          </a:p>
          <a:p>
            <a:endParaRPr lang="fr-FR" dirty="0"/>
          </a:p>
          <a:p>
            <a:pPr>
              <a:buNone/>
            </a:pPr>
            <a:r>
              <a:rPr lang="fr-FR" dirty="0"/>
              <a:t>Le groupe La poste a mis en place la démarche de gestion prévisionnelle des emplois et des compétences (GPEC) afin d’ajuster les ressources et les besoins en personnel. </a:t>
            </a:r>
          </a:p>
          <a:p>
            <a:endParaRPr lang="fr-FR" dirty="0"/>
          </a:p>
          <a:p>
            <a:pPr>
              <a:buNone/>
            </a:pPr>
            <a:r>
              <a:rPr lang="fr-FR" dirty="0">
                <a:solidFill>
                  <a:srgbClr val="00B050"/>
                </a:solidFill>
              </a:rPr>
              <a:t>2.3</a:t>
            </a:r>
            <a:r>
              <a:rPr lang="fr-FR" dirty="0"/>
              <a:t> Montrer la pertinence du recours à la GPEC et décrire les étapes successives de sa mise en place au sein du groupe La Poste.</a:t>
            </a:r>
          </a:p>
          <a:p>
            <a:endParaRPr lang="fr-FR" dirty="0"/>
          </a:p>
          <a:p>
            <a:pPr>
              <a:buNone/>
            </a:pPr>
            <a:r>
              <a:rPr lang="fr-FR" dirty="0">
                <a:solidFill>
                  <a:srgbClr val="7030A0"/>
                </a:solidFill>
              </a:rPr>
              <a:t>2.4</a:t>
            </a:r>
            <a:r>
              <a:rPr lang="fr-FR" dirty="0"/>
              <a:t> Présenter les obligations auxquelles  le groupe la Poste  doit se conformer en matière de formation de ses collaborateurs afin d’être  en conformité avec le  droit du travail.</a:t>
            </a:r>
          </a:p>
          <a:p>
            <a:endParaRPr lang="fr-FR"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29</a:t>
            </a:fld>
            <a:endParaRPr lang="fr-B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B798E-4DE5-4D27-8DCF-255E185BE982}"/>
              </a:ext>
            </a:extLst>
          </p:cNvPr>
          <p:cNvSpPr>
            <a:spLocks noGrp="1"/>
          </p:cNvSpPr>
          <p:nvPr>
            <p:ph type="ctrTitle"/>
          </p:nvPr>
        </p:nvSpPr>
        <p:spPr>
          <a:xfrm>
            <a:off x="1500166" y="1643050"/>
            <a:ext cx="7406640" cy="1472184"/>
          </a:xfrm>
        </p:spPr>
        <p:txBody>
          <a:bodyPr>
            <a:normAutofit/>
          </a:bodyPr>
          <a:lstStyle/>
          <a:p>
            <a:pPr algn="ctr"/>
            <a:r>
              <a:rPr lang="fr-FR" sz="2400" dirty="0">
                <a:solidFill>
                  <a:srgbClr val="0070C0"/>
                </a:solidFill>
              </a:rPr>
              <a:t>Les notions de  droit  d’EDM en   CEJM/CEJMA</a:t>
            </a:r>
          </a:p>
        </p:txBody>
      </p:sp>
    </p:spTree>
    <p:extLst>
      <p:ext uri="{BB962C8B-B14F-4D97-AF65-F5344CB8AC3E}">
        <p14:creationId xmlns:p14="http://schemas.microsoft.com/office/powerpoint/2010/main" val="18403316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400" b="1" dirty="0"/>
              <a:t>Mission 3 : Le coffre fort numérique Digiposte (annexes 9 à 12) </a:t>
            </a:r>
            <a:br>
              <a:rPr lang="fr-FR" sz="2400" dirty="0"/>
            </a:br>
            <a:endParaRPr lang="fr-FR" sz="2400" dirty="0"/>
          </a:p>
        </p:txBody>
      </p:sp>
      <p:sp>
        <p:nvSpPr>
          <p:cNvPr id="3" name="Espace réservé du contenu 2"/>
          <p:cNvSpPr>
            <a:spLocks noGrp="1"/>
          </p:cNvSpPr>
          <p:nvPr>
            <p:ph idx="1"/>
          </p:nvPr>
        </p:nvSpPr>
        <p:spPr>
          <a:xfrm>
            <a:off x="1000100" y="1000108"/>
            <a:ext cx="7786742" cy="5357850"/>
          </a:xfrm>
        </p:spPr>
        <p:txBody>
          <a:bodyPr>
            <a:noAutofit/>
          </a:bodyPr>
          <a:lstStyle/>
          <a:p>
            <a:pPr>
              <a:buNone/>
            </a:pPr>
            <a:r>
              <a:rPr lang="fr-FR" sz="2000" dirty="0"/>
              <a:t>De nombreuses entreprises déposent les bulletins de paie de leurs salariés sur les comptes Digiposte ouverts à leur nom. </a:t>
            </a:r>
          </a:p>
          <a:p>
            <a:pPr>
              <a:buNone/>
            </a:pPr>
            <a:endParaRPr lang="fr-FR" sz="2000" dirty="0"/>
          </a:p>
          <a:p>
            <a:pPr>
              <a:buNone/>
            </a:pPr>
            <a:r>
              <a:rPr lang="fr-FR" sz="2000" dirty="0">
                <a:solidFill>
                  <a:srgbClr val="7030A0"/>
                </a:solidFill>
              </a:rPr>
              <a:t>3.1</a:t>
            </a:r>
            <a:r>
              <a:rPr lang="fr-FR" sz="2000" dirty="0"/>
              <a:t>. Rechercher, en vous basant sur un raisonnement juridique, si certaines des données figurant sur les fiches de paie des salariés des entreprises clientes sont soumises au règlement général sur la protection des données (RGPD).</a:t>
            </a:r>
          </a:p>
          <a:p>
            <a:pPr>
              <a:buNone/>
            </a:pPr>
            <a:endParaRPr lang="fr-FR" sz="2000" dirty="0"/>
          </a:p>
          <a:p>
            <a:pPr>
              <a:buNone/>
            </a:pPr>
            <a:r>
              <a:rPr lang="fr-FR" sz="2000" dirty="0"/>
              <a:t> Le groupe la Poste a engagé une réflexion sur la sécurité de son système d’information.  Dans ce cadre elle a créée des scénarios permettant d’envisager différents risques qui pourraient survenir dont la perte ou le vol de données. </a:t>
            </a:r>
          </a:p>
          <a:p>
            <a:pPr>
              <a:buNone/>
            </a:pPr>
            <a:endParaRPr lang="fr-FR" sz="2000" dirty="0"/>
          </a:p>
          <a:p>
            <a:pPr>
              <a:buNone/>
            </a:pPr>
            <a:r>
              <a:rPr lang="fr-FR" sz="2000" dirty="0">
                <a:solidFill>
                  <a:srgbClr val="7030A0"/>
                </a:solidFill>
              </a:rPr>
              <a:t>3.2</a:t>
            </a:r>
            <a:r>
              <a:rPr lang="fr-FR" sz="2000" dirty="0"/>
              <a:t>. Indiquer quelles seraient les conséquences juridiques pour le Groupe la Poste, responsable de leur traitement, si un vol de données venait à se réaliser.</a:t>
            </a:r>
          </a:p>
          <a:p>
            <a:pPr>
              <a:buNone/>
            </a:pPr>
            <a:endParaRPr lang="fr-FR" sz="1400" dirty="0"/>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30</a:t>
            </a:fld>
            <a:endParaRPr lang="fr-BE"/>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0100" y="928670"/>
            <a:ext cx="7872410" cy="5143536"/>
          </a:xfrm>
        </p:spPr>
        <p:txBody>
          <a:bodyPr>
            <a:normAutofit/>
          </a:bodyPr>
          <a:lstStyle/>
          <a:p>
            <a:pPr>
              <a:buNone/>
            </a:pPr>
            <a:r>
              <a:rPr lang="fr-FR" sz="2000" dirty="0"/>
              <a:t>Monsieur Paul possède un coffre-fort numérique Digiposte, sur lequel son employeur dépose ses bulletins de paie. </a:t>
            </a:r>
          </a:p>
          <a:p>
            <a:pPr>
              <a:buNone/>
            </a:pPr>
            <a:r>
              <a:rPr lang="fr-FR" sz="2000" dirty="0"/>
              <a:t>M. Paul est à la recherche d’un logement et l’agence immobilière auprès de laquelle il s’est adressé lui demande de fournir ses trois derniers bulletins de salaire.</a:t>
            </a:r>
          </a:p>
          <a:p>
            <a:pPr>
              <a:buNone/>
            </a:pPr>
            <a:endParaRPr lang="fr-FR" sz="2000" dirty="0"/>
          </a:p>
          <a:p>
            <a:pPr>
              <a:buNone/>
            </a:pPr>
            <a:r>
              <a:rPr lang="fr-FR" sz="2000" dirty="0">
                <a:solidFill>
                  <a:srgbClr val="7030A0"/>
                </a:solidFill>
              </a:rPr>
              <a:t>3.3</a:t>
            </a:r>
            <a:r>
              <a:rPr lang="fr-FR" sz="2000" dirty="0"/>
              <a:t>. Indiquer à Monsieur Paul si ces documents dématérialisés peuvent servir de preuve ou si l’agence immobilière est en droit d’exiger un document original sous forme papier. </a:t>
            </a:r>
          </a:p>
          <a:p>
            <a:pPr>
              <a:buNone/>
            </a:pPr>
            <a:endParaRPr lang="fr-FR" sz="2000" dirty="0"/>
          </a:p>
          <a:p>
            <a:pPr>
              <a:buNone/>
            </a:pPr>
            <a:r>
              <a:rPr lang="fr-FR" sz="2000" dirty="0"/>
              <a:t> </a:t>
            </a:r>
          </a:p>
          <a:p>
            <a:pPr>
              <a:buNone/>
            </a:pPr>
            <a:r>
              <a:rPr lang="fr-FR" sz="2000" dirty="0">
                <a:solidFill>
                  <a:srgbClr val="00B050"/>
                </a:solidFill>
              </a:rPr>
              <a:t>3.4</a:t>
            </a:r>
            <a:r>
              <a:rPr lang="fr-FR" sz="2000" dirty="0"/>
              <a:t> Le groupe la Poste a choisi d’assurer en interne la gestion de ce coffre-fort numérique au lieu de la sous-traiter.</a:t>
            </a:r>
          </a:p>
          <a:p>
            <a:pPr>
              <a:buNone/>
            </a:pPr>
            <a:r>
              <a:rPr lang="fr-FR" sz="2000" dirty="0"/>
              <a:t>     Présenter les avantages et les inconvénients de ce choix stratégique</a:t>
            </a:r>
          </a:p>
        </p:txBody>
      </p:sp>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31</a:t>
            </a:fld>
            <a:endParaRPr lang="fr-BE"/>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928662" y="214290"/>
          <a:ext cx="7643863" cy="6181754"/>
        </p:xfrm>
        <a:graphic>
          <a:graphicData uri="http://schemas.openxmlformats.org/drawingml/2006/table">
            <a:tbl>
              <a:tblPr/>
              <a:tblGrid>
                <a:gridCol w="1143008">
                  <a:extLst>
                    <a:ext uri="{9D8B030D-6E8A-4147-A177-3AD203B41FA5}">
                      <a16:colId xmlns:a16="http://schemas.microsoft.com/office/drawing/2014/main" val="20000"/>
                    </a:ext>
                  </a:extLst>
                </a:gridCol>
                <a:gridCol w="1714512">
                  <a:extLst>
                    <a:ext uri="{9D8B030D-6E8A-4147-A177-3AD203B41FA5}">
                      <a16:colId xmlns:a16="http://schemas.microsoft.com/office/drawing/2014/main" val="20001"/>
                    </a:ext>
                  </a:extLst>
                </a:gridCol>
                <a:gridCol w="2328769">
                  <a:extLst>
                    <a:ext uri="{9D8B030D-6E8A-4147-A177-3AD203B41FA5}">
                      <a16:colId xmlns:a16="http://schemas.microsoft.com/office/drawing/2014/main" val="20002"/>
                    </a:ext>
                  </a:extLst>
                </a:gridCol>
                <a:gridCol w="2457574">
                  <a:extLst>
                    <a:ext uri="{9D8B030D-6E8A-4147-A177-3AD203B41FA5}">
                      <a16:colId xmlns:a16="http://schemas.microsoft.com/office/drawing/2014/main" val="20003"/>
                    </a:ext>
                  </a:extLst>
                </a:gridCol>
              </a:tblGrid>
              <a:tr h="115729">
                <a:tc>
                  <a:txBody>
                    <a:bodyPr/>
                    <a:lstStyle/>
                    <a:p>
                      <a:pPr>
                        <a:lnSpc>
                          <a:spcPct val="115000"/>
                        </a:lnSpc>
                        <a:spcAft>
                          <a:spcPts val="1000"/>
                        </a:spcAft>
                      </a:pPr>
                      <a:endParaRPr lang="fr-FR" sz="5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fr-FR" sz="1600" kern="1800" dirty="0">
                          <a:latin typeface="Times New Roman"/>
                          <a:ea typeface="Times New Roman"/>
                          <a:cs typeface="Times New Roman"/>
                        </a:rPr>
                        <a:t>Economie</a:t>
                      </a:r>
                      <a:endParaRPr lang="fr-FR" sz="16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1000"/>
                        </a:spcAft>
                      </a:pPr>
                      <a:r>
                        <a:rPr lang="fr-FR" sz="1600" kern="1800" dirty="0">
                          <a:latin typeface="Times New Roman"/>
                          <a:ea typeface="Times New Roman"/>
                          <a:cs typeface="Times New Roman"/>
                        </a:rPr>
                        <a:t>Droit</a:t>
                      </a:r>
                      <a:endParaRPr lang="fr-FR" sz="16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a:lnSpc>
                          <a:spcPct val="115000"/>
                        </a:lnSpc>
                        <a:spcAft>
                          <a:spcPts val="1000"/>
                        </a:spcAft>
                      </a:pPr>
                      <a:r>
                        <a:rPr lang="fr-FR" sz="1600" kern="1800" dirty="0">
                          <a:latin typeface="Times New Roman"/>
                          <a:ea typeface="Times New Roman"/>
                          <a:cs typeface="Times New Roman"/>
                        </a:rPr>
                        <a:t>Management</a:t>
                      </a:r>
                      <a:endParaRPr lang="fr-FR" sz="16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0"/>
                  </a:ext>
                </a:extLst>
              </a:tr>
              <a:tr h="462918">
                <a:tc>
                  <a:txBody>
                    <a:bodyPr/>
                    <a:lstStyle/>
                    <a:p>
                      <a:pPr>
                        <a:lnSpc>
                          <a:spcPct val="115000"/>
                        </a:lnSpc>
                        <a:spcAft>
                          <a:spcPts val="1000"/>
                        </a:spcAft>
                      </a:pPr>
                      <a:r>
                        <a:rPr lang="fr-FR" sz="900" b="1" kern="1800" dirty="0">
                          <a:latin typeface="Times New Roman"/>
                          <a:ea typeface="Times New Roman"/>
                          <a:cs typeface="Times New Roman"/>
                        </a:rPr>
                        <a:t>Thème 1</a:t>
                      </a:r>
                      <a:r>
                        <a:rPr lang="fr-FR" sz="900" kern="1800" dirty="0">
                          <a:latin typeface="Times New Roman"/>
                          <a:ea typeface="Times New Roman"/>
                          <a:cs typeface="Times New Roman"/>
                        </a:rPr>
                        <a:t> : L’intégration de l’entreprise dans son environnement</a:t>
                      </a: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1000"/>
                        </a:spcAft>
                      </a:pPr>
                      <a:r>
                        <a:rPr lang="fr-FR" sz="900" b="1" dirty="0">
                          <a:solidFill>
                            <a:srgbClr val="FF0000"/>
                          </a:solidFill>
                          <a:latin typeface="Times New Roman"/>
                          <a:ea typeface="Times New Roman"/>
                          <a:cs typeface="Times New Roman"/>
                        </a:rPr>
                        <a:t>1</a:t>
                      </a:r>
                      <a:r>
                        <a:rPr lang="fr-FR" sz="900" dirty="0">
                          <a:solidFill>
                            <a:srgbClr val="FF0000"/>
                          </a:solidFill>
                          <a:latin typeface="Times New Roman"/>
                          <a:ea typeface="Times New Roman"/>
                          <a:cs typeface="Times New Roman"/>
                        </a:rPr>
                        <a:t>.1 Repérer les principales missions du Groupe La Poste et expliquer dans quelle mesure l’Etat régule son activité.</a:t>
                      </a: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1000"/>
                        </a:spcAft>
                      </a:pP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2918">
                <a:tc>
                  <a:txBody>
                    <a:bodyPr/>
                    <a:lstStyle/>
                    <a:p>
                      <a:pPr>
                        <a:lnSpc>
                          <a:spcPct val="115000"/>
                        </a:lnSpc>
                        <a:spcAft>
                          <a:spcPts val="0"/>
                        </a:spcAft>
                      </a:pPr>
                      <a:r>
                        <a:rPr lang="fr-FR" sz="900" b="1" kern="1800" dirty="0">
                          <a:latin typeface="Times New Roman"/>
                          <a:ea typeface="Times New Roman"/>
                          <a:cs typeface="Times New Roman"/>
                        </a:rPr>
                        <a:t>Thème 2</a:t>
                      </a:r>
                      <a:r>
                        <a:rPr lang="fr-FR" sz="900" kern="1800" dirty="0">
                          <a:latin typeface="Times New Roman"/>
                          <a:ea typeface="Times New Roman"/>
                          <a:cs typeface="Times New Roman"/>
                        </a:rPr>
                        <a:t> : La régulation de l’activité économique</a:t>
                      </a: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vMerge="1">
                  <a:txBody>
                    <a:bodyPr/>
                    <a:lstStyle/>
                    <a:p>
                      <a:pPr>
                        <a:lnSpc>
                          <a:spcPct val="115000"/>
                        </a:lnSpc>
                        <a:spcAft>
                          <a:spcPts val="0"/>
                        </a:spcAft>
                      </a:pP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nSpc>
                          <a:spcPct val="115000"/>
                        </a:lnSpc>
                        <a:spcAft>
                          <a:spcPts val="0"/>
                        </a:spcAft>
                      </a:pP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78647">
                <a:tc>
                  <a:txBody>
                    <a:bodyPr/>
                    <a:lstStyle/>
                    <a:p>
                      <a:pPr>
                        <a:lnSpc>
                          <a:spcPct val="115000"/>
                        </a:lnSpc>
                        <a:spcAft>
                          <a:spcPts val="0"/>
                        </a:spcAft>
                      </a:pPr>
                      <a:r>
                        <a:rPr lang="fr-FR" sz="900" b="1" kern="1800">
                          <a:latin typeface="Times New Roman"/>
                          <a:ea typeface="Times New Roman"/>
                          <a:cs typeface="Times New Roman"/>
                        </a:rPr>
                        <a:t>Thème 3</a:t>
                      </a:r>
                      <a:r>
                        <a:rPr lang="fr-FR" sz="900" kern="1800">
                          <a:latin typeface="Times New Roman"/>
                          <a:ea typeface="Times New Roman"/>
                          <a:cs typeface="Times New Roman"/>
                        </a:rPr>
                        <a:t> : L’organisation de l’activité de l’entreprise</a:t>
                      </a: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a:lnSpc>
                          <a:spcPct val="115000"/>
                        </a:lnSpc>
                        <a:spcAft>
                          <a:spcPts val="0"/>
                        </a:spcAft>
                        <a:tabLst>
                          <a:tab pos="5137150" algn="l"/>
                        </a:tabLst>
                      </a:pP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1047750" algn="l"/>
                        </a:tabLst>
                      </a:pPr>
                      <a:r>
                        <a:rPr lang="fr-FR" sz="900" b="1" dirty="0">
                          <a:solidFill>
                            <a:srgbClr val="7030A0"/>
                          </a:solidFill>
                          <a:latin typeface="Times New Roman"/>
                          <a:ea typeface="Times New Roman"/>
                          <a:cs typeface="Times New Roman"/>
                        </a:rPr>
                        <a:t>3</a:t>
                      </a:r>
                      <a:r>
                        <a:rPr lang="fr-FR" sz="900" dirty="0">
                          <a:solidFill>
                            <a:srgbClr val="7030A0"/>
                          </a:solidFill>
                          <a:latin typeface="Times New Roman"/>
                          <a:ea typeface="Times New Roman"/>
                          <a:cs typeface="Times New Roman"/>
                        </a:rPr>
                        <a:t>.2. Indiquer quelles seraient les conséquences juridiques  pour  le Groupe la Poste, responsable de leur traitement, si un vol de données venait à se réaliser.</a:t>
                      </a:r>
                      <a:endParaRPr lang="fr-FR" sz="900" dirty="0">
                        <a:solidFill>
                          <a:srgbClr val="7030A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620214">
                <a:tc>
                  <a:txBody>
                    <a:bodyPr/>
                    <a:lstStyle/>
                    <a:p>
                      <a:pPr>
                        <a:lnSpc>
                          <a:spcPct val="115000"/>
                        </a:lnSpc>
                        <a:spcAft>
                          <a:spcPts val="0"/>
                        </a:spcAft>
                      </a:pPr>
                      <a:r>
                        <a:rPr lang="fr-FR" sz="900" b="1" kern="1800">
                          <a:latin typeface="Times New Roman"/>
                          <a:ea typeface="Times New Roman"/>
                          <a:cs typeface="Times New Roman"/>
                        </a:rPr>
                        <a:t>Thème 4</a:t>
                      </a:r>
                      <a:r>
                        <a:rPr lang="fr-FR" sz="900" kern="1800">
                          <a:latin typeface="Times New Roman"/>
                          <a:ea typeface="Times New Roman"/>
                          <a:cs typeface="Times New Roman"/>
                        </a:rPr>
                        <a:t> : L’impact du numérique sur la vie de l’entreprise</a:t>
                      </a: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900" dirty="0">
                          <a:solidFill>
                            <a:srgbClr val="FF0000"/>
                          </a:solidFill>
                          <a:latin typeface="Times New Roman"/>
                          <a:ea typeface="Times New Roman"/>
                          <a:cs typeface="Times New Roman"/>
                        </a:rPr>
                        <a:t>1.3Expliquer pourquoi le groupe La Poste  a établi des relations de coopération avec certains de ses concurrents. </a:t>
                      </a:r>
                    </a:p>
                    <a:p>
                      <a:pPr>
                        <a:lnSpc>
                          <a:spcPct val="115000"/>
                        </a:lnSpc>
                        <a:spcAft>
                          <a:spcPts val="0"/>
                        </a:spcAft>
                      </a:pPr>
                      <a:endParaRPr lang="fr-FR" sz="900" dirty="0">
                        <a:solidFill>
                          <a:srgbClr val="FF0000"/>
                        </a:solidFill>
                        <a:latin typeface="Calibri"/>
                        <a:ea typeface="Times New Roman"/>
                        <a:cs typeface="Times New Roman"/>
                      </a:endParaRPr>
                    </a:p>
                    <a:p>
                      <a:pPr>
                        <a:lnSpc>
                          <a:spcPct val="115000"/>
                        </a:lnSpc>
                        <a:spcAft>
                          <a:spcPts val="0"/>
                        </a:spcAft>
                      </a:pPr>
                      <a:r>
                        <a:rPr lang="fr-FR" sz="900" b="1" dirty="0">
                          <a:solidFill>
                            <a:srgbClr val="FF0000"/>
                          </a:solidFill>
                          <a:latin typeface="Times New Roman"/>
                          <a:ea typeface="Times New Roman"/>
                          <a:cs typeface="Times New Roman"/>
                        </a:rPr>
                        <a:t>2.</a:t>
                      </a:r>
                      <a:r>
                        <a:rPr lang="fr-FR" sz="900" dirty="0">
                          <a:solidFill>
                            <a:srgbClr val="FF0000"/>
                          </a:solidFill>
                          <a:latin typeface="Times New Roman"/>
                          <a:ea typeface="Times New Roman"/>
                          <a:cs typeface="Times New Roman"/>
                        </a:rPr>
                        <a:t>2Analyser les conséquences économiques du développement du numérique sur les  différents métiers proposés par  le groupe la Poste  </a:t>
                      </a:r>
                      <a:endParaRPr lang="fr-FR" sz="900" dirty="0">
                        <a:solidFill>
                          <a:srgbClr val="FF000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5137150" algn="l"/>
                        </a:tabLst>
                      </a:pPr>
                      <a:r>
                        <a:rPr lang="fr-FR" sz="900" dirty="0">
                          <a:solidFill>
                            <a:srgbClr val="7030A0"/>
                          </a:solidFill>
                          <a:latin typeface="Times New Roman"/>
                          <a:ea typeface="Times New Roman"/>
                          <a:cs typeface="Times New Roman"/>
                        </a:rPr>
                        <a:t>3.1. Rechercher, en vous basant sur un  raisonnement juridique, si  certaines  des données figurant sur les fiches de paie des salariés des entreprises clientes sont soumises au  règlement général sur la protection des données (RGPD).  </a:t>
                      </a:r>
                      <a:endParaRPr lang="fr-FR" sz="900" dirty="0">
                        <a:solidFill>
                          <a:srgbClr val="7030A0"/>
                        </a:solidFill>
                        <a:latin typeface="Calibri"/>
                        <a:ea typeface="Times New Roman"/>
                        <a:cs typeface="Times New Roman"/>
                      </a:endParaRPr>
                    </a:p>
                    <a:p>
                      <a:pPr algn="just">
                        <a:lnSpc>
                          <a:spcPct val="115000"/>
                        </a:lnSpc>
                        <a:spcAft>
                          <a:spcPts val="0"/>
                        </a:spcAft>
                        <a:tabLst>
                          <a:tab pos="1047750" algn="l"/>
                        </a:tabLst>
                      </a:pPr>
                      <a:r>
                        <a:rPr lang="fr-FR" sz="900" dirty="0">
                          <a:solidFill>
                            <a:srgbClr val="7030A0"/>
                          </a:solidFill>
                          <a:latin typeface="Times New Roman"/>
                          <a:ea typeface="Times New Roman"/>
                          <a:cs typeface="Times New Roman"/>
                        </a:rPr>
                        <a:t>3.3. Indiquer à Monsieur Paul si ces documents dématérialisés peuvent servir de preuve ou si l’agence immobilière  est en droit d’exiger un document original sous forme papier.</a:t>
                      </a:r>
                      <a:endParaRPr lang="fr-FR" sz="900" dirty="0">
                        <a:solidFill>
                          <a:srgbClr val="7030A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900">
                          <a:solidFill>
                            <a:srgbClr val="00B050"/>
                          </a:solidFill>
                          <a:latin typeface="Times New Roman"/>
                          <a:ea typeface="Times New Roman"/>
                          <a:cs typeface="Times New Roman"/>
                        </a:rPr>
                        <a:t>2.1. Repérer les différents éléments qui composent le système d’information du groupe La Poste </a:t>
                      </a:r>
                      <a:endParaRPr lang="fr-FR" sz="900">
                        <a:solidFill>
                          <a:srgbClr val="00B05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25836">
                <a:tc>
                  <a:txBody>
                    <a:bodyPr/>
                    <a:lstStyle/>
                    <a:p>
                      <a:pPr>
                        <a:lnSpc>
                          <a:spcPct val="115000"/>
                        </a:lnSpc>
                        <a:spcAft>
                          <a:spcPts val="0"/>
                        </a:spcAft>
                      </a:pPr>
                      <a:r>
                        <a:rPr lang="fr-FR" sz="900" b="1" kern="1800">
                          <a:latin typeface="Times New Roman"/>
                          <a:ea typeface="Times New Roman"/>
                          <a:cs typeface="Times New Roman"/>
                        </a:rPr>
                        <a:t>Thème 5</a:t>
                      </a:r>
                      <a:r>
                        <a:rPr lang="fr-FR" sz="900" kern="1800">
                          <a:latin typeface="Times New Roman"/>
                          <a:ea typeface="Times New Roman"/>
                          <a:cs typeface="Times New Roman"/>
                        </a:rPr>
                        <a:t> : Les mutations du travail</a:t>
                      </a: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lvl="0" algn="just">
                        <a:lnSpc>
                          <a:spcPct val="115000"/>
                        </a:lnSpc>
                        <a:spcAft>
                          <a:spcPts val="0"/>
                        </a:spcAft>
                      </a:pPr>
                      <a:r>
                        <a:rPr lang="fr-FR" sz="900" b="1" dirty="0">
                          <a:solidFill>
                            <a:srgbClr val="7030A0"/>
                          </a:solidFill>
                          <a:latin typeface="Times New Roman"/>
                          <a:ea typeface="Times New Roman"/>
                          <a:cs typeface="Times New Roman"/>
                        </a:rPr>
                        <a:t>2</a:t>
                      </a:r>
                      <a:r>
                        <a:rPr lang="fr-FR" sz="900" dirty="0">
                          <a:solidFill>
                            <a:srgbClr val="7030A0"/>
                          </a:solidFill>
                          <a:latin typeface="Times New Roman"/>
                          <a:ea typeface="Times New Roman"/>
                          <a:cs typeface="Times New Roman"/>
                        </a:rPr>
                        <a:t>.4 Présenter les obligations auxquelles le groupe La Poste doit se conformer en matière de formation de ses collaborateurs afin d’être en conformité avec le droit du travail.</a:t>
                      </a:r>
                      <a:endParaRPr lang="fr-FR" sz="900" dirty="0">
                        <a:solidFill>
                          <a:srgbClr val="7030A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900" b="1" dirty="0">
                          <a:solidFill>
                            <a:srgbClr val="00B050"/>
                          </a:solidFill>
                          <a:latin typeface="Times New Roman"/>
                          <a:ea typeface="Times New Roman"/>
                          <a:cs typeface="Times New Roman"/>
                        </a:rPr>
                        <a:t>2</a:t>
                      </a:r>
                      <a:r>
                        <a:rPr lang="fr-FR" sz="900" dirty="0">
                          <a:solidFill>
                            <a:srgbClr val="00B050"/>
                          </a:solidFill>
                          <a:latin typeface="Times New Roman"/>
                          <a:ea typeface="Times New Roman"/>
                          <a:cs typeface="Times New Roman"/>
                        </a:rPr>
                        <a:t>.3Montrer  la pertinence du recours à la GPEC et décrire les étapes successives de sa mise en place au sein du groupe La Poste.    </a:t>
                      </a:r>
                      <a:endParaRPr lang="fr-FR" sz="900" dirty="0">
                        <a:solidFill>
                          <a:srgbClr val="00B05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620214">
                <a:tc>
                  <a:txBody>
                    <a:bodyPr/>
                    <a:lstStyle/>
                    <a:p>
                      <a:pPr>
                        <a:lnSpc>
                          <a:spcPct val="115000"/>
                        </a:lnSpc>
                        <a:spcAft>
                          <a:spcPts val="0"/>
                        </a:spcAft>
                      </a:pPr>
                      <a:r>
                        <a:rPr lang="fr-FR" sz="900" b="1" kern="1800">
                          <a:latin typeface="Times New Roman"/>
                          <a:ea typeface="Times New Roman"/>
                          <a:cs typeface="Times New Roman"/>
                        </a:rPr>
                        <a:t>Thème 6</a:t>
                      </a:r>
                      <a:r>
                        <a:rPr lang="fr-FR" sz="900" kern="1800">
                          <a:latin typeface="Times New Roman"/>
                          <a:ea typeface="Times New Roman"/>
                          <a:cs typeface="Times New Roman"/>
                        </a:rPr>
                        <a:t> : Les choix stratégiques de l’entreprise</a:t>
                      </a: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fr-FR" sz="900" dirty="0">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fr-FR" sz="900" b="1" dirty="0">
                          <a:solidFill>
                            <a:srgbClr val="00B050"/>
                          </a:solidFill>
                          <a:latin typeface="Times New Roman"/>
                          <a:ea typeface="Times New Roman"/>
                          <a:cs typeface="Times New Roman"/>
                        </a:rPr>
                        <a:t>1</a:t>
                      </a:r>
                      <a:r>
                        <a:rPr lang="fr-FR" sz="900" dirty="0">
                          <a:solidFill>
                            <a:srgbClr val="00B050"/>
                          </a:solidFill>
                          <a:latin typeface="Times New Roman"/>
                          <a:ea typeface="Times New Roman"/>
                          <a:cs typeface="Times New Roman"/>
                        </a:rPr>
                        <a:t>.2 Présenter les  principaux éléments du diagnostic externe du  groupe La poste à partir de l’analyse des éléments de son environnement.</a:t>
                      </a:r>
                      <a:endParaRPr lang="fr-FR" sz="900" dirty="0">
                        <a:solidFill>
                          <a:srgbClr val="00B050"/>
                        </a:solidFill>
                        <a:latin typeface="Calibri"/>
                        <a:ea typeface="Times New Roman"/>
                        <a:cs typeface="Times New Roman"/>
                      </a:endParaRPr>
                    </a:p>
                    <a:p>
                      <a:pPr algn="just">
                        <a:lnSpc>
                          <a:spcPct val="115000"/>
                        </a:lnSpc>
                        <a:spcAft>
                          <a:spcPts val="0"/>
                        </a:spcAft>
                      </a:pPr>
                      <a:r>
                        <a:rPr lang="fr-FR" sz="900" dirty="0">
                          <a:solidFill>
                            <a:srgbClr val="00B050"/>
                          </a:solidFill>
                          <a:latin typeface="Times New Roman"/>
                          <a:ea typeface="Times New Roman"/>
                          <a:cs typeface="Times New Roman"/>
                        </a:rPr>
                        <a:t>1.4 Justifier la stratégie de diversification mise en œuvre par le groupe La Poste et présenter les avantages qu’il en retire.</a:t>
                      </a:r>
                      <a:endParaRPr lang="fr-FR" sz="900" dirty="0">
                        <a:solidFill>
                          <a:srgbClr val="00B050"/>
                        </a:solidFill>
                        <a:latin typeface="Calibri"/>
                        <a:ea typeface="Times New Roman"/>
                        <a:cs typeface="Times New Roman"/>
                      </a:endParaRPr>
                    </a:p>
                    <a:p>
                      <a:pPr algn="just">
                        <a:lnSpc>
                          <a:spcPct val="115000"/>
                        </a:lnSpc>
                        <a:spcAft>
                          <a:spcPts val="0"/>
                        </a:spcAft>
                        <a:tabLst>
                          <a:tab pos="5137150" algn="l"/>
                        </a:tabLst>
                      </a:pPr>
                      <a:r>
                        <a:rPr lang="fr-FR" sz="900" b="1" dirty="0">
                          <a:solidFill>
                            <a:srgbClr val="00B050"/>
                          </a:solidFill>
                          <a:latin typeface="Times New Roman"/>
                          <a:ea typeface="Times New Roman"/>
                          <a:cs typeface="Times New Roman"/>
                        </a:rPr>
                        <a:t>3</a:t>
                      </a:r>
                      <a:r>
                        <a:rPr lang="fr-FR" sz="900" dirty="0">
                          <a:solidFill>
                            <a:srgbClr val="00B050"/>
                          </a:solidFill>
                          <a:latin typeface="Times New Roman"/>
                          <a:ea typeface="Times New Roman"/>
                          <a:cs typeface="Times New Roman"/>
                        </a:rPr>
                        <a:t>.4  Le groupe la Poste a choisi d’assurer en interne la gestion de ce coffre fort numérique au lieu de la sous-traiter. Présenter les avantages et les inconvénients de ce choix stratégique. </a:t>
                      </a:r>
                      <a:endParaRPr lang="fr-FR" sz="900" dirty="0">
                        <a:solidFill>
                          <a:srgbClr val="00B050"/>
                        </a:solidFill>
                        <a:latin typeface="Calibri"/>
                        <a:ea typeface="Times New Roman"/>
                        <a:cs typeface="Times New Roman"/>
                      </a:endParaRPr>
                    </a:p>
                  </a:txBody>
                  <a:tcPr marL="32201" marR="322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Espace réservé du pied de page 4"/>
          <p:cNvSpPr>
            <a:spLocks noGrp="1"/>
          </p:cNvSpPr>
          <p:nvPr>
            <p:ph type="ftr" sz="quarter" idx="11"/>
          </p:nvPr>
        </p:nvSpPr>
        <p:spPr/>
        <p:txBody>
          <a:bodyPr/>
          <a:lstStyle/>
          <a:p>
            <a:r>
              <a:rPr lang="fr-FR"/>
              <a:t>Révision SIO : la CEJM pour l'informatique </a:t>
            </a:r>
            <a:endParaRPr lang="fr-BE"/>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32</a:t>
            </a:fld>
            <a:endParaRPr lang="fr-B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sz="quarter" idx="2"/>
          </p:nvPr>
        </p:nvSpPr>
        <p:spPr>
          <a:xfrm>
            <a:off x="0" y="4250513"/>
            <a:ext cx="4071966" cy="5214974"/>
          </a:xfrm>
        </p:spPr>
        <p:txBody>
          <a:bodyPr>
            <a:normAutofit/>
          </a:bodyPr>
          <a:lstStyle/>
          <a:p>
            <a:pPr>
              <a:buNone/>
            </a:pPr>
            <a:endParaRPr lang="fr-FR" dirty="0"/>
          </a:p>
          <a:p>
            <a:pPr>
              <a:buNone/>
            </a:pPr>
            <a:endParaRPr lang="fr-FR" dirty="0"/>
          </a:p>
          <a:p>
            <a:pPr>
              <a:buNone/>
            </a:pPr>
            <a:endParaRPr lang="fr-FR" dirty="0"/>
          </a:p>
          <a:p>
            <a:pPr>
              <a:buNone/>
            </a:pPr>
            <a:endParaRPr lang="fr-FR" dirty="0"/>
          </a:p>
          <a:p>
            <a:pPr>
              <a:buNone/>
            </a:pPr>
            <a:endParaRPr lang="fr-FR" dirty="0"/>
          </a:p>
        </p:txBody>
      </p:sp>
      <p:sp>
        <p:nvSpPr>
          <p:cNvPr id="6" name="Espace réservé du pied de page 5"/>
          <p:cNvSpPr>
            <a:spLocks noGrp="1"/>
          </p:cNvSpPr>
          <p:nvPr>
            <p:ph type="ftr" sz="quarter" idx="11"/>
          </p:nvPr>
        </p:nvSpPr>
        <p:spPr/>
        <p:txBody>
          <a:bodyPr/>
          <a:lstStyle/>
          <a:p>
            <a:r>
              <a:rPr lang="fr-FR"/>
              <a:t>Révision SIO : la CEJM pour l'informatique </a:t>
            </a:r>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4</a:t>
            </a:fld>
            <a:endParaRPr lang="fr-BE"/>
          </a:p>
        </p:txBody>
      </p:sp>
      <p:graphicFrame>
        <p:nvGraphicFramePr>
          <p:cNvPr id="10" name="Tableau 9"/>
          <p:cNvGraphicFramePr>
            <a:graphicFrameLocks noGrp="1"/>
          </p:cNvGraphicFramePr>
          <p:nvPr/>
        </p:nvGraphicFramePr>
        <p:xfrm>
          <a:off x="357157" y="285728"/>
          <a:ext cx="8786843" cy="6307357"/>
        </p:xfrm>
        <a:graphic>
          <a:graphicData uri="http://schemas.openxmlformats.org/drawingml/2006/table">
            <a:tbl>
              <a:tblPr firstRow="1" bandRow="1">
                <a:tableStyleId>{5C22544A-7EE6-4342-B048-85BDC9FD1C3A}</a:tableStyleId>
              </a:tblPr>
              <a:tblGrid>
                <a:gridCol w="1928826">
                  <a:extLst>
                    <a:ext uri="{9D8B030D-6E8A-4147-A177-3AD203B41FA5}">
                      <a16:colId xmlns:a16="http://schemas.microsoft.com/office/drawing/2014/main" val="20000"/>
                    </a:ext>
                  </a:extLst>
                </a:gridCol>
                <a:gridCol w="2643206">
                  <a:extLst>
                    <a:ext uri="{9D8B030D-6E8A-4147-A177-3AD203B41FA5}">
                      <a16:colId xmlns:a16="http://schemas.microsoft.com/office/drawing/2014/main" val="20001"/>
                    </a:ext>
                  </a:extLst>
                </a:gridCol>
                <a:gridCol w="2286016">
                  <a:extLst>
                    <a:ext uri="{9D8B030D-6E8A-4147-A177-3AD203B41FA5}">
                      <a16:colId xmlns:a16="http://schemas.microsoft.com/office/drawing/2014/main" val="20002"/>
                    </a:ext>
                  </a:extLst>
                </a:gridCol>
                <a:gridCol w="1928795">
                  <a:extLst>
                    <a:ext uri="{9D8B030D-6E8A-4147-A177-3AD203B41FA5}">
                      <a16:colId xmlns:a16="http://schemas.microsoft.com/office/drawing/2014/main" val="20003"/>
                    </a:ext>
                  </a:extLst>
                </a:gridCol>
              </a:tblGrid>
              <a:tr h="561570">
                <a:tc>
                  <a:txBody>
                    <a:bodyPr/>
                    <a:lstStyle/>
                    <a:p>
                      <a:r>
                        <a:rPr lang="fr-FR" sz="1200" dirty="0"/>
                        <a:t>Des notions</a:t>
                      </a:r>
                      <a:r>
                        <a:rPr lang="fr-FR" sz="1200" baseline="0" dirty="0"/>
                        <a:t> d’</a:t>
                      </a:r>
                      <a:r>
                        <a:rPr lang="fr-FR" sz="1200" dirty="0"/>
                        <a:t>EDM/</a:t>
                      </a:r>
                      <a:r>
                        <a:rPr lang="fr-FR" sz="1200" baseline="0" dirty="0"/>
                        <a:t> Analyse juridique </a:t>
                      </a:r>
                      <a:endParaRPr lang="fr-FR" sz="1200" dirty="0"/>
                    </a:p>
                  </a:txBody>
                  <a:tcPr/>
                </a:tc>
                <a:tc>
                  <a:txBody>
                    <a:bodyPr/>
                    <a:lstStyle/>
                    <a:p>
                      <a:r>
                        <a:rPr lang="fr-FR" sz="1200" dirty="0"/>
                        <a:t>……  étudiées</a:t>
                      </a:r>
                      <a:r>
                        <a:rPr lang="fr-FR" sz="1200" baseline="0" dirty="0"/>
                        <a:t> en </a:t>
                      </a:r>
                      <a:r>
                        <a:rPr lang="fr-FR" sz="1200" dirty="0">
                          <a:solidFill>
                            <a:srgbClr val="C00000"/>
                          </a:solidFill>
                        </a:rPr>
                        <a:t>CEJM</a:t>
                      </a:r>
                    </a:p>
                  </a:txBody>
                  <a:tcPr/>
                </a:tc>
                <a:tc>
                  <a:txBody>
                    <a:bodyPr/>
                    <a:lstStyle/>
                    <a:p>
                      <a:r>
                        <a:rPr lang="fr-FR" sz="1200" dirty="0"/>
                        <a:t>…. étudiées en </a:t>
                      </a:r>
                      <a:r>
                        <a:rPr lang="fr-FR" sz="1200" dirty="0">
                          <a:solidFill>
                            <a:srgbClr val="002060"/>
                          </a:solidFill>
                        </a:rPr>
                        <a:t>CEJMA</a:t>
                      </a:r>
                    </a:p>
                  </a:txBody>
                  <a:tcPr/>
                </a:tc>
                <a:tc>
                  <a:txBody>
                    <a:bodyPr/>
                    <a:lstStyle/>
                    <a:p>
                      <a:r>
                        <a:rPr lang="fr-FR" sz="1200" dirty="0"/>
                        <a:t>….Totalement</a:t>
                      </a:r>
                      <a:r>
                        <a:rPr lang="fr-FR" sz="1200" baseline="0" dirty="0"/>
                        <a:t> ou partiellement h</a:t>
                      </a:r>
                      <a:r>
                        <a:rPr lang="fr-FR" sz="1200" dirty="0"/>
                        <a:t>ors</a:t>
                      </a:r>
                      <a:r>
                        <a:rPr lang="fr-FR" sz="1200" baseline="0" dirty="0"/>
                        <a:t> des nouveaux référentiels</a:t>
                      </a:r>
                      <a:endParaRPr lang="fr-FR" sz="1200" dirty="0"/>
                    </a:p>
                  </a:txBody>
                  <a:tcPr/>
                </a:tc>
                <a:extLst>
                  <a:ext uri="{0D108BD9-81ED-4DB2-BD59-A6C34878D82A}">
                    <a16:rowId xmlns:a16="http://schemas.microsoft.com/office/drawing/2014/main" val="10000"/>
                  </a:ext>
                </a:extLst>
              </a:tr>
              <a:tr h="1010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Thème 1 : Principes fondamentaux du droit et leur application au secteur informatique</a:t>
                      </a:r>
                    </a:p>
                  </a:txBody>
                  <a:tcPr/>
                </a:tc>
                <a:tc>
                  <a:txBody>
                    <a:bodyPr/>
                    <a:lstStyle/>
                    <a:p>
                      <a:pPr algn="l"/>
                      <a:r>
                        <a:rPr lang="fr-FR" sz="1200" dirty="0"/>
                        <a:t>1.2 La personnalité juridique  </a:t>
                      </a:r>
                      <a:r>
                        <a:rPr lang="fr-FR" sz="1200" dirty="0">
                          <a:solidFill>
                            <a:srgbClr val="C00000"/>
                          </a:solidFill>
                        </a:rPr>
                        <a:t>(thème 4.2</a:t>
                      </a:r>
                      <a:r>
                        <a:rPr lang="fr-FR" sz="1200" baseline="0" dirty="0">
                          <a:solidFill>
                            <a:srgbClr val="C00000"/>
                          </a:solidFill>
                        </a:rPr>
                        <a:t>  </a:t>
                      </a:r>
                      <a:r>
                        <a:rPr lang="fr-FR" sz="1200" kern="1200" baseline="0" dirty="0">
                          <a:solidFill>
                            <a:srgbClr val="C00000"/>
                          </a:solidFill>
                          <a:latin typeface="+mn-lt"/>
                          <a:ea typeface="+mn-ea"/>
                          <a:cs typeface="+mn-cs"/>
                        </a:rPr>
                        <a:t> </a:t>
                      </a:r>
                      <a:r>
                        <a:rPr lang="fr-FR" sz="1200" kern="1200" baseline="0" dirty="0">
                          <a:solidFill>
                            <a:schemeClr val="dk1"/>
                          </a:solidFill>
                          <a:latin typeface="+mn-lt"/>
                          <a:ea typeface="+mn-ea"/>
                          <a:cs typeface="+mn-cs"/>
                        </a:rPr>
                        <a:t>) </a:t>
                      </a:r>
                    </a:p>
                    <a:p>
                      <a:r>
                        <a:rPr lang="fr-FR" sz="1200" kern="1200" baseline="0" dirty="0">
                          <a:solidFill>
                            <a:schemeClr val="dk1"/>
                          </a:solidFill>
                          <a:latin typeface="+mn-lt"/>
                          <a:ea typeface="+mn-ea"/>
                          <a:cs typeface="+mn-cs"/>
                        </a:rPr>
                        <a:t>1.5 Le droit de la preuve (</a:t>
                      </a:r>
                      <a:r>
                        <a:rPr lang="fr-FR" sz="1200" kern="1200" baseline="0" dirty="0">
                          <a:solidFill>
                            <a:srgbClr val="C00000"/>
                          </a:solidFill>
                          <a:latin typeface="+mn-lt"/>
                          <a:ea typeface="+mn-ea"/>
                          <a:cs typeface="+mn-cs"/>
                        </a:rPr>
                        <a:t>thème 4.2 </a:t>
                      </a:r>
                      <a:r>
                        <a:rPr lang="fr-FR" sz="1200" kern="1200" baseline="0" dirty="0">
                          <a:solidFill>
                            <a:srgbClr val="FF0000"/>
                          </a:solidFill>
                          <a:latin typeface="+mn-lt"/>
                          <a:ea typeface="+mn-ea"/>
                          <a:cs typeface="+mn-cs"/>
                        </a:rPr>
                        <a:t>)</a:t>
                      </a:r>
                    </a:p>
                  </a:txBody>
                  <a:tcPr/>
                </a:tc>
                <a:tc>
                  <a:txBody>
                    <a:bodyPr/>
                    <a:lstStyle/>
                    <a:p>
                      <a:r>
                        <a:rPr lang="fr-FR" sz="1200" dirty="0"/>
                        <a:t>1.2 La personnalité juridique </a:t>
                      </a:r>
                      <a:r>
                        <a:rPr lang="fr-FR" sz="1200" kern="1200" dirty="0">
                          <a:solidFill>
                            <a:srgbClr val="002060"/>
                          </a:solidFill>
                          <a:latin typeface="+mn-lt"/>
                          <a:ea typeface="+mn-ea"/>
                          <a:cs typeface="+mn-cs"/>
                        </a:rPr>
                        <a:t>Bloc 1 ; bloc 3 </a:t>
                      </a:r>
                    </a:p>
                    <a:p>
                      <a:r>
                        <a:rPr lang="fr-FR" sz="1200" kern="1200" baseline="0" dirty="0">
                          <a:solidFill>
                            <a:schemeClr val="dk1"/>
                          </a:solidFill>
                          <a:latin typeface="+mn-lt"/>
                          <a:ea typeface="+mn-ea"/>
                          <a:cs typeface="+mn-cs"/>
                        </a:rPr>
                        <a:t>1.5 Le droit de la </a:t>
                      </a:r>
                      <a:r>
                        <a:rPr lang="fr-FR" sz="1200" kern="1200" baseline="0" dirty="0">
                          <a:solidFill>
                            <a:srgbClr val="002060"/>
                          </a:solidFill>
                          <a:latin typeface="+mn-lt"/>
                          <a:ea typeface="+mn-ea"/>
                          <a:cs typeface="+mn-cs"/>
                        </a:rPr>
                        <a:t>preuve  ( bloc 3 ) </a:t>
                      </a:r>
                      <a:endParaRPr lang="fr-FR" sz="1200" kern="1200" dirty="0">
                        <a:solidFill>
                          <a:srgbClr val="002060"/>
                        </a:solidFill>
                        <a:latin typeface="+mn-lt"/>
                        <a:ea typeface="+mn-ea"/>
                        <a:cs typeface="+mn-cs"/>
                      </a:endParaRPr>
                    </a:p>
                    <a:p>
                      <a:endParaRPr lang="fr-FR" sz="1800" baseline="0" dirty="0">
                        <a:solidFill>
                          <a:srgbClr val="002060"/>
                        </a:solidFill>
                      </a:endParaRPr>
                    </a:p>
                  </a:txBody>
                  <a:tcPr/>
                </a:tc>
                <a:tc>
                  <a:txBody>
                    <a:bodyPr/>
                    <a:lstStyle/>
                    <a:p>
                      <a:r>
                        <a:rPr lang="fr-FR" sz="1100" kern="1200" dirty="0">
                          <a:solidFill>
                            <a:schemeClr val="dk1"/>
                          </a:solidFill>
                          <a:latin typeface="+mn-lt"/>
                          <a:ea typeface="+mn-ea"/>
                          <a:cs typeface="+mn-cs"/>
                        </a:rPr>
                        <a:t>1.1 Le droit, son rôle et ses principes</a:t>
                      </a:r>
                    </a:p>
                    <a:p>
                      <a:r>
                        <a:rPr lang="fr-FR" sz="1100" kern="1200" dirty="0">
                          <a:solidFill>
                            <a:schemeClr val="dk1"/>
                          </a:solidFill>
                          <a:latin typeface="+mn-lt"/>
                          <a:ea typeface="+mn-ea"/>
                          <a:cs typeface="+mn-cs"/>
                        </a:rPr>
                        <a:t>1.3 Les sources du droit </a:t>
                      </a:r>
                    </a:p>
                    <a:p>
                      <a:r>
                        <a:rPr lang="fr-FR" sz="1100" kern="1200" dirty="0">
                          <a:solidFill>
                            <a:schemeClr val="dk1"/>
                          </a:solidFill>
                          <a:latin typeface="+mn-lt"/>
                          <a:ea typeface="+mn-ea"/>
                          <a:cs typeface="+mn-cs"/>
                        </a:rPr>
                        <a:t>1.4 L’application des règles : l’organisation judiciaire</a:t>
                      </a:r>
                      <a:endParaRPr lang="fr-FR" sz="1100" dirty="0"/>
                    </a:p>
                  </a:txBody>
                  <a:tcPr/>
                </a:tc>
                <a:extLst>
                  <a:ext uri="{0D108BD9-81ED-4DB2-BD59-A6C34878D82A}">
                    <a16:rowId xmlns:a16="http://schemas.microsoft.com/office/drawing/2014/main" val="10001"/>
                  </a:ext>
                </a:extLst>
              </a:tr>
              <a:tr h="54332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Thème D2 -L'informaticien salarié et le droit du travail</a:t>
                      </a:r>
                    </a:p>
                  </a:txBody>
                  <a:tcPr/>
                </a:tc>
                <a:tc>
                  <a:txBody>
                    <a:bodyPr/>
                    <a:lstStyle/>
                    <a:p>
                      <a:r>
                        <a:rPr lang="fr-FR" sz="1200" kern="1200" baseline="0" dirty="0">
                          <a:solidFill>
                            <a:srgbClr val="C00000"/>
                          </a:solidFill>
                          <a:latin typeface="+mn-lt"/>
                          <a:ea typeface="+mn-ea"/>
                          <a:cs typeface="+mn-cs"/>
                        </a:rPr>
                        <a:t>Thème 5.1, 5.2 et 5.3 </a:t>
                      </a:r>
                    </a:p>
                    <a:p>
                      <a:endParaRPr lang="fr-FR" sz="1200" kern="1200" baseline="0" dirty="0">
                        <a:solidFill>
                          <a:schemeClr val="dk1"/>
                        </a:solidFill>
                        <a:latin typeface="+mn-lt"/>
                        <a:ea typeface="+mn-ea"/>
                        <a:cs typeface="+mn-cs"/>
                      </a:endParaRPr>
                    </a:p>
                    <a:p>
                      <a:endParaRPr lang="fr-FR" sz="1200" dirty="0"/>
                    </a:p>
                  </a:txBody>
                  <a:tcPr/>
                </a:tc>
                <a:tc>
                  <a:txBody>
                    <a:bodyPr/>
                    <a:lstStyle/>
                    <a:p>
                      <a:endParaRPr lang="fr-FR"/>
                    </a:p>
                  </a:txBody>
                  <a:tcPr/>
                </a:tc>
                <a:tc>
                  <a:txBody>
                    <a:bodyPr/>
                    <a:lstStyle/>
                    <a:p>
                      <a:endParaRPr lang="fr-FR"/>
                    </a:p>
                  </a:txBody>
                  <a:tcPr/>
                </a:tc>
                <a:extLst>
                  <a:ext uri="{0D108BD9-81ED-4DB2-BD59-A6C34878D82A}">
                    <a16:rowId xmlns:a16="http://schemas.microsoft.com/office/drawing/2014/main" val="10002"/>
                  </a:ext>
                </a:extLst>
              </a:tr>
              <a:tr h="6890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Thème D3 - L’environnement juridique de la production et de la fourniture de services </a:t>
                      </a:r>
                    </a:p>
                    <a:p>
                      <a:endParaRPr lang="fr-FR" sz="1100" kern="1200" dirty="0">
                        <a:solidFill>
                          <a:schemeClr val="dk1"/>
                        </a:solidFill>
                        <a:latin typeface="+mn-lt"/>
                        <a:ea typeface="+mn-ea"/>
                        <a:cs typeface="+mn-cs"/>
                      </a:endParaRPr>
                    </a:p>
                  </a:txBody>
                  <a:tcPr/>
                </a:tc>
                <a:tc>
                  <a:txBody>
                    <a:bodyPr/>
                    <a:lstStyle/>
                    <a:p>
                      <a:r>
                        <a:rPr lang="fr-FR" sz="1100" kern="1200" dirty="0">
                          <a:solidFill>
                            <a:schemeClr val="dk1"/>
                          </a:solidFill>
                          <a:latin typeface="+mn-lt"/>
                          <a:ea typeface="+mn-ea"/>
                          <a:cs typeface="+mn-cs"/>
                        </a:rPr>
                        <a:t>3.1 Les principes généraux des contrats ( </a:t>
                      </a:r>
                      <a:r>
                        <a:rPr lang="fr-FR" sz="1100" kern="1200" dirty="0">
                          <a:solidFill>
                            <a:srgbClr val="C00000"/>
                          </a:solidFill>
                          <a:latin typeface="+mn-lt"/>
                          <a:ea typeface="+mn-ea"/>
                          <a:cs typeface="+mn-cs"/>
                        </a:rPr>
                        <a:t>thème 1.2 </a:t>
                      </a:r>
                      <a:r>
                        <a:rPr lang="fr-FR" sz="1100" kern="1200" dirty="0">
                          <a:solidFill>
                            <a:schemeClr val="dk1"/>
                          </a:solidFill>
                          <a:latin typeface="+mn-lt"/>
                          <a:ea typeface="+mn-ea"/>
                          <a:cs typeface="+mn-cs"/>
                        </a:rPr>
                        <a:t>) </a:t>
                      </a:r>
                    </a:p>
                    <a:p>
                      <a:r>
                        <a:rPr lang="fr-FR" sz="1100" kern="1200" dirty="0">
                          <a:solidFill>
                            <a:schemeClr val="dk1"/>
                          </a:solidFill>
                          <a:latin typeface="+mn-lt"/>
                          <a:ea typeface="+mn-ea"/>
                          <a:cs typeface="+mn-cs"/>
                        </a:rPr>
                        <a:t>3.3 Le commerce en ligne ( </a:t>
                      </a:r>
                      <a:r>
                        <a:rPr lang="fr-FR" sz="1100" kern="1200" dirty="0">
                          <a:solidFill>
                            <a:srgbClr val="FF0000"/>
                          </a:solidFill>
                          <a:latin typeface="+mn-lt"/>
                          <a:ea typeface="+mn-ea"/>
                          <a:cs typeface="+mn-cs"/>
                        </a:rPr>
                        <a:t>Thème 4.1</a:t>
                      </a:r>
                      <a:r>
                        <a:rPr lang="fr-FR" sz="1100" kern="1200" dirty="0">
                          <a:solidFill>
                            <a:schemeClr val="dk1"/>
                          </a:solidFill>
                          <a:latin typeface="+mn-lt"/>
                          <a:ea typeface="+mn-ea"/>
                          <a:cs typeface="+mn-cs"/>
                        </a:rPr>
                        <a:t>) </a:t>
                      </a:r>
                    </a:p>
                    <a:p>
                      <a:endParaRPr lang="fr-FR" sz="1100" dirty="0"/>
                    </a:p>
                  </a:txBody>
                  <a:tcPr/>
                </a:tc>
                <a:tc>
                  <a:txBody>
                    <a:bodyPr/>
                    <a:lstStyle/>
                    <a:p>
                      <a:r>
                        <a:rPr lang="fr-FR" sz="1100" kern="1200" dirty="0">
                          <a:solidFill>
                            <a:schemeClr val="dk1"/>
                          </a:solidFill>
                          <a:latin typeface="+mn-lt"/>
                          <a:ea typeface="+mn-ea"/>
                          <a:cs typeface="+mn-cs"/>
                        </a:rPr>
                        <a:t>3.2 Les différents types de contrats liés à la production et la fourniture de services ( </a:t>
                      </a:r>
                      <a:r>
                        <a:rPr lang="fr-FR" sz="1100" kern="1200" dirty="0">
                          <a:solidFill>
                            <a:srgbClr val="002060"/>
                          </a:solidFill>
                          <a:latin typeface="+mn-lt"/>
                          <a:ea typeface="+mn-ea"/>
                          <a:cs typeface="+mn-cs"/>
                        </a:rPr>
                        <a:t>bloc 1 et 2 </a:t>
                      </a:r>
                      <a:r>
                        <a:rPr lang="fr-FR" sz="1100" kern="1200" dirty="0">
                          <a:solidFill>
                            <a:schemeClr val="dk1"/>
                          </a:solidFill>
                          <a:latin typeface="+mn-lt"/>
                          <a:ea typeface="+mn-ea"/>
                          <a:cs typeface="+mn-cs"/>
                        </a:rPr>
                        <a:t> ) </a:t>
                      </a:r>
                    </a:p>
                    <a:p>
                      <a:r>
                        <a:rPr lang="fr-FR" sz="1100" kern="1200" dirty="0">
                          <a:solidFill>
                            <a:schemeClr val="dk1"/>
                          </a:solidFill>
                          <a:latin typeface="+mn-lt"/>
                          <a:ea typeface="+mn-ea"/>
                          <a:cs typeface="+mn-cs"/>
                        </a:rPr>
                        <a:t>3.3 Le commerce en ligne ( </a:t>
                      </a:r>
                      <a:r>
                        <a:rPr lang="fr-FR" sz="1100" kern="1200" dirty="0">
                          <a:solidFill>
                            <a:srgbClr val="002060"/>
                          </a:solidFill>
                          <a:latin typeface="+mn-lt"/>
                          <a:ea typeface="+mn-ea"/>
                          <a:cs typeface="+mn-cs"/>
                        </a:rPr>
                        <a:t>bloc 1 ) </a:t>
                      </a:r>
                    </a:p>
                  </a:txBody>
                  <a:tcPr/>
                </a:tc>
                <a:tc>
                  <a:txBody>
                    <a:bodyPr/>
                    <a:lstStyle/>
                    <a:p>
                      <a:endParaRPr lang="fr-FR" dirty="0"/>
                    </a:p>
                  </a:txBody>
                  <a:tcPr/>
                </a:tc>
                <a:extLst>
                  <a:ext uri="{0D108BD9-81ED-4DB2-BD59-A6C34878D82A}">
                    <a16:rowId xmlns:a16="http://schemas.microsoft.com/office/drawing/2014/main" val="10003"/>
                  </a:ext>
                </a:extLst>
              </a:tr>
              <a:tr h="9367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Thème D4 - La protection juridique des outils et des productions numériques </a:t>
                      </a:r>
                    </a:p>
                  </a:txBody>
                  <a:tcPr/>
                </a:tc>
                <a:tc>
                  <a:txBody>
                    <a:bodyPr/>
                    <a:lstStyle/>
                    <a:p>
                      <a:r>
                        <a:rPr lang="fr-FR" sz="1100" kern="1200" dirty="0">
                          <a:solidFill>
                            <a:schemeClr val="dk1"/>
                          </a:solidFill>
                          <a:latin typeface="+mn-lt"/>
                          <a:ea typeface="+mn-ea"/>
                          <a:cs typeface="+mn-cs"/>
                        </a:rPr>
                        <a:t>4.1 La protection des logiciels par le droit d'auteur</a:t>
                      </a:r>
                    </a:p>
                    <a:p>
                      <a:r>
                        <a:rPr lang="fr-FR" sz="1100" kern="1200" dirty="0">
                          <a:solidFill>
                            <a:schemeClr val="dk1"/>
                          </a:solidFill>
                          <a:latin typeface="+mn-lt"/>
                          <a:ea typeface="+mn-ea"/>
                          <a:cs typeface="+mn-cs"/>
                        </a:rPr>
                        <a:t>4.2 L'exploitation des logiciels : les licences</a:t>
                      </a:r>
                    </a:p>
                    <a:p>
                      <a:r>
                        <a:rPr lang="fr-FR" sz="1100" kern="1200" dirty="0">
                          <a:solidFill>
                            <a:schemeClr val="dk1"/>
                          </a:solidFill>
                          <a:latin typeface="+mn-lt"/>
                          <a:ea typeface="+mn-ea"/>
                          <a:cs typeface="+mn-cs"/>
                        </a:rPr>
                        <a:t>4.3 La protection des bases de données </a:t>
                      </a:r>
                    </a:p>
                    <a:p>
                      <a:r>
                        <a:rPr lang="fr-FR" sz="1100" kern="1200" dirty="0">
                          <a:solidFill>
                            <a:srgbClr val="FF0000"/>
                          </a:solidFill>
                          <a:latin typeface="+mn-lt"/>
                          <a:ea typeface="+mn-ea"/>
                          <a:cs typeface="+mn-cs"/>
                        </a:rPr>
                        <a:t>(</a:t>
                      </a:r>
                      <a:r>
                        <a:rPr lang="fr-FR" sz="1100" kern="1200" baseline="0" dirty="0">
                          <a:solidFill>
                            <a:srgbClr val="FF0000"/>
                          </a:solidFill>
                          <a:latin typeface="+mn-lt"/>
                          <a:ea typeface="+mn-ea"/>
                          <a:cs typeface="+mn-cs"/>
                        </a:rPr>
                        <a:t> thème 4.2) </a:t>
                      </a:r>
                      <a:endParaRPr lang="fr-FR" sz="1100" kern="1200" dirty="0">
                        <a:solidFill>
                          <a:srgbClr val="FF0000"/>
                        </a:solidFill>
                        <a:latin typeface="+mn-lt"/>
                        <a:ea typeface="+mn-ea"/>
                        <a:cs typeface="+mn-cs"/>
                      </a:endParaRPr>
                    </a:p>
                  </a:txBody>
                  <a:tcPr/>
                </a:tc>
                <a:tc>
                  <a:txBody>
                    <a:bodyPr/>
                    <a:lstStyle/>
                    <a:p>
                      <a:r>
                        <a:rPr lang="fr-FR" sz="1100" kern="1200" dirty="0">
                          <a:solidFill>
                            <a:srgbClr val="002060"/>
                          </a:solidFill>
                          <a:latin typeface="+mn-lt"/>
                          <a:ea typeface="+mn-ea"/>
                          <a:cs typeface="+mn-cs"/>
                        </a:rPr>
                        <a:t>Bloc 2 </a:t>
                      </a:r>
                    </a:p>
                  </a:txBody>
                  <a:tcPr/>
                </a:tc>
                <a:tc>
                  <a:txBody>
                    <a:bodyPr/>
                    <a:lstStyle/>
                    <a:p>
                      <a:endParaRPr lang="fr-FR" dirty="0"/>
                    </a:p>
                  </a:txBody>
                  <a:tcPr/>
                </a:tc>
                <a:extLst>
                  <a:ext uri="{0D108BD9-81ED-4DB2-BD59-A6C34878D82A}">
                    <a16:rowId xmlns:a16="http://schemas.microsoft.com/office/drawing/2014/main" val="10004"/>
                  </a:ext>
                </a:extLst>
              </a:tr>
              <a:tr h="798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Thème D5 - La sécurité des systèmes d'information </a:t>
                      </a:r>
                    </a:p>
                    <a:p>
                      <a:endParaRPr lang="fr-FR" sz="1100" dirty="0"/>
                    </a:p>
                  </a:txBody>
                  <a:tcPr/>
                </a:tc>
                <a:tc>
                  <a:txBody>
                    <a:bodyPr/>
                    <a:lstStyle/>
                    <a:p>
                      <a:r>
                        <a:rPr lang="fr-FR" sz="1100" kern="1200" dirty="0">
                          <a:solidFill>
                            <a:schemeClr val="dk1"/>
                          </a:solidFill>
                          <a:latin typeface="+mn-lt"/>
                          <a:ea typeface="+mn-ea"/>
                          <a:cs typeface="+mn-cs"/>
                        </a:rPr>
                        <a:t>5.1 L’obligation de sécuriser les données numériques  </a:t>
                      </a:r>
                      <a:r>
                        <a:rPr lang="fr-FR" sz="1100" kern="1200" dirty="0">
                          <a:solidFill>
                            <a:srgbClr val="FF0000"/>
                          </a:solidFill>
                          <a:latin typeface="+mn-lt"/>
                          <a:ea typeface="+mn-ea"/>
                          <a:cs typeface="+mn-cs"/>
                        </a:rPr>
                        <a:t>( thème 4) </a:t>
                      </a:r>
                    </a:p>
                    <a:p>
                      <a:r>
                        <a:rPr lang="fr-FR" sz="1100" kern="1200" dirty="0">
                          <a:solidFill>
                            <a:schemeClr val="dk1"/>
                          </a:solidFill>
                          <a:latin typeface="+mn-lt"/>
                          <a:ea typeface="+mn-ea"/>
                          <a:cs typeface="+mn-cs"/>
                        </a:rPr>
                        <a:t>5.2 L’obligation d’informer </a:t>
                      </a:r>
                      <a:r>
                        <a:rPr lang="fr-FR" sz="1100" kern="1200" dirty="0">
                          <a:solidFill>
                            <a:srgbClr val="FF0000"/>
                          </a:solidFill>
                          <a:latin typeface="+mn-lt"/>
                          <a:ea typeface="+mn-ea"/>
                          <a:cs typeface="+mn-cs"/>
                        </a:rPr>
                        <a:t>( thèmes 4 et  5) </a:t>
                      </a:r>
                      <a:endParaRPr lang="fr-FR" sz="1100" dirty="0">
                        <a:solidFill>
                          <a:srgbClr val="FF0000"/>
                        </a:solidFill>
                      </a:endParaRPr>
                    </a:p>
                  </a:txBody>
                  <a:tcPr/>
                </a:tc>
                <a:tc>
                  <a:txBody>
                    <a:bodyPr/>
                    <a:lstStyle/>
                    <a:p>
                      <a:r>
                        <a:rPr lang="fr-FR" sz="1100" kern="1200" dirty="0">
                          <a:solidFill>
                            <a:schemeClr val="dk1"/>
                          </a:solidFill>
                          <a:latin typeface="+mn-lt"/>
                          <a:ea typeface="+mn-ea"/>
                          <a:cs typeface="+mn-cs"/>
                        </a:rPr>
                        <a:t>5.1 L’obligation de sécuriser les données numériques  </a:t>
                      </a:r>
                      <a:r>
                        <a:rPr lang="fr-FR" sz="1100" kern="1200" dirty="0">
                          <a:solidFill>
                            <a:srgbClr val="002060"/>
                          </a:solidFill>
                          <a:latin typeface="+mn-lt"/>
                          <a:ea typeface="+mn-ea"/>
                          <a:cs typeface="+mn-cs"/>
                        </a:rPr>
                        <a:t>( bloc 3 ) </a:t>
                      </a:r>
                      <a:endParaRPr lang="fr-FR" sz="1100" dirty="0">
                        <a:solidFill>
                          <a:srgbClr val="002060"/>
                        </a:solidFill>
                      </a:endParaRPr>
                    </a:p>
                  </a:txBody>
                  <a:tcPr/>
                </a:tc>
                <a:tc>
                  <a:txBody>
                    <a:bodyPr/>
                    <a:lstStyle/>
                    <a:p>
                      <a:endParaRPr lang="fr-FR" dirty="0"/>
                    </a:p>
                  </a:txBody>
                  <a:tcPr/>
                </a:tc>
                <a:extLst>
                  <a:ext uri="{0D108BD9-81ED-4DB2-BD59-A6C34878D82A}">
                    <a16:rowId xmlns:a16="http://schemas.microsoft.com/office/drawing/2014/main" val="10005"/>
                  </a:ext>
                </a:extLst>
              </a:tr>
              <a:tr h="7986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100" dirty="0"/>
                        <a:t>Thème D6 - La responsabilité des prestataires internes et externes du SI </a:t>
                      </a:r>
                    </a:p>
                    <a:p>
                      <a:endParaRPr lang="fr-FR" sz="1100" dirty="0"/>
                    </a:p>
                  </a:txBody>
                  <a:tcPr/>
                </a:tc>
                <a:tc>
                  <a:txBody>
                    <a:bodyPr/>
                    <a:lstStyle/>
                    <a:p>
                      <a:r>
                        <a:rPr lang="fr-FR" sz="1100" kern="1200" dirty="0">
                          <a:solidFill>
                            <a:schemeClr val="dk1"/>
                          </a:solidFill>
                          <a:latin typeface="+mn-lt"/>
                          <a:ea typeface="+mn-ea"/>
                          <a:cs typeface="+mn-cs"/>
                        </a:rPr>
                        <a:t>6.1 Les fondements de la responsabilité ( </a:t>
                      </a:r>
                      <a:r>
                        <a:rPr lang="fr-FR" sz="1100" kern="1200" dirty="0">
                          <a:solidFill>
                            <a:srgbClr val="FF0000"/>
                          </a:solidFill>
                          <a:latin typeface="+mn-lt"/>
                          <a:ea typeface="+mn-ea"/>
                          <a:cs typeface="+mn-cs"/>
                        </a:rPr>
                        <a:t>thème 3.2</a:t>
                      </a:r>
                      <a:r>
                        <a:rPr lang="fr-FR" sz="1100" kern="1200" dirty="0">
                          <a:solidFill>
                            <a:schemeClr val="dk1"/>
                          </a:solidFill>
                          <a:latin typeface="+mn-lt"/>
                          <a:ea typeface="+mn-ea"/>
                          <a:cs typeface="+mn-cs"/>
                        </a:rPr>
                        <a:t>) </a:t>
                      </a:r>
                      <a:endParaRPr lang="fr-FR" sz="1100" dirty="0"/>
                    </a:p>
                  </a:txBody>
                  <a:tcPr/>
                </a:tc>
                <a:tc>
                  <a:txBody>
                    <a:bodyPr/>
                    <a:lstStyle/>
                    <a:p>
                      <a:r>
                        <a:rPr lang="fr-FR" sz="1100" kern="1200" dirty="0">
                          <a:solidFill>
                            <a:schemeClr val="dk1"/>
                          </a:solidFill>
                          <a:latin typeface="+mn-lt"/>
                          <a:ea typeface="+mn-ea"/>
                          <a:cs typeface="+mn-cs"/>
                        </a:rPr>
                        <a:t>6.2 La responsabilité des prestataires externes </a:t>
                      </a:r>
                      <a:r>
                        <a:rPr lang="fr-FR" sz="1100" kern="1200" dirty="0">
                          <a:solidFill>
                            <a:srgbClr val="002060"/>
                          </a:solidFill>
                          <a:latin typeface="+mn-lt"/>
                          <a:ea typeface="+mn-ea"/>
                          <a:cs typeface="+mn-cs"/>
                        </a:rPr>
                        <a:t>( bloc 1 ) </a:t>
                      </a:r>
                    </a:p>
                    <a:p>
                      <a:r>
                        <a:rPr lang="fr-FR" sz="1100" kern="1200" dirty="0">
                          <a:solidFill>
                            <a:schemeClr val="dk1"/>
                          </a:solidFill>
                          <a:latin typeface="+mn-lt"/>
                          <a:ea typeface="+mn-ea"/>
                          <a:cs typeface="+mn-cs"/>
                        </a:rPr>
                        <a:t>6.3 La responsabilité des administrateurs systèmes et réseaux </a:t>
                      </a:r>
                      <a:r>
                        <a:rPr lang="fr-FR" sz="1100" kern="1200" dirty="0">
                          <a:solidFill>
                            <a:srgbClr val="002060"/>
                          </a:solidFill>
                          <a:latin typeface="+mn-lt"/>
                          <a:ea typeface="+mn-ea"/>
                          <a:cs typeface="+mn-cs"/>
                        </a:rPr>
                        <a:t>( bloc 2 et 3 ) </a:t>
                      </a:r>
                    </a:p>
                    <a:p>
                      <a:r>
                        <a:rPr lang="fr-FR" sz="1100" kern="1200" dirty="0">
                          <a:solidFill>
                            <a:schemeClr val="dk1"/>
                          </a:solidFill>
                          <a:latin typeface="+mn-lt"/>
                          <a:ea typeface="+mn-ea"/>
                          <a:cs typeface="+mn-cs"/>
                        </a:rPr>
                        <a:t>6.4 La responsabilité des concepteurs de solutions logicielles </a:t>
                      </a:r>
                      <a:r>
                        <a:rPr lang="fr-FR" sz="1100" kern="1200" dirty="0">
                          <a:solidFill>
                            <a:srgbClr val="002060"/>
                          </a:solidFill>
                          <a:latin typeface="+mn-lt"/>
                          <a:ea typeface="+mn-ea"/>
                          <a:cs typeface="+mn-cs"/>
                        </a:rPr>
                        <a:t>( bloc 2 et 3 ) </a:t>
                      </a:r>
                      <a:endParaRPr lang="fr-FR" sz="1100" dirty="0">
                        <a:solidFill>
                          <a:srgbClr val="002060"/>
                        </a:solidFill>
                      </a:endParaRPr>
                    </a:p>
                  </a:txBody>
                  <a:tcPr/>
                </a:tc>
                <a:tc>
                  <a:txBody>
                    <a:bodyPr/>
                    <a:lstStyle/>
                    <a:p>
                      <a:endParaRPr lang="fr-FR" dirty="0"/>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E86653-130B-471A-9B7B-14283C5542CB}"/>
              </a:ext>
            </a:extLst>
          </p:cNvPr>
          <p:cNvSpPr>
            <a:spLocks noGrp="1"/>
          </p:cNvSpPr>
          <p:nvPr>
            <p:ph type="ctrTitle"/>
          </p:nvPr>
        </p:nvSpPr>
        <p:spPr>
          <a:xfrm>
            <a:off x="1571604" y="1785926"/>
            <a:ext cx="7406640" cy="1472184"/>
          </a:xfrm>
        </p:spPr>
        <p:txBody>
          <a:bodyPr>
            <a:normAutofit/>
          </a:bodyPr>
          <a:lstStyle/>
          <a:p>
            <a:pPr algn="ctr"/>
            <a:r>
              <a:rPr lang="fr-FR" sz="2400" dirty="0">
                <a:solidFill>
                  <a:srgbClr val="0070C0"/>
                </a:solidFill>
              </a:rPr>
              <a:t>De « EM » à CEJM / CEJMA</a:t>
            </a:r>
          </a:p>
        </p:txBody>
      </p:sp>
    </p:spTree>
    <p:extLst>
      <p:ext uri="{BB962C8B-B14F-4D97-AF65-F5344CB8AC3E}">
        <p14:creationId xmlns:p14="http://schemas.microsoft.com/office/powerpoint/2010/main" val="3179335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5B7F2EB-B9A8-4A3D-A6E4-A85B197BF1BE}"/>
              </a:ext>
            </a:extLst>
          </p:cNvPr>
          <p:cNvSpPr>
            <a:spLocks noGrp="1"/>
          </p:cNvSpPr>
          <p:nvPr>
            <p:ph type="title"/>
          </p:nvPr>
        </p:nvSpPr>
        <p:spPr/>
        <p:txBody>
          <a:bodyPr/>
          <a:lstStyle/>
          <a:p>
            <a:pPr algn="ctr"/>
            <a:r>
              <a:rPr lang="fr-FR" u="sng" dirty="0"/>
              <a:t>Les thèmes de CEJM</a:t>
            </a:r>
          </a:p>
        </p:txBody>
      </p:sp>
      <p:sp>
        <p:nvSpPr>
          <p:cNvPr id="3" name="Espace réservé du contenu 2">
            <a:extLst>
              <a:ext uri="{FF2B5EF4-FFF2-40B4-BE49-F238E27FC236}">
                <a16:creationId xmlns:a16="http://schemas.microsoft.com/office/drawing/2014/main" id="{9925B2DA-3A71-4E77-9A0B-8499CE673859}"/>
              </a:ext>
            </a:extLst>
          </p:cNvPr>
          <p:cNvSpPr>
            <a:spLocks noGrp="1"/>
          </p:cNvSpPr>
          <p:nvPr>
            <p:ph idx="1"/>
          </p:nvPr>
        </p:nvSpPr>
        <p:spPr/>
        <p:txBody>
          <a:bodyPr>
            <a:normAutofit fontScale="85000" lnSpcReduction="20000"/>
          </a:bodyPr>
          <a:lstStyle/>
          <a:p>
            <a:r>
              <a:rPr lang="fr-FR" b="1" dirty="0">
                <a:solidFill>
                  <a:srgbClr val="00B050"/>
                </a:solidFill>
              </a:rPr>
              <a:t>THÈME 1 : L’INTÉGRATION DE L’ENTREPRISE DANS SON ENVIRONNEMENT</a:t>
            </a:r>
            <a:endParaRPr lang="fr-FR" dirty="0">
              <a:solidFill>
                <a:srgbClr val="00B050"/>
              </a:solidFill>
            </a:endParaRPr>
          </a:p>
          <a:p>
            <a:r>
              <a:rPr lang="fr-FR" b="1" dirty="0">
                <a:solidFill>
                  <a:srgbClr val="00B0F0"/>
                </a:solidFill>
              </a:rPr>
              <a:t>THÈME 2 : LA RÉGULATION DE L’ACTIVITÉ ÉCONOMIQUE</a:t>
            </a:r>
          </a:p>
          <a:p>
            <a:r>
              <a:rPr lang="fr-FR" b="1" dirty="0">
                <a:solidFill>
                  <a:srgbClr val="FF0000"/>
                </a:solidFill>
              </a:rPr>
              <a:t>THÈME 3 : L’ORGANISATION DE L’ACTIVITÉ DE L’ENTREPRISE</a:t>
            </a:r>
            <a:endParaRPr lang="fr-FR" dirty="0">
              <a:solidFill>
                <a:srgbClr val="FF0000"/>
              </a:solidFill>
            </a:endParaRPr>
          </a:p>
          <a:p>
            <a:r>
              <a:rPr lang="fr-FR" b="1" dirty="0">
                <a:solidFill>
                  <a:schemeClr val="accent4">
                    <a:lumMod val="75000"/>
                  </a:schemeClr>
                </a:solidFill>
              </a:rPr>
              <a:t>THÈME 4 : L’IMPACT DU NUMÉRIQUE SUR LA VIE DE L’ENTREPRISE</a:t>
            </a:r>
            <a:endParaRPr lang="fr-FR" dirty="0">
              <a:solidFill>
                <a:schemeClr val="accent4">
                  <a:lumMod val="75000"/>
                </a:schemeClr>
              </a:solidFill>
            </a:endParaRPr>
          </a:p>
          <a:p>
            <a:r>
              <a:rPr lang="fr-FR" b="1" dirty="0">
                <a:solidFill>
                  <a:srgbClr val="7030A0"/>
                </a:solidFill>
              </a:rPr>
              <a:t>THÈME 5 : LES MUTATIONS DU TRAVAIL</a:t>
            </a:r>
            <a:endParaRPr lang="fr-FR" dirty="0">
              <a:solidFill>
                <a:srgbClr val="7030A0"/>
              </a:solidFill>
            </a:endParaRPr>
          </a:p>
          <a:p>
            <a:r>
              <a:rPr lang="fr-FR" b="1" dirty="0">
                <a:solidFill>
                  <a:schemeClr val="accent2">
                    <a:lumMod val="50000"/>
                  </a:schemeClr>
                </a:solidFill>
              </a:rPr>
              <a:t>THÈME 6 : LES CHOIX STRATÉGIQUES DE L’ENTREPRISE</a:t>
            </a:r>
            <a:endParaRPr lang="fr-FR" dirty="0">
              <a:solidFill>
                <a:schemeClr val="accent2">
                  <a:lumMod val="50000"/>
                </a:schemeClr>
              </a:solidFill>
            </a:endParaRPr>
          </a:p>
          <a:p>
            <a:endParaRPr lang="fr-FR" dirty="0"/>
          </a:p>
          <a:p>
            <a:endParaRPr lang="fr-FR" dirty="0"/>
          </a:p>
        </p:txBody>
      </p:sp>
    </p:spTree>
    <p:extLst>
      <p:ext uri="{BB962C8B-B14F-4D97-AF65-F5344CB8AC3E}">
        <p14:creationId xmlns:p14="http://schemas.microsoft.com/office/powerpoint/2010/main" val="110143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nvGraphicFramePr>
        <p:xfrm>
          <a:off x="642910" y="785793"/>
          <a:ext cx="8339602" cy="4929223"/>
        </p:xfrm>
        <a:graphic>
          <a:graphicData uri="http://schemas.openxmlformats.org/drawingml/2006/table">
            <a:tbl>
              <a:tblPr firstRow="1" bandRow="1">
                <a:tableStyleId>{5C22544A-7EE6-4342-B048-85BDC9FD1C3A}</a:tableStyleId>
              </a:tblPr>
              <a:tblGrid>
                <a:gridCol w="1968620">
                  <a:extLst>
                    <a:ext uri="{9D8B030D-6E8A-4147-A177-3AD203B41FA5}">
                      <a16:colId xmlns:a16="http://schemas.microsoft.com/office/drawing/2014/main" val="20000"/>
                    </a:ext>
                  </a:extLst>
                </a:gridCol>
                <a:gridCol w="4368636">
                  <a:extLst>
                    <a:ext uri="{9D8B030D-6E8A-4147-A177-3AD203B41FA5}">
                      <a16:colId xmlns:a16="http://schemas.microsoft.com/office/drawing/2014/main" val="20001"/>
                    </a:ext>
                  </a:extLst>
                </a:gridCol>
                <a:gridCol w="2002346">
                  <a:extLst>
                    <a:ext uri="{9D8B030D-6E8A-4147-A177-3AD203B41FA5}">
                      <a16:colId xmlns:a16="http://schemas.microsoft.com/office/drawing/2014/main" val="20002"/>
                    </a:ext>
                  </a:extLst>
                </a:gridCol>
              </a:tblGrid>
              <a:tr h="751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Analyse économique et managériale des services informatiques</a:t>
                      </a:r>
                    </a:p>
                  </a:txBody>
                  <a:tcPr marL="68580" marR="68580" marT="34290" marB="34290"/>
                </a:tc>
                <a:tc>
                  <a:txBody>
                    <a:bodyPr/>
                    <a:lstStyle/>
                    <a:p>
                      <a:pPr algn="ctr"/>
                      <a:r>
                        <a:rPr lang="fr-FR" sz="1400" dirty="0"/>
                        <a:t>CEJM</a:t>
                      </a:r>
                    </a:p>
                  </a:txBody>
                  <a:tcPr marL="68580" marR="68580" marT="34290" marB="34290">
                    <a:lnB w="38100" cmpd="sng">
                      <a:noFill/>
                    </a:lnB>
                  </a:tcPr>
                </a:tc>
                <a:tc>
                  <a:txBody>
                    <a:bodyPr/>
                    <a:lstStyle/>
                    <a:p>
                      <a:pPr algn="ctr"/>
                      <a:r>
                        <a:rPr lang="fr-FR" sz="1400" dirty="0"/>
                        <a:t>CEJMA </a:t>
                      </a:r>
                    </a:p>
                  </a:txBody>
                  <a:tcPr marL="68580" marR="68580" marT="34290" marB="34290"/>
                </a:tc>
                <a:extLst>
                  <a:ext uri="{0D108BD9-81ED-4DB2-BD59-A6C34878D82A}">
                    <a16:rowId xmlns:a16="http://schemas.microsoft.com/office/drawing/2014/main" val="10000"/>
                  </a:ext>
                </a:extLst>
              </a:tr>
              <a:tr h="14202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Thème EM 1 - Analyse structurelle du secteur informatique </a:t>
                      </a:r>
                    </a:p>
                    <a:p>
                      <a:pPr marL="0" marR="0" indent="0" algn="l" defTabSz="914400" rtl="0" eaLnBrk="1" fontAlgn="auto" latinLnBrk="0" hangingPunct="1">
                        <a:lnSpc>
                          <a:spcPct val="100000"/>
                        </a:lnSpc>
                        <a:spcBef>
                          <a:spcPts val="0"/>
                        </a:spcBef>
                        <a:spcAft>
                          <a:spcPts val="0"/>
                        </a:spcAft>
                        <a:buClrTx/>
                        <a:buSzTx/>
                        <a:buFontTx/>
                        <a:buChar char="-"/>
                        <a:tabLst/>
                        <a:defRPr/>
                      </a:pPr>
                      <a:r>
                        <a:rPr lang="fr-FR" sz="1200" u="sng" dirty="0"/>
                        <a:t>1.1 Les acteurs de l’industrie informatique</a:t>
                      </a:r>
                      <a:endParaRPr lang="fr-FR" sz="1200" dirty="0"/>
                    </a:p>
                  </a:txBody>
                  <a:tcPr marL="68580" marR="68580" marT="34290" marB="34290">
                    <a:lnR w="12700" cmpd="sng">
                      <a:noFill/>
                    </a:lnR>
                  </a:tcPr>
                </a:tc>
                <a:tc>
                  <a:txBody>
                    <a:bodyPr/>
                    <a:lstStyle/>
                    <a:p>
                      <a:endParaRPr lang="fr-FR" sz="1200" kern="1200" dirty="0">
                        <a:solidFill>
                          <a:schemeClr val="dk1"/>
                        </a:solidFill>
                        <a:effectLst/>
                        <a:latin typeface="+mn-lt"/>
                        <a:ea typeface="+mn-ea"/>
                        <a:cs typeface="+mn-cs"/>
                      </a:endParaRPr>
                    </a:p>
                    <a:p>
                      <a:pPr marL="0" indent="0">
                        <a:buFontTx/>
                        <a:buNone/>
                      </a:pPr>
                      <a:r>
                        <a:rPr lang="fr-FR" sz="1200" kern="1200" dirty="0">
                          <a:solidFill>
                            <a:schemeClr val="dk1"/>
                          </a:solidFill>
                          <a:effectLst/>
                          <a:latin typeface="+mn-lt"/>
                          <a:ea typeface="+mn-ea"/>
                          <a:cs typeface="+mn-cs"/>
                        </a:rPr>
                        <a:t>-Les agents économiques et leurs rôles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-La concurrence et les relations de coopération </a:t>
                      </a:r>
                      <a:r>
                        <a:rPr lang="fr-FR" sz="1200" kern="1200" dirty="0">
                          <a:solidFill>
                            <a:srgbClr val="00B050"/>
                          </a:solidFill>
                          <a:effectLst/>
                          <a:latin typeface="+mn-lt"/>
                          <a:ea typeface="+mn-ea"/>
                          <a:cs typeface="+mn-cs"/>
                        </a:rPr>
                        <a:t>question 1.1)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échanges entre les agents économiques -La concurrence et les relations de coopération </a:t>
                      </a:r>
                      <a:r>
                        <a:rPr lang="fr-FR" sz="1200" kern="1200" dirty="0">
                          <a:solidFill>
                            <a:srgbClr val="00B050"/>
                          </a:solidFill>
                          <a:effectLst/>
                          <a:latin typeface="+mn-lt"/>
                          <a:ea typeface="+mn-ea"/>
                          <a:cs typeface="+mn-cs"/>
                        </a:rPr>
                        <a:t>question 1.1)</a:t>
                      </a:r>
                      <a:endParaRPr lang="fr-FR" sz="1200" kern="1200" dirty="0">
                        <a:solidFill>
                          <a:schemeClr val="dk1"/>
                        </a:solidFill>
                        <a:effectLst/>
                        <a:latin typeface="+mn-lt"/>
                        <a:ea typeface="+mn-ea"/>
                        <a:cs typeface="+mn-cs"/>
                      </a:endParaRPr>
                    </a:p>
                  </a:txBody>
                  <a:tcPr marL="68580" marR="68580" marT="34290" marB="34290">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r>
                        <a:rPr lang="fr-FR" sz="1200" kern="1200" dirty="0">
                          <a:solidFill>
                            <a:schemeClr val="dk1"/>
                          </a:solidFill>
                          <a:effectLst/>
                          <a:latin typeface="+mn-lt"/>
                          <a:ea typeface="+mn-ea"/>
                          <a:cs typeface="+mn-cs"/>
                        </a:rPr>
                        <a:t>Acteurs du secteur informatique avec lesquels l’organisation est en relation (constructeurs, hébergeurs et éditeurs, ESN </a:t>
                      </a:r>
                      <a:r>
                        <a:rPr lang="fr-FR" sz="1200" kern="1200" dirty="0">
                          <a:solidFill>
                            <a:schemeClr val="accent6">
                              <a:lumMod val="75000"/>
                            </a:schemeClr>
                          </a:solidFill>
                          <a:effectLst/>
                          <a:latin typeface="+mn-lt"/>
                          <a:ea typeface="+mn-ea"/>
                          <a:cs typeface="+mn-cs"/>
                        </a:rPr>
                        <a:t>(Bloc 1)</a:t>
                      </a:r>
                      <a:endParaRPr lang="fr-FR" sz="1200" dirty="0">
                        <a:solidFill>
                          <a:schemeClr val="accent6">
                            <a:lumMod val="75000"/>
                          </a:schemeClr>
                        </a:solidFill>
                      </a:endParaRPr>
                    </a:p>
                    <a:p>
                      <a:endParaRPr lang="fr-FR" sz="1200" dirty="0"/>
                    </a:p>
                  </a:txBody>
                  <a:tcPr marL="68580" marR="68580" marT="34290" marB="34290">
                    <a:lnL w="12700" cmpd="sng">
                      <a:noFill/>
                    </a:lnL>
                  </a:tcPr>
                </a:tc>
                <a:extLst>
                  <a:ext uri="{0D108BD9-81ED-4DB2-BD59-A6C34878D82A}">
                    <a16:rowId xmlns:a16="http://schemas.microsoft.com/office/drawing/2014/main" val="10001"/>
                  </a:ext>
                </a:extLst>
              </a:tr>
              <a:tr h="2757023">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fr-FR" sz="1200" baseline="0" dirty="0"/>
                        <a:t> </a:t>
                      </a:r>
                      <a:r>
                        <a:rPr lang="fr-FR" sz="1200" u="sng" kern="1200" dirty="0">
                          <a:solidFill>
                            <a:schemeClr val="dk1"/>
                          </a:solidFill>
                          <a:latin typeface="+mn-lt"/>
                          <a:ea typeface="+mn-ea"/>
                          <a:cs typeface="+mn-cs"/>
                        </a:rPr>
                        <a:t>1.2 Le prix comme information économique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u="sng" kern="1200" dirty="0">
                        <a:solidFill>
                          <a:schemeClr val="dk1"/>
                        </a:solidFill>
                        <a:latin typeface="+mn-lt"/>
                        <a:ea typeface="+mn-ea"/>
                        <a:cs typeface="+mn-cs"/>
                      </a:endParaRPr>
                    </a:p>
                    <a:p>
                      <a:r>
                        <a:rPr lang="fr-FR" sz="1200" b="0" i="1" u="none" strike="noStrike" kern="1200" baseline="0" dirty="0">
                          <a:solidFill>
                            <a:schemeClr val="dk1"/>
                          </a:solidFill>
                          <a:latin typeface="+mn-lt"/>
                          <a:ea typeface="+mn-ea"/>
                          <a:cs typeface="+mn-cs"/>
                        </a:rPr>
                        <a:t>Marchés, </a:t>
                      </a:r>
                    </a:p>
                    <a:p>
                      <a:r>
                        <a:rPr lang="fr-FR" sz="1200" b="0" i="1" u="none" strike="noStrike" kern="1200" baseline="0" dirty="0">
                          <a:solidFill>
                            <a:schemeClr val="dk1"/>
                          </a:solidFill>
                          <a:latin typeface="+mn-lt"/>
                          <a:ea typeface="+mn-ea"/>
                          <a:cs typeface="+mn-cs"/>
                        </a:rPr>
                        <a:t>Prix, </a:t>
                      </a:r>
                    </a:p>
                    <a:p>
                      <a:r>
                        <a:rPr lang="fr-FR" sz="1200" b="0" i="1" u="none" strike="noStrike" kern="1200" baseline="0" dirty="0">
                          <a:solidFill>
                            <a:schemeClr val="dk1"/>
                          </a:solidFill>
                          <a:latin typeface="+mn-lt"/>
                          <a:ea typeface="+mn-ea"/>
                          <a:cs typeface="+mn-cs"/>
                        </a:rPr>
                        <a:t>Production, investissement </a:t>
                      </a:r>
                    </a:p>
                    <a:p>
                      <a:r>
                        <a:rPr lang="fr-FR" sz="1200" b="0" i="1" u="none" strike="noStrike" kern="1200" baseline="0" dirty="0">
                          <a:solidFill>
                            <a:schemeClr val="dk1"/>
                          </a:solidFill>
                          <a:latin typeface="+mn-lt"/>
                          <a:ea typeface="+mn-ea"/>
                          <a:cs typeface="+mn-cs"/>
                        </a:rPr>
                        <a:t>Monnaie </a:t>
                      </a:r>
                    </a:p>
                    <a:p>
                      <a:r>
                        <a:rPr lang="fr-FR" sz="1200" b="0" i="1" u="none" strike="noStrike" kern="1200" baseline="0" dirty="0">
                          <a:solidFill>
                            <a:schemeClr val="dk1"/>
                          </a:solidFill>
                          <a:latin typeface="+mn-lt"/>
                          <a:ea typeface="+mn-ea"/>
                          <a:cs typeface="+mn-cs"/>
                        </a:rPr>
                        <a:t>Modèle propriétaire, modèle libre</a:t>
                      </a:r>
                    </a:p>
                    <a:p>
                      <a:endParaRPr lang="fr-FR" sz="1200" dirty="0"/>
                    </a:p>
                  </a:txBody>
                  <a:tcPr marL="68580" marR="68580" marT="34290" marB="34290"/>
                </a:tc>
                <a:tc>
                  <a: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FR" sz="1200" kern="1200" dirty="0">
                          <a:solidFill>
                            <a:schemeClr val="dk1"/>
                          </a:solidFill>
                          <a:effectLst/>
                          <a:latin typeface="+mn-lt"/>
                          <a:ea typeface="+mn-ea"/>
                          <a:cs typeface="+mn-cs"/>
                        </a:rPr>
                        <a:t>Le rôle du marché et son fonctionnement </a:t>
                      </a:r>
                      <a:r>
                        <a:rPr lang="fr-FR" sz="1200" kern="1200" dirty="0">
                          <a:solidFill>
                            <a:srgbClr val="00B050"/>
                          </a:solidFill>
                          <a:effectLst/>
                          <a:latin typeface="+mn-lt"/>
                          <a:ea typeface="+mn-ea"/>
                          <a:cs typeface="+mn-cs"/>
                        </a:rPr>
                        <a:t>question 1.1)</a:t>
                      </a:r>
                    </a:p>
                    <a:p>
                      <a:r>
                        <a:rPr lang="fr-FR" sz="1200" kern="1200" dirty="0">
                          <a:solidFill>
                            <a:schemeClr val="dk1"/>
                          </a:solidFill>
                          <a:effectLst/>
                          <a:latin typeface="+mn-lt"/>
                          <a:ea typeface="+mn-ea"/>
                          <a:cs typeface="+mn-cs"/>
                        </a:rPr>
                        <a:t>-Les facteurs de production (capital, travail matières premières, connaissances)</a:t>
                      </a:r>
                      <a:r>
                        <a:rPr lang="fr-FR" sz="1200" kern="1200" dirty="0">
                          <a:solidFill>
                            <a:srgbClr val="C00000"/>
                          </a:solidFill>
                          <a:effectLst/>
                          <a:latin typeface="+mn-lt"/>
                          <a:ea typeface="+mn-ea"/>
                          <a:cs typeface="+mn-cs"/>
                        </a:rPr>
                        <a:t> (question 3.1)</a:t>
                      </a:r>
                      <a:endParaRPr lang="fr-FR" sz="1200" kern="1200" dirty="0">
                        <a:solidFill>
                          <a:schemeClr val="dk1"/>
                        </a:solidFill>
                        <a:effectLst/>
                        <a:latin typeface="+mn-lt"/>
                        <a:ea typeface="+mn-ea"/>
                        <a:cs typeface="+mn-cs"/>
                      </a:endParaRPr>
                    </a:p>
                    <a:p>
                      <a:r>
                        <a:rPr lang="fr-FR" sz="1200" kern="1200" dirty="0">
                          <a:solidFill>
                            <a:schemeClr val="dk1"/>
                          </a:solidFill>
                          <a:effectLst/>
                          <a:latin typeface="+mn-lt"/>
                          <a:ea typeface="+mn-ea"/>
                          <a:cs typeface="+mn-cs"/>
                        </a:rPr>
                        <a:t>-Les gains de productivité et coûts de production </a:t>
                      </a:r>
                      <a:r>
                        <a:rPr lang="fr-FR" sz="1200" kern="1200" dirty="0">
                          <a:solidFill>
                            <a:srgbClr val="C00000"/>
                          </a:solidFill>
                          <a:effectLst/>
                          <a:latin typeface="+mn-lt"/>
                          <a:ea typeface="+mn-ea"/>
                          <a:cs typeface="+mn-cs"/>
                        </a:rPr>
                        <a:t>(question3.1)</a:t>
                      </a:r>
                    </a:p>
                    <a:p>
                      <a:endParaRPr lang="fr-FR" sz="1200" dirty="0"/>
                    </a:p>
                    <a:p>
                      <a:r>
                        <a:rPr lang="fr-FR" sz="1200" kern="1200" dirty="0">
                          <a:solidFill>
                            <a:schemeClr val="dk1"/>
                          </a:solidFill>
                          <a:effectLst/>
                          <a:latin typeface="+mn-lt"/>
                          <a:ea typeface="+mn-ea"/>
                          <a:cs typeface="+mn-cs"/>
                        </a:rPr>
                        <a:t>-L’offre et la demande de</a:t>
                      </a:r>
                      <a:r>
                        <a:rPr lang="fr-FR" sz="1200" kern="1200" dirty="0">
                          <a:solidFill>
                            <a:schemeClr val="tx1"/>
                          </a:solidFill>
                          <a:effectLst/>
                          <a:latin typeface="+mn-lt"/>
                          <a:ea typeface="+mn-ea"/>
                          <a:cs typeface="+mn-cs"/>
                        </a:rPr>
                        <a:t> travail </a:t>
                      </a:r>
                      <a:r>
                        <a:rPr lang="fr-FR" sz="1200" kern="1200" dirty="0">
                          <a:solidFill>
                            <a:srgbClr val="7030A0"/>
                          </a:solidFill>
                          <a:effectLst/>
                          <a:latin typeface="+mn-lt"/>
                          <a:ea typeface="+mn-ea"/>
                          <a:cs typeface="+mn-cs"/>
                        </a:rPr>
                        <a:t>(question 5 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-La segmentation du marché du travail </a:t>
                      </a:r>
                      <a:r>
                        <a:rPr lang="fr-FR" sz="1200" kern="1200" dirty="0">
                          <a:solidFill>
                            <a:srgbClr val="7030A0"/>
                          </a:solidFill>
                          <a:effectLst/>
                          <a:latin typeface="+mn-lt"/>
                          <a:ea typeface="+mn-ea"/>
                          <a:cs typeface="+mn-cs"/>
                        </a:rPr>
                        <a:t>(question 5 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déséquilibres du marché du travail et la politique de l’emploi  </a:t>
                      </a:r>
                      <a:r>
                        <a:rPr lang="fr-FR" sz="1200" kern="1200" dirty="0">
                          <a:solidFill>
                            <a:srgbClr val="7030A0"/>
                          </a:solidFill>
                          <a:effectLst/>
                          <a:latin typeface="+mn-lt"/>
                          <a:ea typeface="+mn-ea"/>
                          <a:cs typeface="+mn-cs"/>
                        </a:rPr>
                        <a:t>(question 5 1)</a:t>
                      </a:r>
                    </a:p>
                    <a:p>
                      <a:r>
                        <a:rPr lang="fr-FR" sz="1200" dirty="0">
                          <a:solidFill>
                            <a:srgbClr val="7030A0"/>
                          </a:solidFill>
                        </a:rPr>
                        <a:t>Pouvait être abordée AVANT dans le cadre des composante du coût du travail et le fonctionnement du marché (cas particulier du marché du travail</a:t>
                      </a:r>
                      <a:r>
                        <a:rPr lang="fr-FR" sz="1200" dirty="0"/>
                        <a:t>)</a:t>
                      </a:r>
                    </a:p>
                  </a:txBody>
                  <a:tcPr marL="68580" marR="68580" marT="34290" marB="34290">
                    <a:lnT w="12700" cmpd="sng">
                      <a:noFill/>
                    </a:lnT>
                  </a:tcPr>
                </a:tc>
                <a:tc>
                  <a:txBody>
                    <a:bodyPr/>
                    <a:lstStyle/>
                    <a:p>
                      <a:pPr algn="l">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 IT Asset management : optimisation des ressources pour réduire les coûts, les risques liés à la sécurité, optimiser le déploiement du SI en fonction des objectifs.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15000"/>
                        </a:lnSpc>
                        <a:spcAft>
                          <a:spcPts val="1000"/>
                        </a:spcAft>
                      </a:pPr>
                      <a:r>
                        <a:rPr lang="fr-FR" sz="1200" dirty="0">
                          <a:effectLst/>
                          <a:latin typeface="Times New Roman" panose="02020603050405020304" pitchFamily="18" charset="0"/>
                          <a:ea typeface="Calibri" panose="020F0502020204030204" pitchFamily="34" charset="0"/>
                          <a:cs typeface="Times New Roman" panose="02020603050405020304" pitchFamily="18" charset="0"/>
                        </a:rPr>
                        <a:t> avantages obtenus et risques encourus en cas d’une gestion insuffisante ou inexistante. </a:t>
                      </a:r>
                      <a:r>
                        <a:rPr lang="fr-FR" sz="1200" kern="1200" dirty="0">
                          <a:solidFill>
                            <a:schemeClr val="accent6">
                              <a:lumMod val="75000"/>
                            </a:schemeClr>
                          </a:solidFill>
                          <a:effectLst/>
                          <a:latin typeface="+mn-lt"/>
                          <a:ea typeface="+mn-ea"/>
                          <a:cs typeface="+mn-cs"/>
                        </a:rPr>
                        <a:t>(Bloc 1)</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151" marR="67151"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a:extLst>
              <a:ext uri="{FF2B5EF4-FFF2-40B4-BE49-F238E27FC236}">
                <a16:creationId xmlns:a16="http://schemas.microsoft.com/office/drawing/2014/main" id="{8483F902-ADD1-4FAE-B604-D585274E2404}"/>
              </a:ext>
            </a:extLst>
          </p:cNvPr>
          <p:cNvGraphicFramePr>
            <a:graphicFrameLocks noGrp="1"/>
          </p:cNvGraphicFramePr>
          <p:nvPr>
            <p:extLst>
              <p:ext uri="{D42A27DB-BD31-4B8C-83A1-F6EECF244321}">
                <p14:modId xmlns:p14="http://schemas.microsoft.com/office/powerpoint/2010/main" val="1298995497"/>
              </p:ext>
            </p:extLst>
          </p:nvPr>
        </p:nvGraphicFramePr>
        <p:xfrm>
          <a:off x="1785918" y="404664"/>
          <a:ext cx="7072362" cy="6040936"/>
        </p:xfrm>
        <a:graphic>
          <a:graphicData uri="http://schemas.openxmlformats.org/drawingml/2006/table">
            <a:tbl>
              <a:tblPr firstRow="1" bandRow="1">
                <a:tableStyleId>{5C22544A-7EE6-4342-B048-85BDC9FD1C3A}</a:tableStyleId>
              </a:tblPr>
              <a:tblGrid>
                <a:gridCol w="1669480">
                  <a:extLst>
                    <a:ext uri="{9D8B030D-6E8A-4147-A177-3AD203B41FA5}">
                      <a16:colId xmlns:a16="http://schemas.microsoft.com/office/drawing/2014/main" val="20000"/>
                    </a:ext>
                  </a:extLst>
                </a:gridCol>
                <a:gridCol w="3704802">
                  <a:extLst>
                    <a:ext uri="{9D8B030D-6E8A-4147-A177-3AD203B41FA5}">
                      <a16:colId xmlns:a16="http://schemas.microsoft.com/office/drawing/2014/main" val="20001"/>
                    </a:ext>
                  </a:extLst>
                </a:gridCol>
                <a:gridCol w="1698080">
                  <a:extLst>
                    <a:ext uri="{9D8B030D-6E8A-4147-A177-3AD203B41FA5}">
                      <a16:colId xmlns:a16="http://schemas.microsoft.com/office/drawing/2014/main" val="20002"/>
                    </a:ext>
                  </a:extLst>
                </a:gridCol>
              </a:tblGrid>
              <a:tr h="7925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dirty="0"/>
                        <a:t>Analyse économique et managériale des services informatiques</a:t>
                      </a:r>
                    </a:p>
                  </a:txBody>
                  <a:tcPr marL="68580" marR="68580" marT="34290" marB="34290"/>
                </a:tc>
                <a:tc>
                  <a:txBody>
                    <a:bodyPr/>
                    <a:lstStyle/>
                    <a:p>
                      <a:pPr algn="ctr"/>
                      <a:r>
                        <a:rPr lang="fr-FR" sz="1400" dirty="0"/>
                        <a:t>CEJM</a:t>
                      </a:r>
                    </a:p>
                  </a:txBody>
                  <a:tcPr marL="68580" marR="68580" marT="34290" marB="34290">
                    <a:lnB w="38100" cmpd="sng">
                      <a:noFill/>
                    </a:lnB>
                  </a:tcPr>
                </a:tc>
                <a:tc>
                  <a:txBody>
                    <a:bodyPr/>
                    <a:lstStyle/>
                    <a:p>
                      <a:pPr algn="ctr"/>
                      <a:r>
                        <a:rPr lang="fr-FR" sz="1400" dirty="0"/>
                        <a:t>CEJMA </a:t>
                      </a:r>
                    </a:p>
                  </a:txBody>
                  <a:tcPr marL="68580" marR="68580" marT="34290" marB="34290"/>
                </a:tc>
                <a:extLst>
                  <a:ext uri="{0D108BD9-81ED-4DB2-BD59-A6C34878D82A}">
                    <a16:rowId xmlns:a16="http://schemas.microsoft.com/office/drawing/2014/main" val="10000"/>
                  </a:ext>
                </a:extLst>
              </a:tr>
              <a:tr h="1504266">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fr-FR" sz="1200" u="sng" kern="1200" dirty="0">
                          <a:solidFill>
                            <a:schemeClr val="dk1"/>
                          </a:solidFill>
                          <a:latin typeface="+mn-lt"/>
                          <a:ea typeface="+mn-ea"/>
                          <a:cs typeface="+mn-cs"/>
                        </a:rPr>
                        <a:t>1.3 Les décisions des agents économiques </a:t>
                      </a:r>
                    </a:p>
                    <a:p>
                      <a:r>
                        <a:rPr lang="fr-FR" sz="1200" b="0" i="1" u="none" strike="noStrike" kern="1200" baseline="0" dirty="0">
                          <a:solidFill>
                            <a:schemeClr val="dk1"/>
                          </a:solidFill>
                          <a:latin typeface="+mn-lt"/>
                          <a:ea typeface="+mn-ea"/>
                          <a:cs typeface="+mn-cs"/>
                        </a:rPr>
                        <a:t>Coût/avantage/risque </a:t>
                      </a:r>
                    </a:p>
                    <a:p>
                      <a:r>
                        <a:rPr lang="fr-FR" sz="1200" b="0" i="1" u="none" strike="noStrike" kern="1200" baseline="0" dirty="0">
                          <a:solidFill>
                            <a:schemeClr val="dk1"/>
                          </a:solidFill>
                          <a:latin typeface="+mn-lt"/>
                          <a:ea typeface="+mn-ea"/>
                          <a:cs typeface="+mn-cs"/>
                        </a:rPr>
                        <a:t>Typologie Asymétries d’information, Contrats</a:t>
                      </a:r>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L’asymétrie de l’information </a:t>
                      </a:r>
                      <a:r>
                        <a:rPr lang="fr-FR" sz="1200" kern="1200" dirty="0">
                          <a:solidFill>
                            <a:srgbClr val="00B050"/>
                          </a:solidFill>
                          <a:effectLst/>
                          <a:latin typeface="+mn-lt"/>
                          <a:ea typeface="+mn-ea"/>
                          <a:cs typeface="+mn-cs"/>
                        </a:rPr>
                        <a:t>question 1.1)</a:t>
                      </a:r>
                      <a:endParaRPr lang="fr-FR" sz="1200" dirty="0"/>
                    </a:p>
                  </a:txBody>
                  <a:tcPr marL="68580" marR="68580" marT="34290" marB="34290">
                    <a:lnT w="38100" cmpd="sng">
                      <a:noFill/>
                    </a:lnT>
                  </a:tcPr>
                </a:tc>
                <a:tc>
                  <a:txBody>
                    <a:bodyPr/>
                    <a:lstStyle/>
                    <a:p>
                      <a:endParaRPr lang="fr-FR" sz="900" dirty="0"/>
                    </a:p>
                  </a:txBody>
                  <a:tcPr marL="68580" marR="68580" marT="34290" marB="34290"/>
                </a:tc>
                <a:extLst>
                  <a:ext uri="{0D108BD9-81ED-4DB2-BD59-A6C34878D82A}">
                    <a16:rowId xmlns:a16="http://schemas.microsoft.com/office/drawing/2014/main" val="10003"/>
                  </a:ext>
                </a:extLst>
              </a:tr>
              <a:tr h="12977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latin typeface="+mn-lt"/>
                          <a:ea typeface="+mn-ea"/>
                          <a:cs typeface="+mn-cs"/>
                        </a:rPr>
                        <a:t> </a:t>
                      </a:r>
                      <a:r>
                        <a:rPr lang="fr-FR" sz="1200" u="sng" kern="1200" dirty="0">
                          <a:solidFill>
                            <a:schemeClr val="dk1"/>
                          </a:solidFill>
                          <a:latin typeface="+mn-lt"/>
                          <a:ea typeface="+mn-ea"/>
                          <a:cs typeface="+mn-cs"/>
                        </a:rPr>
                        <a:t>1.4 Le choix d’externaliser, l’échange et le contrat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u="sng" kern="120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sng" kern="1200" dirty="0">
                          <a:solidFill>
                            <a:schemeClr val="dk1"/>
                          </a:solidFill>
                          <a:latin typeface="+mn-lt"/>
                          <a:ea typeface="+mn-ea"/>
                          <a:cs typeface="+mn-cs"/>
                        </a:rPr>
                        <a:t>1.5 La construction d’une réponse adaptée aux besoins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1" u="none" kern="1200" dirty="0">
                          <a:solidFill>
                            <a:schemeClr val="dk1"/>
                          </a:solidFill>
                          <a:latin typeface="+mn-lt"/>
                          <a:ea typeface="+mn-ea"/>
                          <a:cs typeface="+mn-cs"/>
                        </a:rPr>
                        <a:t>Analyse de la valeur </a:t>
                      </a:r>
                      <a:r>
                        <a:rPr lang="fr-FR" sz="1200" kern="1200" dirty="0">
                          <a:solidFill>
                            <a:srgbClr val="FF0000"/>
                          </a:solidFill>
                          <a:latin typeface="+mn-lt"/>
                          <a:ea typeface="+mn-ea"/>
                          <a:cs typeface="+mn-cs"/>
                        </a:rPr>
                        <a:t>disparaît</a:t>
                      </a:r>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 Les principes et finalités de l’impartition </a:t>
                      </a:r>
                      <a:r>
                        <a:rPr lang="fr-FR" sz="1200" kern="1200" dirty="0">
                          <a:solidFill>
                            <a:srgbClr val="C00000"/>
                          </a:solidFill>
                          <a:effectLst/>
                          <a:latin typeface="+mn-lt"/>
                          <a:ea typeface="+mn-ea"/>
                          <a:cs typeface="+mn-cs"/>
                        </a:rPr>
                        <a:t>(question 3.1)</a:t>
                      </a:r>
                      <a:endParaRPr lang="fr-FR"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 La chaine de valeur </a:t>
                      </a:r>
                      <a:r>
                        <a:rPr lang="fr-FR" sz="1200" kern="1200" dirty="0">
                          <a:solidFill>
                            <a:srgbClr val="C00000"/>
                          </a:solidFill>
                          <a:effectLst/>
                          <a:latin typeface="+mn-lt"/>
                          <a:ea typeface="+mn-ea"/>
                          <a:cs typeface="+mn-cs"/>
                        </a:rPr>
                        <a:t>(question 3.1)</a:t>
                      </a:r>
                      <a:endParaRPr lang="fr-FR"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dk1"/>
                        </a:solidFill>
                        <a:effectLst/>
                        <a:latin typeface="+mn-lt"/>
                        <a:ea typeface="+mn-ea"/>
                        <a:cs typeface="+mn-cs"/>
                      </a:endParaRPr>
                    </a:p>
                    <a:p>
                      <a:endParaRPr lang="fr-FR" sz="1200" dirty="0"/>
                    </a:p>
                  </a:txBody>
                  <a:tcPr marL="68580" marR="68580" marT="34290" marB="34290"/>
                </a:tc>
                <a:tc>
                  <a:txBody>
                    <a:bodyPr/>
                    <a:lstStyle/>
                    <a:p>
                      <a:endParaRPr lang="fr-FR" sz="900" dirty="0"/>
                    </a:p>
                  </a:txBody>
                  <a:tcPr marL="68580" marR="68580" marT="34290" marB="34290"/>
                </a:tc>
                <a:extLst>
                  <a:ext uri="{0D108BD9-81ED-4DB2-BD59-A6C34878D82A}">
                    <a16:rowId xmlns:a16="http://schemas.microsoft.com/office/drawing/2014/main" val="10004"/>
                  </a:ext>
                </a:extLst>
              </a:tr>
              <a:tr h="2022070">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fr-FR" sz="1200" u="sng" kern="1200" dirty="0">
                          <a:solidFill>
                            <a:schemeClr val="dk1"/>
                          </a:solidFill>
                          <a:latin typeface="+mn-lt"/>
                          <a:ea typeface="+mn-ea"/>
                          <a:cs typeface="+mn-cs"/>
                        </a:rPr>
                        <a:t>1.6  Le rôle de l’Etat,  de l’Europe et des collectivités locales</a:t>
                      </a:r>
                      <a:endParaRPr lang="fr-FR" sz="1200" u="sng" dirty="0"/>
                    </a:p>
                    <a:p>
                      <a:r>
                        <a:rPr lang="fr-FR" sz="1200" b="0" i="1" u="none" strike="noStrike" kern="1200" baseline="0" dirty="0">
                          <a:solidFill>
                            <a:schemeClr val="dk1"/>
                          </a:solidFill>
                          <a:latin typeface="+mn-lt"/>
                          <a:ea typeface="+mn-ea"/>
                          <a:cs typeface="+mn-cs"/>
                        </a:rPr>
                        <a:t>État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0" i="1" u="none" strike="noStrike" kern="1200" baseline="0" dirty="0">
                          <a:solidFill>
                            <a:schemeClr val="dk1"/>
                          </a:solidFill>
                          <a:latin typeface="+mn-lt"/>
                          <a:ea typeface="+mn-ea"/>
                          <a:cs typeface="+mn-cs"/>
                        </a:rPr>
                        <a:t>Politiques publiques, Politique de la concurrence </a:t>
                      </a:r>
                      <a:endParaRPr lang="fr-FR" sz="1200" dirty="0"/>
                    </a:p>
                    <a:p>
                      <a:r>
                        <a:rPr lang="fr-FR" sz="1200" b="0" i="1" u="none" strike="noStrike" kern="1200" baseline="0" dirty="0">
                          <a:solidFill>
                            <a:schemeClr val="dk1"/>
                          </a:solidFill>
                          <a:latin typeface="+mn-lt"/>
                          <a:ea typeface="+mn-ea"/>
                          <a:cs typeface="+mn-cs"/>
                        </a:rPr>
                        <a:t>Biens publics, Biens réseaux, Infrastructure </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 rôle de l’État (allocation, redistribution, régulation)</a:t>
                      </a:r>
                    </a:p>
                    <a:p>
                      <a:endParaRPr lang="fr-FR" sz="1200" dirty="0"/>
                    </a:p>
                  </a:txBody>
                  <a:tcPr marL="68580" marR="68580" marT="34290" marB="34290"/>
                </a:tc>
                <a:tc>
                  <a:txBody>
                    <a:bodyPr/>
                    <a:lstStyle/>
                    <a:p>
                      <a:endParaRPr lang="fr-FR" sz="900" dirty="0"/>
                    </a:p>
                  </a:txBody>
                  <a:tcPr marL="68580" marR="68580" marT="34290" marB="34290"/>
                </a:tc>
                <a:extLst>
                  <a:ext uri="{0D108BD9-81ED-4DB2-BD59-A6C34878D82A}">
                    <a16:rowId xmlns:a16="http://schemas.microsoft.com/office/drawing/2014/main" val="341083915"/>
                  </a:ext>
                </a:extLst>
              </a:tr>
            </a:tbl>
          </a:graphicData>
        </a:graphic>
      </p:graphicFrame>
    </p:spTree>
    <p:extLst>
      <p:ext uri="{BB962C8B-B14F-4D97-AF65-F5344CB8AC3E}">
        <p14:creationId xmlns:p14="http://schemas.microsoft.com/office/powerpoint/2010/main" val="2494331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D282135F-1F54-4325-8113-9F5342311D76}"/>
              </a:ext>
            </a:extLst>
          </p:cNvPr>
          <p:cNvGraphicFramePr>
            <a:graphicFrameLocks noGrp="1"/>
          </p:cNvGraphicFramePr>
          <p:nvPr>
            <p:extLst>
              <p:ext uri="{D42A27DB-BD31-4B8C-83A1-F6EECF244321}">
                <p14:modId xmlns:p14="http://schemas.microsoft.com/office/powerpoint/2010/main" val="1479802836"/>
              </p:ext>
            </p:extLst>
          </p:nvPr>
        </p:nvGraphicFramePr>
        <p:xfrm>
          <a:off x="928661" y="0"/>
          <a:ext cx="8107836" cy="6629400"/>
        </p:xfrm>
        <a:graphic>
          <a:graphicData uri="http://schemas.openxmlformats.org/drawingml/2006/table">
            <a:tbl>
              <a:tblPr firstRow="1" bandRow="1">
                <a:tableStyleId>{5C22544A-7EE6-4342-B048-85BDC9FD1C3A}</a:tableStyleId>
              </a:tblPr>
              <a:tblGrid>
                <a:gridCol w="2702612">
                  <a:extLst>
                    <a:ext uri="{9D8B030D-6E8A-4147-A177-3AD203B41FA5}">
                      <a16:colId xmlns:a16="http://schemas.microsoft.com/office/drawing/2014/main" val="611939732"/>
                    </a:ext>
                  </a:extLst>
                </a:gridCol>
                <a:gridCol w="2702612">
                  <a:extLst>
                    <a:ext uri="{9D8B030D-6E8A-4147-A177-3AD203B41FA5}">
                      <a16:colId xmlns:a16="http://schemas.microsoft.com/office/drawing/2014/main" val="245640364"/>
                    </a:ext>
                  </a:extLst>
                </a:gridCol>
                <a:gridCol w="2702612">
                  <a:extLst>
                    <a:ext uri="{9D8B030D-6E8A-4147-A177-3AD203B41FA5}">
                      <a16:colId xmlns:a16="http://schemas.microsoft.com/office/drawing/2014/main" val="287857424"/>
                    </a:ext>
                  </a:extLst>
                </a:gridCol>
              </a:tblGrid>
              <a:tr h="44577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Analyse économique et managériale des services informatiques</a:t>
                      </a:r>
                    </a:p>
                    <a:p>
                      <a:pPr algn="ctr"/>
                      <a:endParaRPr lang="fr-FR" sz="12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CEJM</a:t>
                      </a:r>
                    </a:p>
                    <a:p>
                      <a:pPr algn="ctr"/>
                      <a:endParaRPr lang="fr-FR" sz="1200" dirty="0"/>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t>CEJMA </a:t>
                      </a:r>
                    </a:p>
                    <a:p>
                      <a:pPr algn="ctr"/>
                      <a:endParaRPr lang="fr-FR" sz="1200" dirty="0"/>
                    </a:p>
                  </a:txBody>
                  <a:tcPr marL="68580" marR="68580" marT="34290" marB="34290"/>
                </a:tc>
                <a:extLst>
                  <a:ext uri="{0D108BD9-81ED-4DB2-BD59-A6C34878D82A}">
                    <a16:rowId xmlns:a16="http://schemas.microsoft.com/office/drawing/2014/main" val="2197707080"/>
                  </a:ext>
                </a:extLst>
              </a:tr>
              <a:tr h="9829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u="sng" dirty="0"/>
                        <a:t>Thème EM 2 – Analyse dynamique du secteur informatique </a:t>
                      </a:r>
                    </a:p>
                    <a:p>
                      <a:pPr marL="0" marR="0" indent="0" algn="l" defTabSz="914400" rtl="0" eaLnBrk="1" fontAlgn="auto" latinLnBrk="0" hangingPunct="1">
                        <a:lnSpc>
                          <a:spcPct val="100000"/>
                        </a:lnSpc>
                        <a:spcBef>
                          <a:spcPts val="0"/>
                        </a:spcBef>
                        <a:spcAft>
                          <a:spcPts val="0"/>
                        </a:spcAft>
                        <a:buClrTx/>
                        <a:buSzTx/>
                        <a:buFontTx/>
                        <a:buNone/>
                        <a:tabLst/>
                        <a:defRPr/>
                      </a:pPr>
                      <a:r>
                        <a:rPr lang="fr-FR" sz="1200" u="sng" dirty="0"/>
                        <a:t>2.1 Les entrées et les sorties dans le secteur de l’informatique</a:t>
                      </a:r>
                    </a:p>
                    <a:p>
                      <a:r>
                        <a:rPr lang="fr-FR" sz="1200" b="0" i="1" u="none" strike="noStrike" kern="1200" baseline="0" dirty="0">
                          <a:solidFill>
                            <a:schemeClr val="dk1"/>
                          </a:solidFill>
                          <a:latin typeface="+mn-lt"/>
                          <a:ea typeface="+mn-ea"/>
                          <a:cs typeface="+mn-cs"/>
                        </a:rPr>
                        <a:t>Barrières à l’entrée </a:t>
                      </a:r>
                    </a:p>
                    <a:p>
                      <a:r>
                        <a:rPr lang="fr-FR" sz="1200" b="0" i="1" u="none" strike="noStrike" kern="1200" baseline="0" dirty="0">
                          <a:solidFill>
                            <a:schemeClr val="dk1"/>
                          </a:solidFill>
                          <a:latin typeface="+mn-lt"/>
                          <a:ea typeface="+mn-ea"/>
                          <a:cs typeface="+mn-cs"/>
                        </a:rPr>
                        <a:t>Concurrence </a:t>
                      </a:r>
                      <a:r>
                        <a:rPr lang="fr-FR" sz="1200" b="0" i="0" u="none" strike="noStrike" kern="1200" baseline="0" dirty="0">
                          <a:solidFill>
                            <a:schemeClr val="dk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p>
                    <a:p>
                      <a:endParaRPr lang="fr-FR" sz="1200" dirty="0"/>
                    </a:p>
                  </a:txBody>
                  <a:tcPr marL="68580" marR="68580" marT="34290" marB="34290"/>
                </a:tc>
                <a:tc>
                  <a:txBody>
                    <a:bodyPr/>
                    <a:lstStyle/>
                    <a:p>
                      <a:endParaRPr lang="fr-FR" sz="1200" dirty="0"/>
                    </a:p>
                    <a:p>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barrières à l’entrée </a:t>
                      </a:r>
                      <a:r>
                        <a:rPr lang="fr-FR" sz="1200" kern="1200" dirty="0">
                          <a:solidFill>
                            <a:srgbClr val="00B050"/>
                          </a:solidFill>
                          <a:effectLst/>
                          <a:latin typeface="+mn-lt"/>
                          <a:ea typeface="+mn-ea"/>
                          <a:cs typeface="+mn-cs"/>
                        </a:rPr>
                        <a:t>(Question 1.1)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rgbClr val="00B05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principes de la régulation supranationale dans le cadre européen </a:t>
                      </a:r>
                      <a:r>
                        <a:rPr lang="fr-FR" sz="1200" kern="1200" dirty="0">
                          <a:solidFill>
                            <a:srgbClr val="00B050"/>
                          </a:solidFill>
                          <a:effectLst/>
                          <a:latin typeface="+mn-lt"/>
                          <a:ea typeface="+mn-ea"/>
                          <a:cs typeface="+mn-cs"/>
                        </a:rPr>
                        <a:t>(question 1.3)</a:t>
                      </a:r>
                    </a:p>
                    <a:p>
                      <a:endParaRPr lang="fr-FR" sz="1200" dirty="0"/>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12613263"/>
                  </a:ext>
                </a:extLst>
              </a:tr>
              <a:tr h="6400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u="sng" dirty="0"/>
                        <a:t>2.2 L’internationalisation des marchés</a:t>
                      </a:r>
                    </a:p>
                    <a:p>
                      <a:r>
                        <a:rPr lang="fr-FR" sz="1200" b="0" i="1" u="none" strike="noStrike" kern="1200" baseline="0" dirty="0">
                          <a:solidFill>
                            <a:schemeClr val="dk1"/>
                          </a:solidFill>
                          <a:latin typeface="+mn-lt"/>
                          <a:ea typeface="+mn-ea"/>
                          <a:cs typeface="+mn-cs"/>
                        </a:rPr>
                        <a:t>Coûts des facteurs de production </a:t>
                      </a:r>
                    </a:p>
                    <a:p>
                      <a:r>
                        <a:rPr lang="fr-FR" sz="1200" b="0" i="1" u="none" strike="noStrike" kern="1200" baseline="0" dirty="0">
                          <a:solidFill>
                            <a:schemeClr val="dk1"/>
                          </a:solidFill>
                          <a:latin typeface="+mn-lt"/>
                          <a:ea typeface="+mn-ea"/>
                          <a:cs typeface="+mn-cs"/>
                        </a:rPr>
                        <a:t>Productivité </a:t>
                      </a:r>
                    </a:p>
                    <a:p>
                      <a:r>
                        <a:rPr lang="fr-FR" sz="1200" b="0" i="1" u="none" strike="noStrike" kern="1200" baseline="0" dirty="0">
                          <a:solidFill>
                            <a:schemeClr val="dk1"/>
                          </a:solidFill>
                          <a:latin typeface="+mn-lt"/>
                          <a:ea typeface="+mn-ea"/>
                          <a:cs typeface="+mn-cs"/>
                        </a:rPr>
                        <a:t>Taux de change 	</a:t>
                      </a:r>
                    </a:p>
                    <a:p>
                      <a:endParaRPr lang="fr-FR" sz="1200" dirty="0"/>
                    </a:p>
                  </a:txBody>
                  <a:tcPr marL="68580" marR="68580" marT="34290" marB="34290"/>
                </a:tc>
                <a:tc>
                  <a:txBody>
                    <a:bodyPr/>
                    <a:lstStyle/>
                    <a:p>
                      <a:r>
                        <a:rPr lang="fr-FR" sz="1200" kern="1200" dirty="0">
                          <a:solidFill>
                            <a:schemeClr val="dk1"/>
                          </a:solidFill>
                          <a:effectLst/>
                          <a:latin typeface="+mn-lt"/>
                          <a:ea typeface="+mn-ea"/>
                          <a:cs typeface="+mn-cs"/>
                        </a:rPr>
                        <a:t>Les facteurs de production (capital, travail matières premières, connaissances) </a:t>
                      </a:r>
                      <a:r>
                        <a:rPr lang="fr-FR" sz="1200" kern="1200" dirty="0">
                          <a:solidFill>
                            <a:srgbClr val="C00000"/>
                          </a:solidFill>
                          <a:effectLst/>
                          <a:latin typeface="+mn-lt"/>
                          <a:ea typeface="+mn-ea"/>
                          <a:cs typeface="+mn-cs"/>
                        </a:rPr>
                        <a:t>(question 3.1)</a:t>
                      </a:r>
                    </a:p>
                    <a:p>
                      <a:r>
                        <a:rPr lang="fr-FR" sz="1200" kern="1200" dirty="0">
                          <a:solidFill>
                            <a:schemeClr val="dk1"/>
                          </a:solidFill>
                          <a:effectLst/>
                          <a:latin typeface="+mn-lt"/>
                          <a:ea typeface="+mn-ea"/>
                          <a:cs typeface="+mn-cs"/>
                        </a:rPr>
                        <a:t>-Les gains de productivité et coûts de production </a:t>
                      </a:r>
                    </a:p>
                    <a:p>
                      <a:r>
                        <a:rPr lang="fr-FR" sz="1200" kern="1200" dirty="0">
                          <a:solidFill>
                            <a:srgbClr val="C00000"/>
                          </a:solidFill>
                          <a:effectLst/>
                          <a:latin typeface="+mn-lt"/>
                          <a:ea typeface="+mn-ea"/>
                          <a:cs typeface="+mn-cs"/>
                        </a:rPr>
                        <a:t>(question 3.1)</a:t>
                      </a:r>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2434143175"/>
                  </a:ext>
                </a:extLst>
              </a:tr>
              <a:tr h="5257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a:p>
                    <a:p>
                      <a:pPr marL="0" marR="0" indent="0" algn="l" defTabSz="914400" rtl="0" eaLnBrk="1" fontAlgn="auto" latinLnBrk="0" hangingPunct="1">
                        <a:lnSpc>
                          <a:spcPct val="100000"/>
                        </a:lnSpc>
                        <a:spcBef>
                          <a:spcPts val="0"/>
                        </a:spcBef>
                        <a:spcAft>
                          <a:spcPts val="0"/>
                        </a:spcAft>
                        <a:buClrTx/>
                        <a:buSzTx/>
                        <a:buFontTx/>
                        <a:buNone/>
                        <a:tabLst/>
                        <a:defRPr/>
                      </a:pPr>
                      <a:r>
                        <a:rPr lang="fr-FR" sz="1200" u="sng" dirty="0"/>
                        <a:t>2.3 Le rôle des normes et standards dans le secteur informatique</a:t>
                      </a:r>
                    </a:p>
                    <a:p>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normes et les standards </a:t>
                      </a:r>
                      <a:r>
                        <a:rPr lang="fr-FR" sz="1200" kern="1200" dirty="0">
                          <a:solidFill>
                            <a:schemeClr val="accent4">
                              <a:lumMod val="75000"/>
                            </a:schemeClr>
                          </a:solidFill>
                          <a:effectLst/>
                          <a:latin typeface="+mn-lt"/>
                          <a:ea typeface="+mn-ea"/>
                          <a:cs typeface="+mn-cs"/>
                        </a:rPr>
                        <a:t>(question 4.1)</a:t>
                      </a:r>
                    </a:p>
                    <a:p>
                      <a:endParaRPr lang="fr-FR" sz="1200" dirty="0"/>
                    </a:p>
                  </a:txBody>
                  <a:tcPr marL="68580" marR="68580" marT="34290" marB="34290"/>
                </a:tc>
                <a:tc>
                  <a:txBody>
                    <a:bodyPr/>
                    <a:lstStyle/>
                    <a:p>
                      <a:r>
                        <a:rPr lang="fr-FR" sz="1200" kern="1200" dirty="0">
                          <a:solidFill>
                            <a:schemeClr val="dk1"/>
                          </a:solidFill>
                          <a:effectLst/>
                          <a:latin typeface="+mn-lt"/>
                          <a:ea typeface="+mn-ea"/>
                          <a:cs typeface="+mn-cs"/>
                        </a:rPr>
                        <a:t>Enjeux techniques et économiques des normes et standards </a:t>
                      </a:r>
                    </a:p>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accent6">
                              <a:lumMod val="75000"/>
                            </a:schemeClr>
                          </a:solidFill>
                          <a:effectLst/>
                          <a:latin typeface="+mn-lt"/>
                          <a:ea typeface="+mn-ea"/>
                          <a:cs typeface="+mn-cs"/>
                        </a:rPr>
                        <a:t>(Bloc 1)</a:t>
                      </a:r>
                      <a:endParaRPr lang="fr-FR" sz="1200" dirty="0">
                        <a:solidFill>
                          <a:schemeClr val="accent6">
                            <a:lumMod val="75000"/>
                          </a:schemeClr>
                        </a:solidFill>
                      </a:endParaRPr>
                    </a:p>
                    <a:p>
                      <a:endParaRPr lang="fr-FR" sz="1200" dirty="0"/>
                    </a:p>
                  </a:txBody>
                  <a:tcPr marL="68580" marR="68580" marT="34290" marB="34290"/>
                </a:tc>
                <a:extLst>
                  <a:ext uri="{0D108BD9-81ED-4DB2-BD59-A6C34878D82A}">
                    <a16:rowId xmlns:a16="http://schemas.microsoft.com/office/drawing/2014/main" val="104048719"/>
                  </a:ext>
                </a:extLst>
              </a:tr>
              <a:tr h="4133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2.4 </a:t>
                      </a:r>
                      <a:r>
                        <a:rPr lang="fr-FR" sz="1200" b="0" i="0" u="none" strike="noStrike" kern="1200" baseline="0" dirty="0">
                          <a:solidFill>
                            <a:schemeClr val="dk1"/>
                          </a:solidFill>
                          <a:latin typeface="+mn-lt"/>
                          <a:ea typeface="+mn-ea"/>
                          <a:cs typeface="+mn-cs"/>
                        </a:rPr>
                        <a:t>Le développement économique, TIC et développement durable</a:t>
                      </a:r>
                      <a:r>
                        <a:rPr lang="fr-FR" sz="1200" b="1" i="0" u="none" strike="noStrike" kern="1200" baseline="0" dirty="0">
                          <a:solidFill>
                            <a:schemeClr val="dk1"/>
                          </a:solidFill>
                          <a:latin typeface="+mn-lt"/>
                          <a:ea typeface="+mn-ea"/>
                          <a:cs typeface="+mn-cs"/>
                        </a:rPr>
                        <a:t> </a:t>
                      </a:r>
                      <a:r>
                        <a:rPr lang="fr-FR" sz="1200" b="0" i="0" u="none" strike="noStrike" kern="1200" baseline="0" dirty="0">
                          <a:solidFill>
                            <a:schemeClr val="dk1"/>
                          </a:solidFill>
                          <a:latin typeface="+mn-lt"/>
                          <a:ea typeface="+mn-ea"/>
                          <a:cs typeface="+mn-cs"/>
                        </a:rPr>
                        <a:t>	</a:t>
                      </a:r>
                    </a:p>
                    <a:p>
                      <a:endParaRPr lang="fr-FR" sz="1200" dirty="0"/>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Les externalités positives et négatives </a:t>
                      </a:r>
                      <a:r>
                        <a:rPr lang="fr-FR" sz="1200" kern="1200" dirty="0">
                          <a:solidFill>
                            <a:srgbClr val="00B050"/>
                          </a:solidFill>
                          <a:effectLst/>
                          <a:latin typeface="+mn-lt"/>
                          <a:ea typeface="+mn-ea"/>
                          <a:cs typeface="+mn-cs"/>
                        </a:rPr>
                        <a:t>(question1.1)</a:t>
                      </a:r>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3179010819"/>
                  </a:ext>
                </a:extLst>
              </a:tr>
              <a:tr h="1325880">
                <a:tc>
                  <a:txBody>
                    <a:bodyPr/>
                    <a:lstStyle/>
                    <a:p>
                      <a:r>
                        <a:rPr lang="fr-FR" sz="1200" b="0" i="0" u="sng" strike="noStrike" kern="1200" baseline="0" dirty="0">
                          <a:solidFill>
                            <a:schemeClr val="dk1"/>
                          </a:solidFill>
                          <a:latin typeface="+mn-lt"/>
                          <a:ea typeface="+mn-ea"/>
                          <a:cs typeface="+mn-cs"/>
                        </a:rPr>
                        <a:t>2.5 Les TIC et les relations d’échange </a:t>
                      </a:r>
                    </a:p>
                    <a:p>
                      <a:r>
                        <a:rPr lang="fr-FR" sz="1200" b="0" i="1" u="none" strike="noStrike" kern="1200" baseline="0" dirty="0">
                          <a:solidFill>
                            <a:schemeClr val="dk1"/>
                          </a:solidFill>
                          <a:latin typeface="+mn-lt"/>
                          <a:ea typeface="+mn-ea"/>
                          <a:cs typeface="+mn-cs"/>
                        </a:rPr>
                        <a:t>Relations d’échanges </a:t>
                      </a:r>
                    </a:p>
                    <a:p>
                      <a:r>
                        <a:rPr lang="fr-FR" sz="1200" b="0" i="1" u="none" strike="noStrike" kern="1200" baseline="0" dirty="0">
                          <a:solidFill>
                            <a:schemeClr val="dk1"/>
                          </a:solidFill>
                          <a:latin typeface="+mn-lt"/>
                          <a:ea typeface="+mn-ea"/>
                          <a:cs typeface="+mn-cs"/>
                        </a:rPr>
                        <a:t>Relations marchandes, non marchandes </a:t>
                      </a:r>
                    </a:p>
                    <a:p>
                      <a:r>
                        <a:rPr lang="fr-FR" sz="1200" b="0" i="1" u="none" strike="noStrike" kern="1200" baseline="0" dirty="0">
                          <a:solidFill>
                            <a:schemeClr val="dk1"/>
                          </a:solidFill>
                          <a:latin typeface="+mn-lt"/>
                          <a:ea typeface="+mn-ea"/>
                          <a:cs typeface="+mn-cs"/>
                        </a:rPr>
                        <a:t>B to B, B to C, C to C </a:t>
                      </a:r>
                    </a:p>
                    <a:p>
                      <a:r>
                        <a:rPr lang="fr-FR" sz="1200" b="0" i="1" u="none" strike="noStrike" kern="1200" baseline="0" dirty="0">
                          <a:solidFill>
                            <a:schemeClr val="dk1"/>
                          </a:solidFill>
                          <a:latin typeface="+mn-lt"/>
                          <a:ea typeface="+mn-ea"/>
                          <a:cs typeface="+mn-cs"/>
                        </a:rPr>
                        <a:t>Yield management </a:t>
                      </a:r>
                      <a:r>
                        <a:rPr lang="fr-FR" sz="1200" b="0" i="0" u="none" strike="noStrike" kern="1200" baseline="0" dirty="0">
                          <a:solidFill>
                            <a:schemeClr val="dk1"/>
                          </a:solidFill>
                          <a:latin typeface="+mn-lt"/>
                          <a:ea typeface="+mn-ea"/>
                          <a:cs typeface="+mn-cs"/>
                        </a:rPr>
                        <a:t>	</a:t>
                      </a:r>
                    </a:p>
                    <a:p>
                      <a:endParaRPr lang="fr-FR" sz="1200" dirty="0"/>
                    </a:p>
                  </a:txBody>
                  <a:tcPr marL="68580" marR="68580" marT="34290" marB="34290"/>
                </a:tc>
                <a:tc>
                  <a:txBody>
                    <a:bodyPr/>
                    <a:lstStyle/>
                    <a:p>
                      <a:endParaRPr lang="fr-FR"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effectLst/>
                          <a:latin typeface="+mn-lt"/>
                          <a:ea typeface="+mn-ea"/>
                          <a:cs typeface="+mn-cs"/>
                        </a:rPr>
                        <a:t>-Les relations d’échange : B to B, B to C, C to C, B to G </a:t>
                      </a:r>
                      <a:r>
                        <a:rPr lang="fr-FR" sz="1200" kern="1200" dirty="0">
                          <a:solidFill>
                            <a:schemeClr val="accent4">
                              <a:lumMod val="75000"/>
                            </a:schemeClr>
                          </a:solidFill>
                          <a:effectLst/>
                          <a:latin typeface="+mn-lt"/>
                          <a:ea typeface="+mn-ea"/>
                          <a:cs typeface="+mn-cs"/>
                        </a:rPr>
                        <a:t>(question 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dk1"/>
                          </a:solidFill>
                          <a:effectLst/>
                          <a:latin typeface="+mn-lt"/>
                          <a:ea typeface="+mn-ea"/>
                          <a:cs typeface="+mn-cs"/>
                        </a:rPr>
                        <a:t>-La place de marché </a:t>
                      </a:r>
                      <a:r>
                        <a:rPr lang="fr-FR" sz="1200" kern="1200" dirty="0">
                          <a:solidFill>
                            <a:schemeClr val="accent4">
                              <a:lumMod val="75000"/>
                            </a:schemeClr>
                          </a:solidFill>
                          <a:effectLst/>
                          <a:latin typeface="+mn-lt"/>
                          <a:ea typeface="+mn-ea"/>
                          <a:cs typeface="+mn-cs"/>
                        </a:rPr>
                        <a:t>(question 4.1)</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u="wavyHeavy" kern="1200" dirty="0">
                          <a:solidFill>
                            <a:schemeClr val="dk1"/>
                          </a:solidFill>
                          <a:effectLst/>
                          <a:latin typeface="+mn-lt"/>
                          <a:ea typeface="+mn-ea"/>
                          <a:cs typeface="+mn-cs"/>
                        </a:rPr>
                        <a:t>-</a:t>
                      </a:r>
                      <a:r>
                        <a:rPr lang="fr-FR" sz="1200" u="wavyHeavy" kern="1200" baseline="0" dirty="0">
                          <a:solidFill>
                            <a:srgbClr val="FF0000"/>
                          </a:solidFill>
                          <a:effectLst/>
                          <a:latin typeface="+mn-lt"/>
                          <a:ea typeface="+mn-ea"/>
                          <a:cs typeface="+mn-cs"/>
                        </a:rPr>
                        <a:t>Les externalités de réseau </a:t>
                      </a:r>
                      <a:r>
                        <a:rPr lang="fr-FR" sz="1200" kern="1200" dirty="0">
                          <a:solidFill>
                            <a:schemeClr val="accent4">
                              <a:lumMod val="75000"/>
                            </a:schemeClr>
                          </a:solidFill>
                          <a:effectLst/>
                          <a:latin typeface="+mn-lt"/>
                          <a:ea typeface="+mn-ea"/>
                          <a:cs typeface="+mn-cs"/>
                        </a:rPr>
                        <a:t>(question 4.1)</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dk1"/>
                        </a:solidFill>
                        <a:effectLst/>
                        <a:latin typeface="+mn-lt"/>
                        <a:ea typeface="+mn-ea"/>
                        <a:cs typeface="+mn-cs"/>
                      </a:endParaRPr>
                    </a:p>
                    <a:p>
                      <a:endParaRPr lang="fr-FR" sz="1200" dirty="0"/>
                    </a:p>
                  </a:txBody>
                  <a:tcPr marL="68580" marR="68580" marT="34290" marB="34290"/>
                </a:tc>
                <a:tc>
                  <a:txBody>
                    <a:bodyPr/>
                    <a:lstStyle/>
                    <a:p>
                      <a:endParaRPr lang="fr-FR" sz="1200" dirty="0"/>
                    </a:p>
                  </a:txBody>
                  <a:tcPr marL="68580" marR="68580" marT="34290" marB="34290"/>
                </a:tc>
                <a:extLst>
                  <a:ext uri="{0D108BD9-81ED-4DB2-BD59-A6C34878D82A}">
                    <a16:rowId xmlns:a16="http://schemas.microsoft.com/office/drawing/2014/main" val="3427444761"/>
                  </a:ext>
                </a:extLst>
              </a:tr>
            </a:tbl>
          </a:graphicData>
        </a:graphic>
      </p:graphicFrame>
    </p:spTree>
    <p:extLst>
      <p:ext uri="{BB962C8B-B14F-4D97-AF65-F5344CB8AC3E}">
        <p14:creationId xmlns:p14="http://schemas.microsoft.com/office/powerpoint/2010/main" val="469646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3081</TotalTime>
  <Words>4276</Words>
  <Application>Microsoft Office PowerPoint</Application>
  <PresentationFormat>Affichage à l'écran (4:3)</PresentationFormat>
  <Paragraphs>457</Paragraphs>
  <Slides>32</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32</vt:i4>
      </vt:variant>
    </vt:vector>
  </HeadingPairs>
  <TitlesOfParts>
    <vt:vector size="40" baseType="lpstr">
      <vt:lpstr>Arial</vt:lpstr>
      <vt:lpstr>Calibri</vt:lpstr>
      <vt:lpstr>Gill Sans MT</vt:lpstr>
      <vt:lpstr>Times New Roman</vt:lpstr>
      <vt:lpstr>Verdana</vt:lpstr>
      <vt:lpstr>Wingdings</vt:lpstr>
      <vt:lpstr>Wingdings 2</vt:lpstr>
      <vt:lpstr>Solstice</vt:lpstr>
      <vt:lpstr>De l’EDM à la  CEJM pour l’informatique :  particularités,  points communs et  différences</vt:lpstr>
      <vt:lpstr>Présentation PowerPoint</vt:lpstr>
      <vt:lpstr>Les notions de  droit  d’EDM en   CEJM/CEJMA</vt:lpstr>
      <vt:lpstr>Présentation PowerPoint</vt:lpstr>
      <vt:lpstr>De « EM » à CEJM / CEJMA</vt:lpstr>
      <vt:lpstr>Les thèmes de CEJM</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NOUVEAUTES</vt:lpstr>
      <vt:lpstr>Présentation PowerPoint</vt:lpstr>
      <vt:lpstr>3 )  Une approche spécifique </vt:lpstr>
      <vt:lpstr> 4) Une synchronisation des progressions  avec la CEJMA et les blocs 1,2 et 3   </vt:lpstr>
      <vt:lpstr>Présentation PowerPoint</vt:lpstr>
      <vt:lpstr>Une évaluation écrite à partir d’une situation contextualisée   «  dans l’esprit EDM »</vt:lpstr>
      <vt:lpstr>Une situation d’entreprise  contextualisée spécifique </vt:lpstr>
      <vt:lpstr>Le  questionnement</vt:lpstr>
      <vt:lpstr>Le dossier documentaire  </vt:lpstr>
      <vt:lpstr>Présentation PowerPoint</vt:lpstr>
      <vt:lpstr>Présentation PowerPoint</vt:lpstr>
      <vt:lpstr>Présentation PowerPoint</vt:lpstr>
      <vt:lpstr>Présentation PowerPoint</vt:lpstr>
      <vt:lpstr>Présentation PowerPoint</vt:lpstr>
      <vt:lpstr>Mission 1 : La Poste : quand une entreprise se réinvente  (contexte, annexes 1 à 4) </vt:lpstr>
      <vt:lpstr>Mission 2 : Le numérique : un vecteur de transformation pour le groupe La Poste (annexe 5 à 8) </vt:lpstr>
      <vt:lpstr>Mission 3 : Le coffre fort numérique Digiposte (annexes 9 à 12)  </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certification CEJM</dc:title>
  <dc:creator>ACER</dc:creator>
  <cp:lastModifiedBy>Nicolas Coudreau</cp:lastModifiedBy>
  <cp:revision>55</cp:revision>
  <dcterms:created xsi:type="dcterms:W3CDTF">2019-05-24T15:53:29Z</dcterms:created>
  <dcterms:modified xsi:type="dcterms:W3CDTF">2020-06-24T09:57:52Z</dcterms:modified>
</cp:coreProperties>
</file>