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Tahoma"/>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hvmAszZrsMOgOmQ4B9OHttNcwz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Tahoma-regular.fnt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font" Target="fonts/Tahom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6e25a79223_0_1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Cette diapositive est plutôt technique mais permet de montrer l’importance des matières. Personnellement, je précise toujours que CEJM peut sembler une matière théorique mais que dans les faits, elle permet de comprendre les décisions techniques et économiques. En caricaturant, l’informatique est “piloté” par l’économie.</a:t>
            </a:r>
            <a:endParaRPr/>
          </a:p>
          <a:p>
            <a:pPr indent="0" lvl="0" marL="0" rtl="0" algn="l">
              <a:lnSpc>
                <a:spcPct val="100000"/>
              </a:lnSpc>
              <a:spcBef>
                <a:spcPts val="0"/>
              </a:spcBef>
              <a:spcAft>
                <a:spcPts val="0"/>
              </a:spcAft>
              <a:buSzPts val="1400"/>
              <a:buNone/>
            </a:pPr>
            <a:r>
              <a:rPr lang="fr-FR"/>
              <a:t>De même pour Culture et communication, où il faut rappeler les besoins de rédiger des rapports, des compte-rendus ou des documents d’architecture par les techniciens supérieurs.</a:t>
            </a:r>
            <a:endParaRPr/>
          </a:p>
        </p:txBody>
      </p:sp>
      <p:sp>
        <p:nvSpPr>
          <p:cNvPr id="325" name="Google Shape;325;g6e25a79223_0_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6ec3962fc9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Les certifications peuvent être gratuites ou payantes (Linux = 150-160€)</a:t>
            </a:r>
            <a:endParaRPr/>
          </a:p>
        </p:txBody>
      </p:sp>
      <p:sp>
        <p:nvSpPr>
          <p:cNvPr id="375" name="Google Shape;375;g6ec3962fc9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Google Shape;39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 name="Google Shape;41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Google Shape;42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Les nombreuses poursuites d’études disponibles : c’est un point fort du BTS SIO.</a:t>
            </a:r>
            <a:endParaRPr/>
          </a:p>
        </p:txBody>
      </p:sp>
      <p:sp>
        <p:nvSpPr>
          <p:cNvPr id="423" name="Google Shape;42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Chaque lycée peut ajouter ses propres coordonnées dans le cadre.</a:t>
            </a:r>
            <a:endParaRPr/>
          </a:p>
          <a:p>
            <a:pPr indent="0" lvl="0" marL="0" rtl="0" algn="l">
              <a:lnSpc>
                <a:spcPct val="100000"/>
              </a:lnSpc>
              <a:spcBef>
                <a:spcPts val="0"/>
              </a:spcBef>
              <a:spcAft>
                <a:spcPts val="0"/>
              </a:spcAft>
              <a:buSzPts val="1400"/>
              <a:buNone/>
            </a:pPr>
            <a:r>
              <a:rPr lang="fr-FR"/>
              <a:t>“votre voeu : une formation diplômante… notre voeu, une intégration professionnelle sérieuse” rappelle que si l’étudiant veut un diplôme, notre formation lui permettra d’intégrer facilement une organisation, par les </a:t>
            </a:r>
            <a:r>
              <a:rPr b="1" lang="fr-FR"/>
              <a:t>compétences </a:t>
            </a:r>
            <a:r>
              <a:rPr lang="fr-FR"/>
              <a:t>acquises durant la formation.</a:t>
            </a:r>
            <a:endParaRPr/>
          </a:p>
        </p:txBody>
      </p:sp>
      <p:sp>
        <p:nvSpPr>
          <p:cNvPr id="497" name="Google Shape;49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9" name="Google Shape;50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La </a:t>
            </a:r>
            <a:r>
              <a:rPr b="1" lang="fr-FR"/>
              <a:t>réflexion </a:t>
            </a:r>
            <a:r>
              <a:rPr lang="fr-FR"/>
              <a:t>porte sur la recherche d’indices qu’un SISR ou un SLAM doivent récolter pour maintenir et faire évoluer un système.</a:t>
            </a:r>
            <a:endParaRPr/>
          </a:p>
          <a:p>
            <a:pPr indent="0" lvl="0" marL="0" rtl="0" algn="l">
              <a:lnSpc>
                <a:spcPct val="100000"/>
              </a:lnSpc>
              <a:spcBef>
                <a:spcPts val="0"/>
              </a:spcBef>
              <a:spcAft>
                <a:spcPts val="0"/>
              </a:spcAft>
              <a:buSzPts val="1400"/>
              <a:buNone/>
            </a:pPr>
            <a:r>
              <a:rPr lang="fr-FR"/>
              <a:t>L’</a:t>
            </a:r>
            <a:r>
              <a:rPr b="1" lang="fr-FR"/>
              <a:t>organisation</a:t>
            </a:r>
            <a:r>
              <a:rPr lang="fr-FR"/>
              <a:t> s’appuie sur le fait de travailler en mode projet. Les </a:t>
            </a:r>
            <a:r>
              <a:rPr b="1" lang="fr-FR"/>
              <a:t>préjugés </a:t>
            </a:r>
            <a:r>
              <a:rPr lang="fr-FR"/>
              <a:t>sont souvent lié au choix de spécialisation que certains étudiants vivent comme une dévalorisation, mais aussi parce qu’il faut parler du dress code des SIO : contrairement aux BTS MCO par exemple, la tenue n’est pas un critère essentiel.</a:t>
            </a:r>
            <a:endParaRPr/>
          </a:p>
        </p:txBody>
      </p:sp>
      <p:sp>
        <p:nvSpPr>
          <p:cNvPr id="104" name="Google Shape;10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fr-FR"/>
              <a:t>Le BTS SIO s’appuie sur 4 domaines majeurs + 1 transverse</a:t>
            </a:r>
            <a:endParaRPr/>
          </a:p>
          <a:p>
            <a:pPr indent="0" lvl="0" marL="0" marR="0" rtl="0" algn="l">
              <a:lnSpc>
                <a:spcPct val="100000"/>
              </a:lnSpc>
              <a:spcBef>
                <a:spcPts val="0"/>
              </a:spcBef>
              <a:spcAft>
                <a:spcPts val="0"/>
              </a:spcAft>
              <a:buClr>
                <a:schemeClr val="dk1"/>
              </a:buClr>
              <a:buSzPts val="1200"/>
              <a:buFont typeface="Calibri"/>
              <a:buNone/>
            </a:pPr>
            <a:r>
              <a:rPr lang="fr-FR"/>
              <a:t>Les textes sur les côtés représentent des “nuages de mots” pour concrétiser le discours : certains étudiants reconnaissent ainsi quelques mots et comprendre sur quoi il travaillera.</a:t>
            </a:r>
            <a:endParaRPr/>
          </a:p>
          <a:p>
            <a:pPr indent="0" lvl="0" marL="0" rtl="0" algn="l">
              <a:lnSpc>
                <a:spcPct val="100000"/>
              </a:lnSpc>
              <a:spcBef>
                <a:spcPts val="0"/>
              </a:spcBef>
              <a:spcAft>
                <a:spcPts val="0"/>
              </a:spcAft>
              <a:buSzPts val="1400"/>
              <a:buNone/>
            </a:pPr>
            <a:r>
              <a:t/>
            </a:r>
            <a:endParaRPr/>
          </a:p>
        </p:txBody>
      </p:sp>
      <p:sp>
        <p:nvSpPr>
          <p:cNvPr id="123" name="Google Shape;12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fr-FR"/>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L’idée de cette diapositive est montrer ce qui est au coeur du BTS SIO, comment ces différents thèmes fonctionnent ensemble.</a:t>
            </a:r>
            <a:endParaRPr/>
          </a:p>
          <a:p>
            <a:pPr indent="0" lvl="0" marL="0" rtl="0" algn="l">
              <a:lnSpc>
                <a:spcPct val="100000"/>
              </a:lnSpc>
              <a:spcBef>
                <a:spcPts val="0"/>
              </a:spcBef>
              <a:spcAft>
                <a:spcPts val="0"/>
              </a:spcAft>
              <a:buSzPts val="1400"/>
              <a:buNone/>
            </a:pPr>
            <a:r>
              <a:rPr lang="fr-FR"/>
              <a:t>Les </a:t>
            </a:r>
            <a:r>
              <a:rPr b="1" lang="fr-FR"/>
              <a:t>systèmes </a:t>
            </a:r>
            <a:r>
              <a:rPr lang="fr-FR"/>
              <a:t>(</a:t>
            </a:r>
            <a:r>
              <a:rPr b="1" lang="fr-FR"/>
              <a:t>virtuels</a:t>
            </a:r>
            <a:r>
              <a:rPr lang="fr-FR"/>
              <a:t>) mis en </a:t>
            </a:r>
            <a:r>
              <a:rPr b="1" lang="fr-FR"/>
              <a:t>réseau </a:t>
            </a:r>
            <a:r>
              <a:rPr lang="fr-FR"/>
              <a:t>peuvent permettre l’utilisation de </a:t>
            </a:r>
            <a:r>
              <a:rPr b="1" lang="fr-FR"/>
              <a:t>données </a:t>
            </a:r>
            <a:r>
              <a:rPr lang="fr-FR"/>
              <a:t>à distance (le </a:t>
            </a:r>
            <a:r>
              <a:rPr b="1" lang="fr-FR"/>
              <a:t>cloud</a:t>
            </a:r>
            <a:r>
              <a:rPr lang="fr-FR"/>
              <a:t>) et les </a:t>
            </a:r>
            <a:r>
              <a:rPr b="1" lang="fr-FR"/>
              <a:t>applications </a:t>
            </a:r>
            <a:r>
              <a:rPr lang="fr-FR"/>
              <a:t>qui y accèdent traitent celles-ci au sein de base de données (big data) pour les rendre </a:t>
            </a:r>
            <a:r>
              <a:rPr b="1" lang="fr-FR"/>
              <a:t>accessible </a:t>
            </a:r>
            <a:r>
              <a:rPr lang="fr-FR"/>
              <a:t>depuis plusieurs types de terminaux (tablettes, téléphones, ordinateurs, TV connectées...)</a:t>
            </a:r>
            <a:endParaRPr/>
          </a:p>
        </p:txBody>
      </p:sp>
      <p:sp>
        <p:nvSpPr>
          <p:cNvPr id="206" name="Google Shape;2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On rentre dans le vif du sujet sur la formation. En revanche, on prévient qu’il y a une différence avec le BTS SN (plus orienté </a:t>
            </a:r>
            <a:r>
              <a:rPr b="1" lang="fr-FR"/>
              <a:t>robotique/domotique</a:t>
            </a:r>
            <a:r>
              <a:rPr lang="fr-FR"/>
              <a:t>) ou les IUT RT (</a:t>
            </a:r>
            <a:r>
              <a:rPr b="1" lang="fr-FR"/>
              <a:t>télécommunications</a:t>
            </a:r>
            <a:r>
              <a:rPr lang="fr-FR"/>
              <a:t>). De même, on peut préciser que </a:t>
            </a:r>
            <a:r>
              <a:rPr b="1" lang="fr-FR"/>
              <a:t>l’infographie </a:t>
            </a:r>
            <a:r>
              <a:rPr lang="fr-FR"/>
              <a:t>ou le </a:t>
            </a:r>
            <a:r>
              <a:rPr b="1" lang="fr-FR"/>
              <a:t>multimédia </a:t>
            </a:r>
            <a:r>
              <a:rPr lang="fr-FR"/>
              <a:t>sont souvent accessibles après le BTS SIO, en licence. La </a:t>
            </a:r>
            <a:r>
              <a:rPr b="1" lang="fr-FR"/>
              <a:t>production de jeux vidéos</a:t>
            </a:r>
            <a:r>
              <a:rPr lang="fr-FR"/>
              <a:t> reste possible mais n’est pas au coeur de la formation.</a:t>
            </a:r>
            <a:endParaRPr/>
          </a:p>
        </p:txBody>
      </p:sp>
      <p:sp>
        <p:nvSpPr>
          <p:cNvPr id="224" name="Google Shape;22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Description des blocs de formation et explication sur le choix de la spécialité. Pas la peine de rentrer dans les détails d’heures ici, il s’agit d’une introduction au déroulement de la formation.</a:t>
            </a:r>
            <a:endParaRPr/>
          </a:p>
        </p:txBody>
      </p:sp>
      <p:sp>
        <p:nvSpPr>
          <p:cNvPr id="246" name="Google Shape;2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Les détails sur les volumes horaires. Il faut décrire la réduction du tronc commun au fur et à mesure de la formation, au profil de la spécialisation mais il faut </a:t>
            </a:r>
            <a:r>
              <a:rPr b="1" lang="fr-FR"/>
              <a:t>insister </a:t>
            </a:r>
            <a:r>
              <a:rPr lang="fr-FR"/>
              <a:t>sur le fait que le tronc commun implique un investissement des étudiants dans les 2 spécialités. C’est l’occasion de rappeler qu’un étudiant </a:t>
            </a:r>
            <a:r>
              <a:rPr b="1" lang="fr-FR"/>
              <a:t>ne doit pas se cantonner à sa spécialité</a:t>
            </a:r>
            <a:r>
              <a:rPr lang="fr-FR"/>
              <a:t>.</a:t>
            </a:r>
            <a:endParaRPr/>
          </a:p>
          <a:p>
            <a:pPr indent="0" lvl="0" marL="0" rtl="0" algn="l">
              <a:lnSpc>
                <a:spcPct val="100000"/>
              </a:lnSpc>
              <a:spcBef>
                <a:spcPts val="0"/>
              </a:spcBef>
              <a:spcAft>
                <a:spcPts val="0"/>
              </a:spcAft>
              <a:buSzPts val="1400"/>
              <a:buNone/>
            </a:pPr>
            <a:r>
              <a:rPr lang="fr-FR"/>
              <a:t>Plus </a:t>
            </a:r>
            <a:r>
              <a:rPr b="1" lang="fr-FR"/>
              <a:t>important</a:t>
            </a:r>
            <a:r>
              <a:rPr lang="fr-FR"/>
              <a:t>, la notion de facultatif qui doit être développé : se limiter à la partie obligatoire </a:t>
            </a:r>
            <a:r>
              <a:rPr lang="fr-FR"/>
              <a:t>entraîne</a:t>
            </a:r>
            <a:r>
              <a:rPr lang="fr-FR"/>
              <a:t> un profil moins intéressant, professionnellement.</a:t>
            </a:r>
            <a:endParaRPr/>
          </a:p>
        </p:txBody>
      </p:sp>
      <p:sp>
        <p:nvSpPr>
          <p:cNvPr id="263" name="Google Shape;2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Une vue différente (plus graphique) de la répartition horaire, en semestre. Cette diapositive apporte la vision en volume. </a:t>
            </a:r>
            <a:endParaRPr/>
          </a:p>
          <a:p>
            <a:pPr indent="0" lvl="0" marL="0" rtl="0" algn="l">
              <a:lnSpc>
                <a:spcPct val="100000"/>
              </a:lnSpc>
              <a:spcBef>
                <a:spcPts val="0"/>
              </a:spcBef>
              <a:spcAft>
                <a:spcPts val="0"/>
              </a:spcAft>
              <a:buSzPts val="1400"/>
              <a:buNone/>
            </a:pPr>
            <a:r>
              <a:rPr lang="fr-FR"/>
              <a:t>Cependant, c’est la diapositive suivante qui montre le déroulement dans le temps. </a:t>
            </a:r>
            <a:endParaRPr/>
          </a:p>
          <a:p>
            <a:pPr indent="0" lvl="0" marL="0" rtl="0" algn="l">
              <a:lnSpc>
                <a:spcPct val="100000"/>
              </a:lnSpc>
              <a:spcBef>
                <a:spcPts val="0"/>
              </a:spcBef>
              <a:spcAft>
                <a:spcPts val="0"/>
              </a:spcAft>
              <a:buSzPts val="1400"/>
              <a:buNone/>
            </a:pPr>
            <a:r>
              <a:rPr lang="fr-FR"/>
              <a:t>Note : En deuxième année, certains établissements utilisent une répartition 15 semaines + 9 semaines, d’autres 12 semaines + 12 semaines.</a:t>
            </a:r>
            <a:endParaRPr/>
          </a:p>
        </p:txBody>
      </p:sp>
      <p:sp>
        <p:nvSpPr>
          <p:cNvPr id="270" name="Google Shape;27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fr-FR"/>
              <a:t>Cette diapositive rappelle que le CCF math peut être passé lorsque l’étudiant est prêt. Dans les faits, cela reste le professeur de maths qui organise le passage du contrôle.</a:t>
            </a:r>
            <a:endParaRPr/>
          </a:p>
          <a:p>
            <a:pPr indent="0" lvl="0" marL="0" rtl="0" algn="l">
              <a:lnSpc>
                <a:spcPct val="100000"/>
              </a:lnSpc>
              <a:spcBef>
                <a:spcPts val="0"/>
              </a:spcBef>
              <a:spcAft>
                <a:spcPts val="0"/>
              </a:spcAft>
              <a:buSzPts val="1400"/>
              <a:buNone/>
            </a:pPr>
            <a:r>
              <a:rPr lang="fr-FR"/>
              <a:t>La vue montre également les périodes de stages et surtout, la courte durée du 4e semestre (9 semaines).</a:t>
            </a:r>
            <a:endParaRPr/>
          </a:p>
          <a:p>
            <a:pPr indent="0" lvl="0" marL="0" rtl="0" algn="l">
              <a:lnSpc>
                <a:spcPct val="100000"/>
              </a:lnSpc>
              <a:spcBef>
                <a:spcPts val="0"/>
              </a:spcBef>
              <a:spcAft>
                <a:spcPts val="0"/>
              </a:spcAft>
              <a:buSzPts val="1400"/>
              <a:buNone/>
            </a:pPr>
            <a:r>
              <a:rPr lang="fr-FR"/>
              <a:t>On peut décrire le choix de spécialisation, en précisant que si en début d’année, tout est possible, en général l’étudiant découvre rapidement l’option pour laquelle il a le plus d’affinité.</a:t>
            </a:r>
            <a:endParaRPr/>
          </a:p>
        </p:txBody>
      </p:sp>
      <p:sp>
        <p:nvSpPr>
          <p:cNvPr id="297" name="Google Shape;29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btsinfo.fr/" TargetMode="External"/><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e de titre" type="titl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7"/>
          <p:cNvSpPr txBox="1"/>
          <p:nvPr>
            <p:ph idx="1" type="subTitle"/>
          </p:nvPr>
        </p:nvSpPr>
        <p:spPr>
          <a:xfrm>
            <a:off x="1524000" y="3877582"/>
            <a:ext cx="9144000" cy="1380217"/>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3200"/>
              <a:buNone/>
              <a:defRPr b="1" sz="3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7"/>
          <p:cNvSpPr/>
          <p:nvPr/>
        </p:nvSpPr>
        <p:spPr>
          <a:xfrm>
            <a:off x="540000" y="6037944"/>
            <a:ext cx="10224000" cy="756000"/>
          </a:xfrm>
          <a:custGeom>
            <a:rect b="b" l="l" r="r" t="t"/>
            <a:pathLst>
              <a:path extrusionOk="0" h="769257" w="10813143">
                <a:moveTo>
                  <a:pt x="10813143" y="0"/>
                </a:moveTo>
                <a:lnTo>
                  <a:pt x="10595429" y="769257"/>
                </a:lnTo>
                <a:lnTo>
                  <a:pt x="0" y="769257"/>
                </a:lnTo>
                <a:lnTo>
                  <a:pt x="0" y="14514"/>
                </a:lnTo>
                <a:lnTo>
                  <a:pt x="10813143" y="0"/>
                </a:lnTo>
                <a:close/>
              </a:path>
            </a:pathLst>
          </a:custGeom>
          <a:solidFill>
            <a:schemeClr val="accen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17"/>
          <p:cNvSpPr txBox="1"/>
          <p:nvPr/>
        </p:nvSpPr>
        <p:spPr>
          <a:xfrm>
            <a:off x="1046480" y="6241145"/>
            <a:ext cx="9173029" cy="3773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BTS SIO 2020</a:t>
            </a:r>
            <a:endParaRPr b="0" i="0" sz="1400" u="none" cap="none" strike="noStrike">
              <a:solidFill>
                <a:srgbClr val="000000"/>
              </a:solidFill>
              <a:latin typeface="Arial"/>
              <a:ea typeface="Arial"/>
              <a:cs typeface="Arial"/>
              <a:sym typeface="Arial"/>
            </a:endParaRPr>
          </a:p>
        </p:txBody>
      </p:sp>
      <p:sp>
        <p:nvSpPr>
          <p:cNvPr id="20" name="Google Shape;20;p17"/>
          <p:cNvSpPr/>
          <p:nvPr/>
        </p:nvSpPr>
        <p:spPr>
          <a:xfrm>
            <a:off x="540000" y="-14514"/>
            <a:ext cx="10224000" cy="900000"/>
          </a:xfrm>
          <a:custGeom>
            <a:rect b="b" l="l" r="r" t="t"/>
            <a:pathLst>
              <a:path extrusionOk="0" h="769257" w="10813143">
                <a:moveTo>
                  <a:pt x="10813143" y="0"/>
                </a:moveTo>
                <a:lnTo>
                  <a:pt x="10595429" y="769257"/>
                </a:lnTo>
                <a:lnTo>
                  <a:pt x="0" y="769257"/>
                </a:lnTo>
                <a:lnTo>
                  <a:pt x="0" y="14514"/>
                </a:lnTo>
                <a:lnTo>
                  <a:pt x="10813143" y="0"/>
                </a:lnTo>
                <a:close/>
              </a:path>
            </a:pathLst>
          </a:custGeom>
          <a:solidFill>
            <a:srgbClr val="AB0044"/>
          </a:solid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17"/>
          <p:cNvSpPr txBox="1"/>
          <p:nvPr/>
        </p:nvSpPr>
        <p:spPr>
          <a:xfrm>
            <a:off x="882469" y="121494"/>
            <a:ext cx="917302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fr-FR" sz="4000" u="none" cap="none" strike="noStrike">
                <a:solidFill>
                  <a:schemeClr val="lt1"/>
                </a:solidFill>
                <a:latin typeface="Calibri"/>
                <a:ea typeface="Calibri"/>
                <a:cs typeface="Calibri"/>
                <a:sym typeface="Calibri"/>
              </a:rPr>
              <a:t>BTS SIO</a:t>
            </a:r>
            <a:endParaRPr b="0" i="0" sz="1400" u="none" cap="none" strike="noStrike">
              <a:solidFill>
                <a:srgbClr val="000000"/>
              </a:solidFill>
              <a:latin typeface="Arial"/>
              <a:ea typeface="Arial"/>
              <a:cs typeface="Arial"/>
              <a:sym typeface="Arial"/>
            </a:endParaRPr>
          </a:p>
        </p:txBody>
      </p:sp>
      <p:sp>
        <p:nvSpPr>
          <p:cNvPr id="22" name="Google Shape;22;p17"/>
          <p:cNvSpPr txBox="1"/>
          <p:nvPr>
            <p:ph idx="11" type="ftr"/>
          </p:nvPr>
        </p:nvSpPr>
        <p:spPr>
          <a:xfrm>
            <a:off x="3513221" y="6232186"/>
            <a:ext cx="6545179" cy="38633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3" name="Google Shape;23;p17">
            <a:hlinkClick r:id="rId2"/>
          </p:cNvPr>
          <p:cNvPicPr preferRelativeResize="0"/>
          <p:nvPr/>
        </p:nvPicPr>
        <p:blipFill rotWithShape="1">
          <a:blip r:embed="rId3">
            <a:alphaModFix/>
          </a:blip>
          <a:srcRect b="0" l="0" r="0" t="0"/>
          <a:stretch/>
        </p:blipFill>
        <p:spPr>
          <a:xfrm>
            <a:off x="10730825" y="110752"/>
            <a:ext cx="1515457" cy="72236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texte vertical" type="vertTx">
  <p:cSld name="VERTICAL_TEXT">
    <p:spTree>
      <p:nvGrpSpPr>
        <p:cNvPr id="82" name="Shape 82"/>
        <p:cNvGrpSpPr/>
        <p:nvPr/>
      </p:nvGrpSpPr>
      <p:grpSpPr>
        <a:xfrm>
          <a:off x="0" y="0"/>
          <a:ext cx="0" cy="0"/>
          <a:chOff x="0" y="0"/>
          <a:chExt cx="0" cy="0"/>
        </a:xfrm>
      </p:grpSpPr>
      <p:sp>
        <p:nvSpPr>
          <p:cNvPr id="83" name="Google Shape;8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vertical et texte" type="vertTitleAndTx">
  <p:cSld name="VERTICAL_TITLE_AND_VERTICAL_TEXT">
    <p:spTree>
      <p:nvGrpSpPr>
        <p:cNvPr id="88" name="Shape 88"/>
        <p:cNvGrpSpPr/>
        <p:nvPr/>
      </p:nvGrpSpPr>
      <p:grpSpPr>
        <a:xfrm>
          <a:off x="0" y="0"/>
          <a:ext cx="0" cy="0"/>
          <a:chOff x="0" y="0"/>
          <a:chExt cx="0" cy="0"/>
        </a:xfrm>
      </p:grpSpPr>
      <p:sp>
        <p:nvSpPr>
          <p:cNvPr id="89" name="Google Shape;89;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contenu" type="obj">
  <p:cSld name="OBJECT">
    <p:spTree>
      <p:nvGrpSpPr>
        <p:cNvPr id="24" name="Shape 24"/>
        <p:cNvGrpSpPr/>
        <p:nvPr/>
      </p:nvGrpSpPr>
      <p:grpSpPr>
        <a:xfrm>
          <a:off x="0" y="0"/>
          <a:ext cx="0" cy="0"/>
          <a:chOff x="0" y="0"/>
          <a:chExt cx="0" cy="0"/>
        </a:xfrm>
      </p:grpSpPr>
      <p:sp>
        <p:nvSpPr>
          <p:cNvPr id="25" name="Google Shape;25;p18"/>
          <p:cNvSpPr txBox="1"/>
          <p:nvPr>
            <p:ph idx="1" type="body"/>
          </p:nvPr>
        </p:nvSpPr>
        <p:spPr>
          <a:xfrm>
            <a:off x="537029" y="1107440"/>
            <a:ext cx="11096171" cy="510403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8"/>
          <p:cNvSpPr/>
          <p:nvPr/>
        </p:nvSpPr>
        <p:spPr>
          <a:xfrm>
            <a:off x="540000" y="6264162"/>
            <a:ext cx="10224000" cy="468000"/>
          </a:xfrm>
          <a:custGeom>
            <a:rect b="b" l="l" r="r" t="t"/>
            <a:pathLst>
              <a:path extrusionOk="0" h="751561" w="10759857">
                <a:moveTo>
                  <a:pt x="10597019" y="751561"/>
                </a:moveTo>
                <a:lnTo>
                  <a:pt x="0" y="751561"/>
                </a:lnTo>
                <a:lnTo>
                  <a:pt x="0" y="0"/>
                </a:lnTo>
                <a:lnTo>
                  <a:pt x="10759857" y="0"/>
                </a:lnTo>
                <a:lnTo>
                  <a:pt x="10597019" y="751561"/>
                </a:lnTo>
                <a:close/>
              </a:path>
            </a:pathLst>
          </a:custGeom>
          <a:solidFill>
            <a:schemeClr val="accen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8"/>
          <p:cNvSpPr txBox="1"/>
          <p:nvPr/>
        </p:nvSpPr>
        <p:spPr>
          <a:xfrm>
            <a:off x="711200" y="6312265"/>
            <a:ext cx="9173029" cy="3773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BTS SIO 2020</a:t>
            </a:r>
            <a:endParaRPr b="0" i="0" sz="1400" u="none" cap="none" strike="noStrike">
              <a:solidFill>
                <a:srgbClr val="000000"/>
              </a:solidFill>
              <a:latin typeface="Arial"/>
              <a:ea typeface="Arial"/>
              <a:cs typeface="Arial"/>
              <a:sym typeface="Arial"/>
            </a:endParaRPr>
          </a:p>
        </p:txBody>
      </p:sp>
      <p:sp>
        <p:nvSpPr>
          <p:cNvPr id="28" name="Google Shape;28;p18"/>
          <p:cNvSpPr/>
          <p:nvPr/>
        </p:nvSpPr>
        <p:spPr>
          <a:xfrm>
            <a:off x="540000" y="-14515"/>
            <a:ext cx="10224000" cy="900000"/>
          </a:xfrm>
          <a:custGeom>
            <a:rect b="b" l="l" r="r" t="t"/>
            <a:pathLst>
              <a:path extrusionOk="0" h="769257" w="10813143">
                <a:moveTo>
                  <a:pt x="10813143" y="0"/>
                </a:moveTo>
                <a:lnTo>
                  <a:pt x="10595429" y="769257"/>
                </a:lnTo>
                <a:lnTo>
                  <a:pt x="0" y="769257"/>
                </a:lnTo>
                <a:lnTo>
                  <a:pt x="0" y="14514"/>
                </a:lnTo>
                <a:lnTo>
                  <a:pt x="10813143" y="0"/>
                </a:lnTo>
                <a:close/>
              </a:path>
            </a:pathLst>
          </a:custGeom>
          <a:solidFill>
            <a:srgbClr val="AB00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18"/>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8"/>
          <p:cNvSpPr txBox="1"/>
          <p:nvPr>
            <p:ph idx="11" type="ftr"/>
          </p:nvPr>
        </p:nvSpPr>
        <p:spPr>
          <a:xfrm>
            <a:off x="3513221" y="6303306"/>
            <a:ext cx="6545179" cy="38633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1" name="Google Shape;31;p18"/>
          <p:cNvPicPr preferRelativeResize="0"/>
          <p:nvPr/>
        </p:nvPicPr>
        <p:blipFill rotWithShape="1">
          <a:blip r:embed="rId2">
            <a:alphaModFix/>
          </a:blip>
          <a:srcRect b="0" l="0" r="0" t="0"/>
          <a:stretch/>
        </p:blipFill>
        <p:spPr>
          <a:xfrm>
            <a:off x="10784112" y="36931"/>
            <a:ext cx="1428749" cy="681037"/>
          </a:xfrm>
          <a:prstGeom prst="rect">
            <a:avLst/>
          </a:prstGeom>
          <a:noFill/>
          <a:ln>
            <a:noFill/>
          </a:ln>
        </p:spPr>
      </p:pic>
      <p:sp>
        <p:nvSpPr>
          <p:cNvPr id="32" name="Google Shape;32;p18"/>
          <p:cNvSpPr txBox="1"/>
          <p:nvPr>
            <p:ph idx="10" type="dt"/>
          </p:nvPr>
        </p:nvSpPr>
        <p:spPr>
          <a:xfrm>
            <a:off x="10831363" y="6254001"/>
            <a:ext cx="1052093" cy="1598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AB0044"/>
              </a:buClr>
              <a:buSzPts val="1400"/>
              <a:buNone/>
              <a:defRPr sz="1400">
                <a:solidFill>
                  <a:srgbClr val="AB004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8"/>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34" name="Google Shape;34;p18"/>
          <p:cNvSpPr/>
          <p:nvPr/>
        </p:nvSpPr>
        <p:spPr>
          <a:xfrm>
            <a:off x="11182866" y="6449039"/>
            <a:ext cx="612000" cy="252000"/>
          </a:xfrm>
          <a:prstGeom prst="parallelogram">
            <a:avLst>
              <a:gd fmla="val 25000" name="adj"/>
            </a:avLst>
          </a:prstGeom>
          <a:noFill/>
          <a:ln cap="flat" cmpd="sng" w="12700">
            <a:solidFill>
              <a:srgbClr val="AB004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AB0044"/>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seul">
  <p:cSld name="Titre seul">
    <p:spTree>
      <p:nvGrpSpPr>
        <p:cNvPr id="35" name="Shape 35"/>
        <p:cNvGrpSpPr/>
        <p:nvPr/>
      </p:nvGrpSpPr>
      <p:grpSpPr>
        <a:xfrm>
          <a:off x="0" y="0"/>
          <a:ext cx="0" cy="0"/>
          <a:chOff x="0" y="0"/>
          <a:chExt cx="0" cy="0"/>
        </a:xfrm>
      </p:grpSpPr>
      <p:sp>
        <p:nvSpPr>
          <p:cNvPr id="36" name="Google Shape;36;p19"/>
          <p:cNvSpPr/>
          <p:nvPr/>
        </p:nvSpPr>
        <p:spPr>
          <a:xfrm>
            <a:off x="540000" y="6264162"/>
            <a:ext cx="10224000" cy="468000"/>
          </a:xfrm>
          <a:custGeom>
            <a:rect b="b" l="l" r="r" t="t"/>
            <a:pathLst>
              <a:path extrusionOk="0" h="751561" w="10759857">
                <a:moveTo>
                  <a:pt x="10597019" y="751561"/>
                </a:moveTo>
                <a:lnTo>
                  <a:pt x="0" y="751561"/>
                </a:lnTo>
                <a:lnTo>
                  <a:pt x="0" y="0"/>
                </a:lnTo>
                <a:lnTo>
                  <a:pt x="10759857" y="0"/>
                </a:lnTo>
                <a:lnTo>
                  <a:pt x="10597019" y="75156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19"/>
          <p:cNvSpPr txBox="1"/>
          <p:nvPr/>
        </p:nvSpPr>
        <p:spPr>
          <a:xfrm>
            <a:off x="711200" y="6312265"/>
            <a:ext cx="9173029" cy="3773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BTS SIO 2020</a:t>
            </a:r>
            <a:endParaRPr b="0" i="0" sz="1400" u="none" cap="none" strike="noStrike">
              <a:solidFill>
                <a:srgbClr val="000000"/>
              </a:solidFill>
              <a:latin typeface="Arial"/>
              <a:ea typeface="Arial"/>
              <a:cs typeface="Arial"/>
              <a:sym typeface="Arial"/>
            </a:endParaRPr>
          </a:p>
        </p:txBody>
      </p:sp>
      <p:sp>
        <p:nvSpPr>
          <p:cNvPr id="38" name="Google Shape;38;p19"/>
          <p:cNvSpPr/>
          <p:nvPr/>
        </p:nvSpPr>
        <p:spPr>
          <a:xfrm>
            <a:off x="540000" y="-14515"/>
            <a:ext cx="10224000" cy="900000"/>
          </a:xfrm>
          <a:custGeom>
            <a:rect b="b" l="l" r="r" t="t"/>
            <a:pathLst>
              <a:path extrusionOk="0" h="769257" w="10813143">
                <a:moveTo>
                  <a:pt x="10813143" y="0"/>
                </a:moveTo>
                <a:lnTo>
                  <a:pt x="10595429" y="769257"/>
                </a:lnTo>
                <a:lnTo>
                  <a:pt x="0" y="769257"/>
                </a:lnTo>
                <a:lnTo>
                  <a:pt x="0" y="14514"/>
                </a:lnTo>
                <a:lnTo>
                  <a:pt x="10813143" y="0"/>
                </a:lnTo>
                <a:close/>
              </a:path>
            </a:pathLst>
          </a:custGeom>
          <a:solidFill>
            <a:srgbClr val="AB00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 name="Google Shape;39;p19"/>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400"/>
              <a:buFont typeface="Calibri"/>
              <a:buNone/>
              <a:defRPr>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1" type="ftr"/>
          </p:nvPr>
        </p:nvSpPr>
        <p:spPr>
          <a:xfrm>
            <a:off x="3513221" y="6303306"/>
            <a:ext cx="6545179" cy="38633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41" name="Google Shape;41;p19"/>
          <p:cNvPicPr preferRelativeResize="0"/>
          <p:nvPr/>
        </p:nvPicPr>
        <p:blipFill rotWithShape="1">
          <a:blip r:embed="rId2">
            <a:alphaModFix/>
          </a:blip>
          <a:srcRect b="0" l="0" r="0" t="0"/>
          <a:stretch/>
        </p:blipFill>
        <p:spPr>
          <a:xfrm>
            <a:off x="10784112" y="36931"/>
            <a:ext cx="1428749" cy="681037"/>
          </a:xfrm>
          <a:prstGeom prst="rect">
            <a:avLst/>
          </a:prstGeom>
          <a:noFill/>
          <a:ln>
            <a:noFill/>
          </a:ln>
        </p:spPr>
      </p:pic>
      <p:sp>
        <p:nvSpPr>
          <p:cNvPr id="42" name="Google Shape;42;p19"/>
          <p:cNvSpPr txBox="1"/>
          <p:nvPr>
            <p:ph idx="10" type="dt"/>
          </p:nvPr>
        </p:nvSpPr>
        <p:spPr>
          <a:xfrm>
            <a:off x="10831363" y="6254001"/>
            <a:ext cx="1052093" cy="1598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AB0044"/>
              </a:buClr>
              <a:buSzPts val="1400"/>
              <a:buNone/>
              <a:defRPr sz="1400">
                <a:solidFill>
                  <a:srgbClr val="AB004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rgbClr val="800F35"/>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44" name="Google Shape;44;p19"/>
          <p:cNvSpPr/>
          <p:nvPr/>
        </p:nvSpPr>
        <p:spPr>
          <a:xfrm>
            <a:off x="11182866" y="6449039"/>
            <a:ext cx="612000" cy="252000"/>
          </a:xfrm>
          <a:prstGeom prst="parallelogram">
            <a:avLst>
              <a:gd fmla="val 25000" name="adj"/>
            </a:avLst>
          </a:prstGeom>
          <a:noFill/>
          <a:ln cap="flat" cmpd="sng" w="12700">
            <a:solidFill>
              <a:srgbClr val="AB004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de section" type="secHead">
  <p:cSld name="SECTION_HEADER">
    <p:spTree>
      <p:nvGrpSpPr>
        <p:cNvPr id="45" name="Shape 45"/>
        <p:cNvGrpSpPr/>
        <p:nvPr/>
      </p:nvGrpSpPr>
      <p:grpSpPr>
        <a:xfrm>
          <a:off x="0" y="0"/>
          <a:ext cx="0" cy="0"/>
          <a:chOff x="0" y="0"/>
          <a:chExt cx="0" cy="0"/>
        </a:xfrm>
      </p:grpSpPr>
      <p:sp>
        <p:nvSpPr>
          <p:cNvPr id="46" name="Google Shape;46;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8" name="Google Shape;4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ux contenus" type="twoObj">
  <p:cSld name="TWO_OBJECTS">
    <p:spTree>
      <p:nvGrpSpPr>
        <p:cNvPr id="51" name="Shape 51"/>
        <p:cNvGrpSpPr/>
        <p:nvPr/>
      </p:nvGrpSpPr>
      <p:grpSpPr>
        <a:xfrm>
          <a:off x="0" y="0"/>
          <a:ext cx="0" cy="0"/>
          <a:chOff x="0" y="0"/>
          <a:chExt cx="0" cy="0"/>
        </a:xfrm>
      </p:grpSpPr>
      <p:sp>
        <p:nvSpPr>
          <p:cNvPr id="52" name="Google Shape;5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ison" type="twoTxTwoObj">
  <p:cSld name="TWO_OBJECTS_WITH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1" name="Google Shape;61;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2" name="Google Shape;62;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3" name="Google Shape;63;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ide">
  <p:cSld name="Vide">
    <p:spTree>
      <p:nvGrpSpPr>
        <p:cNvPr id="67" name="Shape 6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 avec légende" type="objTx">
  <p:cSld name="OBJECT_WITH_CAPTION_TEXT">
    <p:spTree>
      <p:nvGrpSpPr>
        <p:cNvPr id="68" name="Shape 68"/>
        <p:cNvGrpSpPr/>
        <p:nvPr/>
      </p:nvGrpSpPr>
      <p:grpSpPr>
        <a:xfrm>
          <a:off x="0" y="0"/>
          <a:ext cx="0" cy="0"/>
          <a:chOff x="0" y="0"/>
          <a:chExt cx="0" cy="0"/>
        </a:xfrm>
      </p:grpSpPr>
      <p:sp>
        <p:nvSpPr>
          <p:cNvPr id="69" name="Google Shape;69;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1" name="Google Shape;71;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avec légende" type="picTx">
  <p:cSld name="PICTURE_WITH_CAPTION_TEXT">
    <p:spTree>
      <p:nvGrpSpPr>
        <p:cNvPr id="75" name="Shape 75"/>
        <p:cNvGrpSpPr/>
        <p:nvPr/>
      </p:nvGrpSpPr>
      <p:grpSpPr>
        <a:xfrm>
          <a:off x="0" y="0"/>
          <a:ext cx="0" cy="0"/>
          <a:chOff x="0" y="0"/>
          <a:chExt cx="0" cy="0"/>
        </a:xfrm>
      </p:grpSpPr>
      <p:sp>
        <p:nvSpPr>
          <p:cNvPr id="76" name="Google Shape;76;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5"/>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8" name="Google Shape;78;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2.png"/><Relationship Id="rId4" Type="http://schemas.openxmlformats.org/officeDocument/2006/relationships/image" Target="../media/image43.png"/><Relationship Id="rId9" Type="http://schemas.openxmlformats.org/officeDocument/2006/relationships/image" Target="../media/image46.png"/><Relationship Id="rId5" Type="http://schemas.openxmlformats.org/officeDocument/2006/relationships/image" Target="../media/image44.png"/><Relationship Id="rId6" Type="http://schemas.openxmlformats.org/officeDocument/2006/relationships/image" Target="../media/image41.png"/><Relationship Id="rId7" Type="http://schemas.openxmlformats.org/officeDocument/2006/relationships/image" Target="../media/image72.png"/><Relationship Id="rId8" Type="http://schemas.openxmlformats.org/officeDocument/2006/relationships/image" Target="../media/image4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9.jpg"/><Relationship Id="rId4" Type="http://schemas.openxmlformats.org/officeDocument/2006/relationships/image" Target="../media/image48.jpg"/><Relationship Id="rId5" Type="http://schemas.openxmlformats.org/officeDocument/2006/relationships/image" Target="../media/image50.jpg"/></Relationships>
</file>

<file path=ppt/slides/_rels/slide14.xml.rels><?xml version="1.0" encoding="UTF-8" standalone="yes"?><Relationships xmlns="http://schemas.openxmlformats.org/package/2006/relationships"><Relationship Id="rId20" Type="http://schemas.openxmlformats.org/officeDocument/2006/relationships/hyperlink" Target="http://www.esgi.fr/" TargetMode="External"/><Relationship Id="rId11" Type="http://schemas.openxmlformats.org/officeDocument/2006/relationships/image" Target="../media/image53.png"/><Relationship Id="rId22" Type="http://schemas.openxmlformats.org/officeDocument/2006/relationships/hyperlink" Target="https://www.iut-valence.fr/nos-formations/licences-professionnelles/lp-metiers-de-l-informatique-conception-developpement-et-test-de-logiciels-parcours-codage-d-applications-et-de-systemes-informatiques-repartis-casir--249741.kjsp" TargetMode="External"/><Relationship Id="rId10" Type="http://schemas.openxmlformats.org/officeDocument/2006/relationships/image" Target="../media/image54.png"/><Relationship Id="rId21" Type="http://schemas.openxmlformats.org/officeDocument/2006/relationships/hyperlink" Target="https://www-info.iut2.univ-grenoble-alpes.fr/licence-pro-mi/" TargetMode="External"/><Relationship Id="rId13" Type="http://schemas.openxmlformats.org/officeDocument/2006/relationships/hyperlink" Target="https://www.iut-valence.fr/nos-formations/licences-professionnelles/lp-metiers-de-l-informatique-conception-developpement-et-test-de-logiciels-parcours-codage-d-applications-et-de-systemes-informatiques-repartis-casir--249741.kjsp" TargetMode="External"/><Relationship Id="rId12" Type="http://schemas.openxmlformats.org/officeDocument/2006/relationships/image" Target="../media/image74.png"/><Relationship Id="rId23" Type="http://schemas.openxmlformats.org/officeDocument/2006/relationships/hyperlink" Target="http://www.cnam.fr/"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formations.univ-grenoble-alpes.fr/fr/catalogue/licence-professionnelle-DP/sciences-technologies-sante-STS/licence-professionnelle-metiers-des-reseaux-informatiques-et-telecommunications-program-licence-professionnelle-metiers-des-reseaux-informatiques-et-telecommunications-2/parcours-reseaux-informatiques-mobilite-securite-subprogram-lp-reseaux-informatiques-mobilite-securite.html" TargetMode="External"/><Relationship Id="rId4" Type="http://schemas.openxmlformats.org/officeDocument/2006/relationships/image" Target="../media/image47.png"/><Relationship Id="rId9" Type="http://schemas.openxmlformats.org/officeDocument/2006/relationships/image" Target="../media/image51.png"/><Relationship Id="rId15" Type="http://schemas.openxmlformats.org/officeDocument/2006/relationships/hyperlink" Target="https://www.polytech-grenoble.fr/menu-principal/admissions/integrer-polytech-grenoble/1er-cycle-universitaire-ou-bts/" TargetMode="External"/><Relationship Id="rId14" Type="http://schemas.openxmlformats.org/officeDocument/2006/relationships/hyperlink" Target="https://www.iut-valence.fr/nos-formations/licences-professionnelles/lp-metiers-des-reseaux-informatiques-et-telecommunications-parcours-administration-et-securite-des-reseaux-asur--250086.kjsp" TargetMode="External"/><Relationship Id="rId17" Type="http://schemas.openxmlformats.org/officeDocument/2006/relationships/image" Target="../media/image52.png"/><Relationship Id="rId16" Type="http://schemas.openxmlformats.org/officeDocument/2006/relationships/hyperlink" Target="https://www.insa-lyon.fr/fr/formation/second-cycle" TargetMode="External"/><Relationship Id="rId5" Type="http://schemas.openxmlformats.org/officeDocument/2006/relationships/hyperlink" Target="http://www.cegeprdl.ca/" TargetMode="External"/><Relationship Id="rId19" Type="http://schemas.openxmlformats.org/officeDocument/2006/relationships/hyperlink" Target="http://www.onisep.fr/content/search?SearchText=ATS&amp;SearchTextTransverse=ATS&amp;oni_submit-transverse=OK" TargetMode="External"/><Relationship Id="rId6" Type="http://schemas.openxmlformats.org/officeDocument/2006/relationships/hyperlink" Target="https://im2ag.univ-grenoble-alpes.fr/formation/acces-direct-formations/licence/l3-miage" TargetMode="External"/><Relationship Id="rId18" Type="http://schemas.openxmlformats.org/officeDocument/2006/relationships/hyperlink" Target="http://www.letudiant.fr/etudes/classes-prepa/classes-prepas-ces-voies-meconnues-pour-reussir-selon-son-profil-14472/prepas-ats-pour-les-bts-et-les-dut-11309.html" TargetMode="External"/><Relationship Id="rId7" Type="http://schemas.openxmlformats.org/officeDocument/2006/relationships/hyperlink" Target="https://iut1.univ-grenoble-alpes.fr/departement-d-enseignement/metiers-multimedia-et-l-internet" TargetMode="External"/><Relationship Id="rId8" Type="http://schemas.openxmlformats.org/officeDocument/2006/relationships/hyperlink" Target="http://www.cesi.f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1.png"/><Relationship Id="rId4" Type="http://schemas.openxmlformats.org/officeDocument/2006/relationships/image" Target="../media/image2.png"/><Relationship Id="rId5" Type="http://schemas.openxmlformats.org/officeDocument/2006/relationships/image" Target="../media/image56.png"/><Relationship Id="rId6"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parcoursup.fr/" TargetMode="External"/><Relationship Id="rId4" Type="http://schemas.openxmlformats.org/officeDocument/2006/relationships/image" Target="../media/image70.png"/></Relationships>
</file>

<file path=ppt/slides/_rels/slide17.xml.rels><?xml version="1.0" encoding="UTF-8" standalone="yes"?><Relationships xmlns="http://schemas.openxmlformats.org/package/2006/relationships"><Relationship Id="rId11" Type="http://schemas.openxmlformats.org/officeDocument/2006/relationships/image" Target="../media/image59.png"/><Relationship Id="rId10" Type="http://schemas.openxmlformats.org/officeDocument/2006/relationships/hyperlink" Target="http://www.sup.adc.education.fr/btslst/referentiel/BTS_ServicesInformatiquesOrganisations.pdf"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btsinfo.fr/" TargetMode="External"/><Relationship Id="rId4" Type="http://schemas.openxmlformats.org/officeDocument/2006/relationships/image" Target="../media/image58.png"/><Relationship Id="rId9" Type="http://schemas.openxmlformats.org/officeDocument/2006/relationships/hyperlink" Target="http://www.sup.adc.education.fr/btslst/referentiel/BTS_ServicesInformatiquesOrganisations.pdf" TargetMode="External"/><Relationship Id="rId5" Type="http://schemas.openxmlformats.org/officeDocument/2006/relationships/hyperlink" Target="https://www.btsinfo.fr/" TargetMode="External"/><Relationship Id="rId6" Type="http://schemas.openxmlformats.org/officeDocument/2006/relationships/hyperlink" Target="https://www.btsinfo.fr/" TargetMode="External"/><Relationship Id="rId7" Type="http://schemas.openxmlformats.org/officeDocument/2006/relationships/image" Target="../media/image57.png"/><Relationship Id="rId8" Type="http://schemas.openxmlformats.org/officeDocument/2006/relationships/hyperlink" Target="https://www.btsinfo.fr/etablisseme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5.png"/></Relationships>
</file>

<file path=ppt/slides/_rels/slide3.xml.rels><?xml version="1.0" encoding="UTF-8" standalone="yes"?><Relationships xmlns="http://schemas.openxmlformats.org/package/2006/relationships"><Relationship Id="rId11" Type="http://schemas.openxmlformats.org/officeDocument/2006/relationships/image" Target="../media/image9.png"/><Relationship Id="rId10" Type="http://schemas.openxmlformats.org/officeDocument/2006/relationships/image" Target="../media/image10.png"/><Relationship Id="rId13" Type="http://schemas.openxmlformats.org/officeDocument/2006/relationships/image" Target="../media/image13.png"/><Relationship Id="rId12"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8.png"/><Relationship Id="rId15" Type="http://schemas.openxmlformats.org/officeDocument/2006/relationships/image" Target="../media/image14.png"/><Relationship Id="rId14" Type="http://schemas.openxmlformats.org/officeDocument/2006/relationships/image" Target="../media/image12.png"/><Relationship Id="rId17" Type="http://schemas.openxmlformats.org/officeDocument/2006/relationships/image" Target="../media/image15.png"/><Relationship Id="rId16" Type="http://schemas.openxmlformats.org/officeDocument/2006/relationships/image" Target="../media/image73.png"/><Relationship Id="rId5" Type="http://schemas.openxmlformats.org/officeDocument/2006/relationships/image" Target="../media/image4.png"/><Relationship Id="rId6" Type="http://schemas.openxmlformats.org/officeDocument/2006/relationships/image" Target="../media/image3.png"/><Relationship Id="rId18" Type="http://schemas.openxmlformats.org/officeDocument/2006/relationships/image" Target="../media/image60.png"/><Relationship Id="rId7" Type="http://schemas.openxmlformats.org/officeDocument/2006/relationships/image" Target="../media/image6.png"/><Relationship Id="rId8" Type="http://schemas.openxmlformats.org/officeDocument/2006/relationships/image" Target="../media/image11.png"/></Relationships>
</file>

<file path=ppt/slides/_rels/slide4.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40.png"/><Relationship Id="rId13" Type="http://schemas.openxmlformats.org/officeDocument/2006/relationships/image" Target="../media/image24.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8.png"/><Relationship Id="rId9" Type="http://schemas.openxmlformats.org/officeDocument/2006/relationships/hyperlink" Target="https://pixabay.com/fr/vectors/base-de-donn%C3%A9es-de-stockage-152091/" TargetMode="External"/><Relationship Id="rId5" Type="http://schemas.openxmlformats.org/officeDocument/2006/relationships/image" Target="../media/image19.png"/><Relationship Id="rId6" Type="http://schemas.openxmlformats.org/officeDocument/2006/relationships/hyperlink" Target="https://pixabay.com/fr/illustrations/piratage-cybercriminalit%C3%A9-3112539/" TargetMode="External"/><Relationship Id="rId7" Type="http://schemas.openxmlformats.org/officeDocument/2006/relationships/image" Target="../media/image31.png"/><Relationship Id="rId8" Type="http://schemas.openxmlformats.org/officeDocument/2006/relationships/image" Target="../media/image20.png"/></Relationships>
</file>

<file path=ppt/slides/_rels/slide5.xml.rels><?xml version="1.0" encoding="UTF-8" standalone="yes"?><Relationships xmlns="http://schemas.openxmlformats.org/package/2006/relationships"><Relationship Id="rId11" Type="http://schemas.openxmlformats.org/officeDocument/2006/relationships/image" Target="../media/image27.jpg"/><Relationship Id="rId10" Type="http://schemas.openxmlformats.org/officeDocument/2006/relationships/image" Target="../media/image28.png"/><Relationship Id="rId13" Type="http://schemas.openxmlformats.org/officeDocument/2006/relationships/image" Target="../media/image19.png"/><Relationship Id="rId12" Type="http://schemas.openxmlformats.org/officeDocument/2006/relationships/image" Target="../media/image63.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30.jpg"/><Relationship Id="rId14" Type="http://schemas.openxmlformats.org/officeDocument/2006/relationships/image" Target="../media/image69.png"/><Relationship Id="rId5" Type="http://schemas.openxmlformats.org/officeDocument/2006/relationships/image" Target="../media/image23.png"/><Relationship Id="rId6" Type="http://schemas.openxmlformats.org/officeDocument/2006/relationships/image" Target="../media/image29.png"/><Relationship Id="rId7" Type="http://schemas.openxmlformats.org/officeDocument/2006/relationships/image" Target="../media/image25.jpg"/><Relationship Id="rId8" Type="http://schemas.openxmlformats.org/officeDocument/2006/relationships/image" Target="../media/image26.jpg"/></Relationships>
</file>

<file path=ppt/slides/_rels/slide6.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62.png"/><Relationship Id="rId12"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3.png"/><Relationship Id="rId4" Type="http://schemas.openxmlformats.org/officeDocument/2006/relationships/image" Target="../media/image34.png"/><Relationship Id="rId9" Type="http://schemas.openxmlformats.org/officeDocument/2006/relationships/image" Target="../media/image37.png"/><Relationship Id="rId5" Type="http://schemas.openxmlformats.org/officeDocument/2006/relationships/image" Target="../media/image32.png"/><Relationship Id="rId6" Type="http://schemas.openxmlformats.org/officeDocument/2006/relationships/image" Target="../media/image64.png"/><Relationship Id="rId7" Type="http://schemas.openxmlformats.org/officeDocument/2006/relationships/image" Target="../media/image36.png"/><Relationship Id="rId8"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fr-FR"/>
              <a:t>BTS SIO</a:t>
            </a:r>
            <a:endParaRPr/>
          </a:p>
        </p:txBody>
      </p:sp>
      <p:sp>
        <p:nvSpPr>
          <p:cNvPr id="99" name="Google Shape;99;p1"/>
          <p:cNvSpPr txBox="1"/>
          <p:nvPr>
            <p:ph idx="1" type="subTitle"/>
          </p:nvPr>
        </p:nvSpPr>
        <p:spPr>
          <a:xfrm>
            <a:off x="1524000" y="3877582"/>
            <a:ext cx="9144000" cy="138021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800F35"/>
              </a:buClr>
              <a:buSzPts val="3200"/>
              <a:buNone/>
            </a:pPr>
            <a:r>
              <a:rPr lang="fr-FR">
                <a:solidFill>
                  <a:srgbClr val="800F35"/>
                </a:solidFill>
              </a:rPr>
              <a:t>BTS SERVICES INFORMATIQUES AUX ORGANISATIONS</a:t>
            </a:r>
            <a:endParaRPr/>
          </a:p>
        </p:txBody>
      </p:sp>
      <p:pic>
        <p:nvPicPr>
          <p:cNvPr id="100" name="Google Shape;100;p1"/>
          <p:cNvPicPr preferRelativeResize="0"/>
          <p:nvPr/>
        </p:nvPicPr>
        <p:blipFill rotWithShape="1">
          <a:blip r:embed="rId3">
            <a:alphaModFix/>
          </a:blip>
          <a:srcRect b="0" l="0" r="0" t="0"/>
          <a:stretch/>
        </p:blipFill>
        <p:spPr>
          <a:xfrm>
            <a:off x="578168" y="2196000"/>
            <a:ext cx="2257425" cy="2581275"/>
          </a:xfrm>
          <a:prstGeom prst="rect">
            <a:avLst/>
          </a:prstGeom>
          <a:noFill/>
          <a:ln>
            <a:noFill/>
          </a:ln>
        </p:spPr>
      </p:pic>
      <p:pic>
        <p:nvPicPr>
          <p:cNvPr id="101" name="Google Shape;101;p1"/>
          <p:cNvPicPr preferRelativeResize="0"/>
          <p:nvPr/>
        </p:nvPicPr>
        <p:blipFill rotWithShape="1">
          <a:blip r:embed="rId4">
            <a:alphaModFix/>
          </a:blip>
          <a:srcRect b="0" l="0" r="0" t="0"/>
          <a:stretch/>
        </p:blipFill>
        <p:spPr>
          <a:xfrm>
            <a:off x="9612000" y="2196000"/>
            <a:ext cx="1962150" cy="25812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g6e25a79223_0_110"/>
          <p:cNvSpPr txBox="1"/>
          <p:nvPr>
            <p:ph type="title"/>
          </p:nvPr>
        </p:nvSpPr>
        <p:spPr>
          <a:xfrm>
            <a:off x="711200" y="73705"/>
            <a:ext cx="9722400" cy="81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fr-FR"/>
              <a:t>ÉPREUVES DES UNITÉS CONSTITUTIVES</a:t>
            </a:r>
            <a:endParaRPr/>
          </a:p>
        </p:txBody>
      </p:sp>
      <p:sp>
        <p:nvSpPr>
          <p:cNvPr id="328" name="Google Shape;328;g6e25a79223_0_110"/>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sp>
        <p:nvSpPr>
          <p:cNvPr id="329" name="Google Shape;329;g6e25a79223_0_110"/>
          <p:cNvSpPr/>
          <p:nvPr/>
        </p:nvSpPr>
        <p:spPr>
          <a:xfrm>
            <a:off x="1651850" y="1224975"/>
            <a:ext cx="6536700" cy="324900"/>
          </a:xfrm>
          <a:prstGeom prst="rect">
            <a:avLst/>
          </a:prstGeom>
          <a:solidFill>
            <a:srgbClr val="AB00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FR">
                <a:solidFill>
                  <a:srgbClr val="FFFFFF"/>
                </a:solidFill>
              </a:rPr>
              <a:t>Unité et nom</a:t>
            </a:r>
            <a:endParaRPr b="1">
              <a:solidFill>
                <a:srgbClr val="FFFFFF"/>
              </a:solidFill>
            </a:endParaRPr>
          </a:p>
        </p:txBody>
      </p:sp>
      <p:sp>
        <p:nvSpPr>
          <p:cNvPr id="330" name="Google Shape;330;g6e25a79223_0_110"/>
          <p:cNvSpPr/>
          <p:nvPr/>
        </p:nvSpPr>
        <p:spPr>
          <a:xfrm>
            <a:off x="8188575" y="1224975"/>
            <a:ext cx="1613700" cy="324900"/>
          </a:xfrm>
          <a:prstGeom prst="rect">
            <a:avLst/>
          </a:prstGeom>
          <a:solidFill>
            <a:srgbClr val="AB00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FR">
                <a:solidFill>
                  <a:srgbClr val="FFFFFF"/>
                </a:solidFill>
              </a:rPr>
              <a:t>Forme</a:t>
            </a:r>
            <a:endParaRPr b="1">
              <a:solidFill>
                <a:srgbClr val="FFFFFF"/>
              </a:solidFill>
            </a:endParaRPr>
          </a:p>
        </p:txBody>
      </p:sp>
      <p:sp>
        <p:nvSpPr>
          <p:cNvPr id="331" name="Google Shape;331;g6e25a79223_0_110"/>
          <p:cNvSpPr/>
          <p:nvPr/>
        </p:nvSpPr>
        <p:spPr>
          <a:xfrm>
            <a:off x="9802275" y="1224975"/>
            <a:ext cx="1383900" cy="324900"/>
          </a:xfrm>
          <a:prstGeom prst="rect">
            <a:avLst/>
          </a:prstGeom>
          <a:solidFill>
            <a:srgbClr val="AB00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FR">
                <a:solidFill>
                  <a:srgbClr val="FFFFFF"/>
                </a:solidFill>
              </a:rPr>
              <a:t>Coefficient</a:t>
            </a:r>
            <a:endParaRPr b="1">
              <a:solidFill>
                <a:srgbClr val="FFFFFF"/>
              </a:solidFill>
            </a:endParaRPr>
          </a:p>
        </p:txBody>
      </p:sp>
      <p:sp>
        <p:nvSpPr>
          <p:cNvPr id="332" name="Google Shape;332;g6e25a79223_0_110"/>
          <p:cNvSpPr/>
          <p:nvPr/>
        </p:nvSpPr>
        <p:spPr>
          <a:xfrm>
            <a:off x="1651914" y="1549875"/>
            <a:ext cx="6536700" cy="71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FR"/>
              <a:t>U1 - </a:t>
            </a:r>
            <a:r>
              <a:rPr b="1" lang="fr-FR"/>
              <a:t>Culture et communication</a:t>
            </a:r>
            <a:endParaRPr b="1"/>
          </a:p>
          <a:p>
            <a:pPr indent="0" lvl="0" marL="0" rtl="0" algn="l">
              <a:spcBef>
                <a:spcPts val="0"/>
              </a:spcBef>
              <a:spcAft>
                <a:spcPts val="0"/>
              </a:spcAft>
              <a:buNone/>
            </a:pPr>
            <a:r>
              <a:rPr lang="fr-FR"/>
              <a:t>	U11 Culture Générale et expression</a:t>
            </a:r>
            <a:endParaRPr/>
          </a:p>
          <a:p>
            <a:pPr indent="0" lvl="0" marL="0" rtl="0" algn="l">
              <a:spcBef>
                <a:spcPts val="0"/>
              </a:spcBef>
              <a:spcAft>
                <a:spcPts val="0"/>
              </a:spcAft>
              <a:buNone/>
            </a:pPr>
            <a:r>
              <a:rPr lang="fr-FR"/>
              <a:t>	U12 Expression &amp; Communication en Anglais</a:t>
            </a:r>
            <a:endParaRPr/>
          </a:p>
        </p:txBody>
      </p:sp>
      <p:sp>
        <p:nvSpPr>
          <p:cNvPr id="333" name="Google Shape;333;g6e25a79223_0_110"/>
          <p:cNvSpPr/>
          <p:nvPr/>
        </p:nvSpPr>
        <p:spPr>
          <a:xfrm>
            <a:off x="8188575" y="1549875"/>
            <a:ext cx="1613700" cy="71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FR"/>
              <a:t>Ponctuelle</a:t>
            </a:r>
            <a:endParaRPr b="1"/>
          </a:p>
          <a:p>
            <a:pPr indent="0" lvl="0" marL="0" rtl="0" algn="ctr">
              <a:spcBef>
                <a:spcPts val="0"/>
              </a:spcBef>
              <a:spcAft>
                <a:spcPts val="0"/>
              </a:spcAft>
              <a:buNone/>
            </a:pPr>
            <a:r>
              <a:rPr lang="fr-FR"/>
              <a:t>(</a:t>
            </a:r>
            <a:r>
              <a:rPr lang="fr-FR"/>
              <a:t>Écrit)</a:t>
            </a:r>
            <a:endParaRPr/>
          </a:p>
          <a:p>
            <a:pPr indent="0" lvl="0" marL="0" rtl="0" algn="ctr">
              <a:spcBef>
                <a:spcPts val="0"/>
              </a:spcBef>
              <a:spcAft>
                <a:spcPts val="0"/>
              </a:spcAft>
              <a:buNone/>
            </a:pPr>
            <a:r>
              <a:rPr lang="fr-FR"/>
              <a:t>(Écrit + Oral)</a:t>
            </a:r>
            <a:endParaRPr/>
          </a:p>
        </p:txBody>
      </p:sp>
      <p:sp>
        <p:nvSpPr>
          <p:cNvPr id="334" name="Google Shape;334;g6e25a79223_0_110"/>
          <p:cNvSpPr/>
          <p:nvPr/>
        </p:nvSpPr>
        <p:spPr>
          <a:xfrm>
            <a:off x="9802275" y="1549875"/>
            <a:ext cx="1383900" cy="71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FR"/>
              <a:t>4</a:t>
            </a:r>
            <a:endParaRPr b="1"/>
          </a:p>
          <a:p>
            <a:pPr indent="0" lvl="0" marL="0" rtl="0" algn="ctr">
              <a:spcBef>
                <a:spcPts val="0"/>
              </a:spcBef>
              <a:spcAft>
                <a:spcPts val="0"/>
              </a:spcAft>
              <a:buNone/>
            </a:pPr>
            <a:r>
              <a:rPr lang="fr-FR"/>
              <a:t>2</a:t>
            </a:r>
            <a:endParaRPr/>
          </a:p>
          <a:p>
            <a:pPr indent="0" lvl="0" marL="0" rtl="0" algn="ctr">
              <a:spcBef>
                <a:spcPts val="0"/>
              </a:spcBef>
              <a:spcAft>
                <a:spcPts val="0"/>
              </a:spcAft>
              <a:buNone/>
            </a:pPr>
            <a:r>
              <a:rPr lang="fr-FR"/>
              <a:t>2</a:t>
            </a:r>
            <a:endParaRPr/>
          </a:p>
        </p:txBody>
      </p:sp>
      <p:sp>
        <p:nvSpPr>
          <p:cNvPr id="335" name="Google Shape;335;g6e25a79223_0_110"/>
          <p:cNvSpPr/>
          <p:nvPr/>
        </p:nvSpPr>
        <p:spPr>
          <a:xfrm>
            <a:off x="599800" y="1224975"/>
            <a:ext cx="1052100" cy="324900"/>
          </a:xfrm>
          <a:prstGeom prst="rect">
            <a:avLst/>
          </a:prstGeom>
          <a:solidFill>
            <a:srgbClr val="AB00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FR">
                <a:solidFill>
                  <a:srgbClr val="FFFFFF"/>
                </a:solidFill>
              </a:rPr>
              <a:t>Épreuve</a:t>
            </a:r>
            <a:endParaRPr b="1">
              <a:solidFill>
                <a:srgbClr val="FFFFFF"/>
              </a:solidFill>
            </a:endParaRPr>
          </a:p>
        </p:txBody>
      </p:sp>
      <p:sp>
        <p:nvSpPr>
          <p:cNvPr id="336" name="Google Shape;336;g6e25a79223_0_110"/>
          <p:cNvSpPr/>
          <p:nvPr/>
        </p:nvSpPr>
        <p:spPr>
          <a:xfrm>
            <a:off x="599800" y="1549875"/>
            <a:ext cx="1052100" cy="71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E1</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37" name="Google Shape;337;g6e25a79223_0_110"/>
          <p:cNvSpPr/>
          <p:nvPr/>
        </p:nvSpPr>
        <p:spPr>
          <a:xfrm>
            <a:off x="599800" y="2263575"/>
            <a:ext cx="10521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E</a:t>
            </a:r>
            <a:r>
              <a:rPr lang="fr-FR"/>
              <a:t>2</a:t>
            </a:r>
            <a:endParaRPr/>
          </a:p>
        </p:txBody>
      </p:sp>
      <p:sp>
        <p:nvSpPr>
          <p:cNvPr id="338" name="Google Shape;338;g6e25a79223_0_110"/>
          <p:cNvSpPr/>
          <p:nvPr/>
        </p:nvSpPr>
        <p:spPr>
          <a:xfrm>
            <a:off x="1651914" y="2263575"/>
            <a:ext cx="6536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a:t>U2 - Mathématiques pour l’informatique</a:t>
            </a:r>
            <a:endParaRPr/>
          </a:p>
        </p:txBody>
      </p:sp>
      <p:sp>
        <p:nvSpPr>
          <p:cNvPr id="339" name="Google Shape;339;g6e25a79223_0_110"/>
          <p:cNvSpPr/>
          <p:nvPr/>
        </p:nvSpPr>
        <p:spPr>
          <a:xfrm>
            <a:off x="8188575" y="2263575"/>
            <a:ext cx="1613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CCF</a:t>
            </a:r>
            <a:endParaRPr/>
          </a:p>
        </p:txBody>
      </p:sp>
      <p:sp>
        <p:nvSpPr>
          <p:cNvPr id="340" name="Google Shape;340;g6e25a79223_0_110"/>
          <p:cNvSpPr/>
          <p:nvPr/>
        </p:nvSpPr>
        <p:spPr>
          <a:xfrm>
            <a:off x="9802275" y="2263575"/>
            <a:ext cx="13839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3</a:t>
            </a:r>
            <a:endParaRPr/>
          </a:p>
        </p:txBody>
      </p:sp>
      <p:sp>
        <p:nvSpPr>
          <p:cNvPr id="341" name="Google Shape;341;g6e25a79223_0_110"/>
          <p:cNvSpPr/>
          <p:nvPr/>
        </p:nvSpPr>
        <p:spPr>
          <a:xfrm>
            <a:off x="599800" y="2588475"/>
            <a:ext cx="10521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E</a:t>
            </a:r>
            <a:r>
              <a:rPr lang="fr-FR"/>
              <a:t>3</a:t>
            </a:r>
            <a:endParaRPr/>
          </a:p>
        </p:txBody>
      </p:sp>
      <p:sp>
        <p:nvSpPr>
          <p:cNvPr id="342" name="Google Shape;342;g6e25a79223_0_110"/>
          <p:cNvSpPr/>
          <p:nvPr/>
        </p:nvSpPr>
        <p:spPr>
          <a:xfrm>
            <a:off x="1651914" y="2588475"/>
            <a:ext cx="6536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a:t>U3 - </a:t>
            </a:r>
            <a:r>
              <a:rPr lang="fr-FR"/>
              <a:t>Culture économique, juridique et managériale pour l’informatique</a:t>
            </a:r>
            <a:endParaRPr/>
          </a:p>
        </p:txBody>
      </p:sp>
      <p:sp>
        <p:nvSpPr>
          <p:cNvPr id="343" name="Google Shape;343;g6e25a79223_0_110"/>
          <p:cNvSpPr/>
          <p:nvPr/>
        </p:nvSpPr>
        <p:spPr>
          <a:xfrm>
            <a:off x="8188575" y="2588475"/>
            <a:ext cx="1613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Ponctuelle (écrit)</a:t>
            </a:r>
            <a:endParaRPr/>
          </a:p>
        </p:txBody>
      </p:sp>
      <p:sp>
        <p:nvSpPr>
          <p:cNvPr id="344" name="Google Shape;344;g6e25a79223_0_110"/>
          <p:cNvSpPr/>
          <p:nvPr/>
        </p:nvSpPr>
        <p:spPr>
          <a:xfrm>
            <a:off x="9802275" y="2588475"/>
            <a:ext cx="13839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3</a:t>
            </a:r>
            <a:endParaRPr/>
          </a:p>
        </p:txBody>
      </p:sp>
      <p:sp>
        <p:nvSpPr>
          <p:cNvPr id="345" name="Google Shape;345;g6e25a79223_0_110"/>
          <p:cNvSpPr/>
          <p:nvPr/>
        </p:nvSpPr>
        <p:spPr>
          <a:xfrm>
            <a:off x="599800" y="2913375"/>
            <a:ext cx="10521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E</a:t>
            </a:r>
            <a:r>
              <a:rPr lang="fr-FR"/>
              <a:t>4</a:t>
            </a:r>
            <a:endParaRPr/>
          </a:p>
        </p:txBody>
      </p:sp>
      <p:sp>
        <p:nvSpPr>
          <p:cNvPr id="346" name="Google Shape;346;g6e25a79223_0_110"/>
          <p:cNvSpPr/>
          <p:nvPr/>
        </p:nvSpPr>
        <p:spPr>
          <a:xfrm>
            <a:off x="1651914" y="2913375"/>
            <a:ext cx="6536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a:solidFill>
                  <a:schemeClr val="dk1"/>
                </a:solidFill>
              </a:rPr>
              <a:t>U4 - </a:t>
            </a:r>
            <a:r>
              <a:rPr lang="fr-FR">
                <a:solidFill>
                  <a:schemeClr val="dk1"/>
                </a:solidFill>
              </a:rPr>
              <a:t>Support et mise à jour de services informatiques</a:t>
            </a:r>
            <a:endParaRPr/>
          </a:p>
        </p:txBody>
      </p:sp>
      <p:sp>
        <p:nvSpPr>
          <p:cNvPr id="347" name="Google Shape;347;g6e25a79223_0_110"/>
          <p:cNvSpPr/>
          <p:nvPr/>
        </p:nvSpPr>
        <p:spPr>
          <a:xfrm>
            <a:off x="8188575" y="2913375"/>
            <a:ext cx="1613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CCF</a:t>
            </a:r>
            <a:endParaRPr/>
          </a:p>
        </p:txBody>
      </p:sp>
      <p:sp>
        <p:nvSpPr>
          <p:cNvPr id="348" name="Google Shape;348;g6e25a79223_0_110"/>
          <p:cNvSpPr/>
          <p:nvPr/>
        </p:nvSpPr>
        <p:spPr>
          <a:xfrm>
            <a:off x="9802275" y="2913375"/>
            <a:ext cx="13839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4</a:t>
            </a:r>
            <a:endParaRPr/>
          </a:p>
        </p:txBody>
      </p:sp>
      <p:sp>
        <p:nvSpPr>
          <p:cNvPr id="349" name="Google Shape;349;g6e25a79223_0_110"/>
          <p:cNvSpPr/>
          <p:nvPr/>
        </p:nvSpPr>
        <p:spPr>
          <a:xfrm>
            <a:off x="599800" y="3238275"/>
            <a:ext cx="1052100" cy="71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E</a:t>
            </a:r>
            <a:r>
              <a:rPr lang="fr-FR"/>
              <a:t>5</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350" name="Google Shape;350;g6e25a79223_0_110"/>
          <p:cNvSpPr/>
          <p:nvPr/>
        </p:nvSpPr>
        <p:spPr>
          <a:xfrm>
            <a:off x="1651914" y="3238275"/>
            <a:ext cx="6536700" cy="71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a:t>U5 option A - Administration des systèmes et des réseaux</a:t>
            </a:r>
            <a:endParaRPr/>
          </a:p>
          <a:p>
            <a:pPr indent="0" lvl="0" marL="0" rtl="0" algn="l">
              <a:spcBef>
                <a:spcPts val="0"/>
              </a:spcBef>
              <a:spcAft>
                <a:spcPts val="0"/>
              </a:spcAft>
              <a:buNone/>
            </a:pPr>
            <a:r>
              <a:rPr i="1" lang="fr-FR">
                <a:solidFill>
                  <a:srgbClr val="AB0044"/>
                </a:solidFill>
              </a:rPr>
              <a:t>ou</a:t>
            </a:r>
            <a:endParaRPr i="1">
              <a:solidFill>
                <a:srgbClr val="AB0044"/>
              </a:solidFill>
            </a:endParaRPr>
          </a:p>
          <a:p>
            <a:pPr indent="0" lvl="0" marL="0" rtl="0" algn="l">
              <a:spcBef>
                <a:spcPts val="0"/>
              </a:spcBef>
              <a:spcAft>
                <a:spcPts val="0"/>
              </a:spcAft>
              <a:buNone/>
            </a:pPr>
            <a:r>
              <a:rPr lang="fr-FR"/>
              <a:t>U5 option B - </a:t>
            </a:r>
            <a:r>
              <a:rPr lang="fr-FR"/>
              <a:t>Conception et développement d’applications</a:t>
            </a:r>
            <a:endParaRPr/>
          </a:p>
        </p:txBody>
      </p:sp>
      <p:sp>
        <p:nvSpPr>
          <p:cNvPr id="351" name="Google Shape;351;g6e25a79223_0_110"/>
          <p:cNvSpPr/>
          <p:nvPr/>
        </p:nvSpPr>
        <p:spPr>
          <a:xfrm>
            <a:off x="8188575" y="3238275"/>
            <a:ext cx="1613700" cy="71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CCF</a:t>
            </a:r>
            <a:endParaRPr/>
          </a:p>
        </p:txBody>
      </p:sp>
      <p:sp>
        <p:nvSpPr>
          <p:cNvPr id="352" name="Google Shape;352;g6e25a79223_0_110"/>
          <p:cNvSpPr/>
          <p:nvPr/>
        </p:nvSpPr>
        <p:spPr>
          <a:xfrm>
            <a:off x="9802275" y="3238275"/>
            <a:ext cx="1383900" cy="713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4</a:t>
            </a:r>
            <a:endParaRPr/>
          </a:p>
        </p:txBody>
      </p:sp>
      <p:sp>
        <p:nvSpPr>
          <p:cNvPr id="353" name="Google Shape;353;g6e25a79223_0_110"/>
          <p:cNvSpPr/>
          <p:nvPr/>
        </p:nvSpPr>
        <p:spPr>
          <a:xfrm>
            <a:off x="599800" y="3951975"/>
            <a:ext cx="10521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E</a:t>
            </a:r>
            <a:r>
              <a:rPr lang="fr-FR"/>
              <a:t>6</a:t>
            </a:r>
            <a:endParaRPr/>
          </a:p>
        </p:txBody>
      </p:sp>
      <p:sp>
        <p:nvSpPr>
          <p:cNvPr id="354" name="Google Shape;354;g6e25a79223_0_110"/>
          <p:cNvSpPr/>
          <p:nvPr/>
        </p:nvSpPr>
        <p:spPr>
          <a:xfrm>
            <a:off x="1651914" y="3951975"/>
            <a:ext cx="6536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a:solidFill>
                  <a:schemeClr val="dk1"/>
                </a:solidFill>
              </a:rPr>
              <a:t>U6 - Cybersécurité des services informatiques (</a:t>
            </a:r>
            <a:r>
              <a:rPr i="1" lang="fr-FR">
                <a:solidFill>
                  <a:schemeClr val="dk1"/>
                </a:solidFill>
              </a:rPr>
              <a:t>propre à chaque spécialisation</a:t>
            </a:r>
            <a:r>
              <a:rPr lang="fr-FR">
                <a:solidFill>
                  <a:schemeClr val="dk1"/>
                </a:solidFill>
              </a:rPr>
              <a:t>)</a:t>
            </a:r>
            <a:endParaRPr/>
          </a:p>
        </p:txBody>
      </p:sp>
      <p:sp>
        <p:nvSpPr>
          <p:cNvPr id="355" name="Google Shape;355;g6e25a79223_0_110"/>
          <p:cNvSpPr/>
          <p:nvPr/>
        </p:nvSpPr>
        <p:spPr>
          <a:xfrm>
            <a:off x="8188575" y="3951975"/>
            <a:ext cx="1613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Ponctuelle (écrit)</a:t>
            </a:r>
            <a:endParaRPr/>
          </a:p>
        </p:txBody>
      </p:sp>
      <p:sp>
        <p:nvSpPr>
          <p:cNvPr id="356" name="Google Shape;356;g6e25a79223_0_110"/>
          <p:cNvSpPr/>
          <p:nvPr/>
        </p:nvSpPr>
        <p:spPr>
          <a:xfrm>
            <a:off x="9802275" y="3951975"/>
            <a:ext cx="13839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4</a:t>
            </a:r>
            <a:endParaRPr/>
          </a:p>
        </p:txBody>
      </p:sp>
      <p:sp>
        <p:nvSpPr>
          <p:cNvPr id="357" name="Google Shape;357;g6e25a79223_0_110"/>
          <p:cNvSpPr/>
          <p:nvPr/>
        </p:nvSpPr>
        <p:spPr>
          <a:xfrm>
            <a:off x="599800" y="4843663"/>
            <a:ext cx="10521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EF1</a:t>
            </a:r>
            <a:endParaRPr/>
          </a:p>
        </p:txBody>
      </p:sp>
      <p:sp>
        <p:nvSpPr>
          <p:cNvPr id="358" name="Google Shape;358;g6e25a79223_0_110"/>
          <p:cNvSpPr/>
          <p:nvPr/>
        </p:nvSpPr>
        <p:spPr>
          <a:xfrm>
            <a:off x="1651914" y="4843663"/>
            <a:ext cx="6536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a:t>UF1 - Langue vivante 2</a:t>
            </a:r>
            <a:endParaRPr/>
          </a:p>
        </p:txBody>
      </p:sp>
      <p:sp>
        <p:nvSpPr>
          <p:cNvPr id="359" name="Google Shape;359;g6e25a79223_0_110"/>
          <p:cNvSpPr/>
          <p:nvPr/>
        </p:nvSpPr>
        <p:spPr>
          <a:xfrm>
            <a:off x="8188575" y="4843663"/>
            <a:ext cx="1613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Ponctuelle (oral)</a:t>
            </a:r>
            <a:endParaRPr/>
          </a:p>
        </p:txBody>
      </p:sp>
      <p:sp>
        <p:nvSpPr>
          <p:cNvPr id="360" name="Google Shape;360;g6e25a79223_0_110"/>
          <p:cNvSpPr/>
          <p:nvPr/>
        </p:nvSpPr>
        <p:spPr>
          <a:xfrm>
            <a:off x="9802275" y="4843663"/>
            <a:ext cx="13839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 name="Google Shape;361;g6e25a79223_0_110"/>
          <p:cNvSpPr/>
          <p:nvPr/>
        </p:nvSpPr>
        <p:spPr>
          <a:xfrm>
            <a:off x="599800" y="5168563"/>
            <a:ext cx="10521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EF2</a:t>
            </a:r>
            <a:endParaRPr/>
          </a:p>
        </p:txBody>
      </p:sp>
      <p:sp>
        <p:nvSpPr>
          <p:cNvPr id="362" name="Google Shape;362;g6e25a79223_0_110"/>
          <p:cNvSpPr/>
          <p:nvPr/>
        </p:nvSpPr>
        <p:spPr>
          <a:xfrm>
            <a:off x="1651914" y="5168563"/>
            <a:ext cx="6536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a:t>UF2 - Mathématiques approfondies</a:t>
            </a:r>
            <a:endParaRPr/>
          </a:p>
        </p:txBody>
      </p:sp>
      <p:sp>
        <p:nvSpPr>
          <p:cNvPr id="363" name="Google Shape;363;g6e25a79223_0_110"/>
          <p:cNvSpPr/>
          <p:nvPr/>
        </p:nvSpPr>
        <p:spPr>
          <a:xfrm>
            <a:off x="8188575" y="5168563"/>
            <a:ext cx="1613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Ponctuelle (écrit)</a:t>
            </a:r>
            <a:endParaRPr/>
          </a:p>
        </p:txBody>
      </p:sp>
      <p:sp>
        <p:nvSpPr>
          <p:cNvPr id="364" name="Google Shape;364;g6e25a79223_0_110"/>
          <p:cNvSpPr/>
          <p:nvPr/>
        </p:nvSpPr>
        <p:spPr>
          <a:xfrm>
            <a:off x="9802275" y="5168563"/>
            <a:ext cx="13839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 name="Google Shape;365;g6e25a79223_0_110"/>
          <p:cNvSpPr/>
          <p:nvPr/>
        </p:nvSpPr>
        <p:spPr>
          <a:xfrm>
            <a:off x="599800" y="5493463"/>
            <a:ext cx="10521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EF3</a:t>
            </a:r>
            <a:endParaRPr/>
          </a:p>
        </p:txBody>
      </p:sp>
      <p:sp>
        <p:nvSpPr>
          <p:cNvPr id="366" name="Google Shape;366;g6e25a79223_0_110"/>
          <p:cNvSpPr/>
          <p:nvPr/>
        </p:nvSpPr>
        <p:spPr>
          <a:xfrm>
            <a:off x="1651914" y="5493463"/>
            <a:ext cx="6536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a:solidFill>
                  <a:schemeClr val="dk1"/>
                </a:solidFill>
              </a:rPr>
              <a:t>UF3 - Parcours de certification complémentaire</a:t>
            </a:r>
            <a:endParaRPr/>
          </a:p>
        </p:txBody>
      </p:sp>
      <p:sp>
        <p:nvSpPr>
          <p:cNvPr id="367" name="Google Shape;367;g6e25a79223_0_110"/>
          <p:cNvSpPr/>
          <p:nvPr/>
        </p:nvSpPr>
        <p:spPr>
          <a:xfrm>
            <a:off x="8188575" y="5493463"/>
            <a:ext cx="1613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solidFill>
                  <a:schemeClr val="dk1"/>
                </a:solidFill>
              </a:rPr>
              <a:t>Ponctuelle (oral)</a:t>
            </a:r>
            <a:endParaRPr/>
          </a:p>
        </p:txBody>
      </p:sp>
      <p:sp>
        <p:nvSpPr>
          <p:cNvPr id="368" name="Google Shape;368;g6e25a79223_0_110"/>
          <p:cNvSpPr/>
          <p:nvPr/>
        </p:nvSpPr>
        <p:spPr>
          <a:xfrm>
            <a:off x="9802275" y="5493463"/>
            <a:ext cx="13839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9" name="Google Shape;369;g6e25a79223_0_110"/>
          <p:cNvSpPr/>
          <p:nvPr/>
        </p:nvSpPr>
        <p:spPr>
          <a:xfrm>
            <a:off x="1651850" y="4518763"/>
            <a:ext cx="6536700" cy="324900"/>
          </a:xfrm>
          <a:prstGeom prst="rect">
            <a:avLst/>
          </a:prstGeom>
          <a:solidFill>
            <a:srgbClr val="AB00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FR">
                <a:solidFill>
                  <a:srgbClr val="FFFFFF"/>
                </a:solidFill>
              </a:rPr>
              <a:t>Unité </a:t>
            </a:r>
            <a:r>
              <a:rPr b="1" lang="fr-FR">
                <a:solidFill>
                  <a:srgbClr val="FFFFFF"/>
                </a:solidFill>
              </a:rPr>
              <a:t>facultative et nom</a:t>
            </a:r>
            <a:endParaRPr b="1">
              <a:solidFill>
                <a:srgbClr val="FFFFFF"/>
              </a:solidFill>
            </a:endParaRPr>
          </a:p>
        </p:txBody>
      </p:sp>
      <p:sp>
        <p:nvSpPr>
          <p:cNvPr id="370" name="Google Shape;370;g6e25a79223_0_110"/>
          <p:cNvSpPr/>
          <p:nvPr/>
        </p:nvSpPr>
        <p:spPr>
          <a:xfrm>
            <a:off x="8188575" y="4518763"/>
            <a:ext cx="1613700" cy="324900"/>
          </a:xfrm>
          <a:prstGeom prst="rect">
            <a:avLst/>
          </a:prstGeom>
          <a:solidFill>
            <a:srgbClr val="AB00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FR">
                <a:solidFill>
                  <a:srgbClr val="FFFFFF"/>
                </a:solidFill>
              </a:rPr>
              <a:t>Forme</a:t>
            </a:r>
            <a:endParaRPr b="1">
              <a:solidFill>
                <a:srgbClr val="FFFFFF"/>
              </a:solidFill>
            </a:endParaRPr>
          </a:p>
        </p:txBody>
      </p:sp>
      <p:sp>
        <p:nvSpPr>
          <p:cNvPr id="371" name="Google Shape;371;g6e25a79223_0_110"/>
          <p:cNvSpPr/>
          <p:nvPr/>
        </p:nvSpPr>
        <p:spPr>
          <a:xfrm>
            <a:off x="9802275" y="4518763"/>
            <a:ext cx="1383900" cy="324900"/>
          </a:xfrm>
          <a:prstGeom prst="rect">
            <a:avLst/>
          </a:prstGeom>
          <a:solidFill>
            <a:srgbClr val="AB00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FR">
                <a:solidFill>
                  <a:srgbClr val="FFFFFF"/>
                </a:solidFill>
              </a:rPr>
              <a:t>Coefficient</a:t>
            </a:r>
            <a:endParaRPr b="1">
              <a:solidFill>
                <a:srgbClr val="FFFFFF"/>
              </a:solidFill>
            </a:endParaRPr>
          </a:p>
        </p:txBody>
      </p:sp>
      <p:sp>
        <p:nvSpPr>
          <p:cNvPr id="372" name="Google Shape;372;g6e25a79223_0_110"/>
          <p:cNvSpPr/>
          <p:nvPr/>
        </p:nvSpPr>
        <p:spPr>
          <a:xfrm>
            <a:off x="599800" y="4518763"/>
            <a:ext cx="1052100" cy="324900"/>
          </a:xfrm>
          <a:prstGeom prst="rect">
            <a:avLst/>
          </a:prstGeom>
          <a:solidFill>
            <a:srgbClr val="AB00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FR">
                <a:solidFill>
                  <a:schemeClr val="lt1"/>
                </a:solidFill>
              </a:rPr>
              <a:t>Épreuve</a:t>
            </a:r>
            <a:endParaRPr b="1">
              <a:solidFill>
                <a:srgbClr val="FFFFFF"/>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g6ec3962fc9_1_0"/>
          <p:cNvSpPr txBox="1"/>
          <p:nvPr>
            <p:ph type="title"/>
          </p:nvPr>
        </p:nvSpPr>
        <p:spPr>
          <a:xfrm>
            <a:off x="711200" y="73705"/>
            <a:ext cx="9722400" cy="81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fr-FR"/>
              <a:t>PARCOURS DE CERTIFICATION</a:t>
            </a:r>
            <a:endParaRPr/>
          </a:p>
        </p:txBody>
      </p:sp>
      <p:sp>
        <p:nvSpPr>
          <p:cNvPr id="378" name="Google Shape;378;g6ec3962fc9_1_0"/>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sp>
        <p:nvSpPr>
          <p:cNvPr id="379" name="Google Shape;379;g6ec3962fc9_1_0"/>
          <p:cNvSpPr/>
          <p:nvPr/>
        </p:nvSpPr>
        <p:spPr>
          <a:xfrm>
            <a:off x="599800" y="1378663"/>
            <a:ext cx="10521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EF3</a:t>
            </a:r>
            <a:endParaRPr/>
          </a:p>
        </p:txBody>
      </p:sp>
      <p:sp>
        <p:nvSpPr>
          <p:cNvPr id="380" name="Google Shape;380;g6ec3962fc9_1_0"/>
          <p:cNvSpPr/>
          <p:nvPr/>
        </p:nvSpPr>
        <p:spPr>
          <a:xfrm>
            <a:off x="1651914" y="1378663"/>
            <a:ext cx="6536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fr-FR">
                <a:solidFill>
                  <a:schemeClr val="dk1"/>
                </a:solidFill>
              </a:rPr>
              <a:t>UF3 - Parcours de certification complémentaire</a:t>
            </a:r>
            <a:endParaRPr/>
          </a:p>
        </p:txBody>
      </p:sp>
      <p:sp>
        <p:nvSpPr>
          <p:cNvPr id="381" name="Google Shape;381;g6ec3962fc9_1_0"/>
          <p:cNvSpPr/>
          <p:nvPr/>
        </p:nvSpPr>
        <p:spPr>
          <a:xfrm>
            <a:off x="8188575" y="1378663"/>
            <a:ext cx="16137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solidFill>
                  <a:schemeClr val="dk1"/>
                </a:solidFill>
              </a:rPr>
              <a:t>Ponctuelle (oral)</a:t>
            </a:r>
            <a:endParaRPr/>
          </a:p>
        </p:txBody>
      </p:sp>
      <p:sp>
        <p:nvSpPr>
          <p:cNvPr id="382" name="Google Shape;382;g6ec3962fc9_1_0"/>
          <p:cNvSpPr/>
          <p:nvPr/>
        </p:nvSpPr>
        <p:spPr>
          <a:xfrm>
            <a:off x="9802275" y="1378663"/>
            <a:ext cx="1383900" cy="32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3" name="Google Shape;383;g6ec3962fc9_1_0"/>
          <p:cNvSpPr/>
          <p:nvPr/>
        </p:nvSpPr>
        <p:spPr>
          <a:xfrm>
            <a:off x="1651850" y="1089763"/>
            <a:ext cx="6536700" cy="324900"/>
          </a:xfrm>
          <a:prstGeom prst="rect">
            <a:avLst/>
          </a:prstGeom>
          <a:solidFill>
            <a:srgbClr val="AB00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fr-FR">
                <a:solidFill>
                  <a:srgbClr val="FFFFFF"/>
                </a:solidFill>
              </a:rPr>
              <a:t>Unité facultative et nom</a:t>
            </a:r>
            <a:endParaRPr b="1">
              <a:solidFill>
                <a:srgbClr val="FFFFFF"/>
              </a:solidFill>
            </a:endParaRPr>
          </a:p>
        </p:txBody>
      </p:sp>
      <p:sp>
        <p:nvSpPr>
          <p:cNvPr id="384" name="Google Shape;384;g6ec3962fc9_1_0"/>
          <p:cNvSpPr/>
          <p:nvPr/>
        </p:nvSpPr>
        <p:spPr>
          <a:xfrm>
            <a:off x="8188575" y="1089763"/>
            <a:ext cx="1613700" cy="324900"/>
          </a:xfrm>
          <a:prstGeom prst="rect">
            <a:avLst/>
          </a:prstGeom>
          <a:solidFill>
            <a:srgbClr val="AB00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FR">
                <a:solidFill>
                  <a:srgbClr val="FFFFFF"/>
                </a:solidFill>
              </a:rPr>
              <a:t>Forme</a:t>
            </a:r>
            <a:endParaRPr b="1">
              <a:solidFill>
                <a:srgbClr val="FFFFFF"/>
              </a:solidFill>
            </a:endParaRPr>
          </a:p>
        </p:txBody>
      </p:sp>
      <p:sp>
        <p:nvSpPr>
          <p:cNvPr id="385" name="Google Shape;385;g6ec3962fc9_1_0"/>
          <p:cNvSpPr/>
          <p:nvPr/>
        </p:nvSpPr>
        <p:spPr>
          <a:xfrm>
            <a:off x="9802275" y="1089763"/>
            <a:ext cx="1383900" cy="324900"/>
          </a:xfrm>
          <a:prstGeom prst="rect">
            <a:avLst/>
          </a:prstGeom>
          <a:solidFill>
            <a:srgbClr val="AB00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fr-FR">
                <a:solidFill>
                  <a:srgbClr val="FFFFFF"/>
                </a:solidFill>
              </a:rPr>
              <a:t>Coefficient</a:t>
            </a:r>
            <a:endParaRPr b="1">
              <a:solidFill>
                <a:srgbClr val="FFFFFF"/>
              </a:solidFill>
            </a:endParaRPr>
          </a:p>
        </p:txBody>
      </p:sp>
      <p:sp>
        <p:nvSpPr>
          <p:cNvPr id="386" name="Google Shape;386;g6ec3962fc9_1_0"/>
          <p:cNvSpPr/>
          <p:nvPr/>
        </p:nvSpPr>
        <p:spPr>
          <a:xfrm>
            <a:off x="599800" y="1089763"/>
            <a:ext cx="1052100" cy="324900"/>
          </a:xfrm>
          <a:prstGeom prst="rect">
            <a:avLst/>
          </a:prstGeom>
          <a:solidFill>
            <a:srgbClr val="AB004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FR">
                <a:solidFill>
                  <a:schemeClr val="lt1"/>
                </a:solidFill>
              </a:rPr>
              <a:t>Épreuve</a:t>
            </a:r>
            <a:endParaRPr b="1">
              <a:solidFill>
                <a:srgbClr val="FFFFFF"/>
              </a:solidFill>
            </a:endParaRPr>
          </a:p>
        </p:txBody>
      </p:sp>
      <p:pic>
        <p:nvPicPr>
          <p:cNvPr id="387" name="Google Shape;387;g6ec3962fc9_1_0"/>
          <p:cNvPicPr preferRelativeResize="0"/>
          <p:nvPr/>
        </p:nvPicPr>
        <p:blipFill>
          <a:blip r:embed="rId3">
            <a:alphaModFix/>
          </a:blip>
          <a:stretch>
            <a:fillRect/>
          </a:stretch>
        </p:blipFill>
        <p:spPr>
          <a:xfrm>
            <a:off x="904600" y="2118924"/>
            <a:ext cx="2343150" cy="657468"/>
          </a:xfrm>
          <a:prstGeom prst="rect">
            <a:avLst/>
          </a:prstGeom>
          <a:noFill/>
          <a:ln>
            <a:noFill/>
          </a:ln>
        </p:spPr>
      </p:pic>
      <p:pic>
        <p:nvPicPr>
          <p:cNvPr id="388" name="Google Shape;388;g6ec3962fc9_1_0"/>
          <p:cNvPicPr preferRelativeResize="0"/>
          <p:nvPr/>
        </p:nvPicPr>
        <p:blipFill>
          <a:blip r:embed="rId4">
            <a:alphaModFix/>
          </a:blip>
          <a:stretch>
            <a:fillRect/>
          </a:stretch>
        </p:blipFill>
        <p:spPr>
          <a:xfrm>
            <a:off x="1043675" y="4531183"/>
            <a:ext cx="2343150" cy="571500"/>
          </a:xfrm>
          <a:prstGeom prst="rect">
            <a:avLst/>
          </a:prstGeom>
          <a:noFill/>
          <a:ln>
            <a:noFill/>
          </a:ln>
        </p:spPr>
      </p:pic>
      <p:pic>
        <p:nvPicPr>
          <p:cNvPr id="389" name="Google Shape;389;g6ec3962fc9_1_0"/>
          <p:cNvPicPr preferRelativeResize="0"/>
          <p:nvPr/>
        </p:nvPicPr>
        <p:blipFill>
          <a:blip r:embed="rId5">
            <a:alphaModFix/>
          </a:blip>
          <a:stretch>
            <a:fillRect/>
          </a:stretch>
        </p:blipFill>
        <p:spPr>
          <a:xfrm>
            <a:off x="4167195" y="3024175"/>
            <a:ext cx="3857625" cy="809625"/>
          </a:xfrm>
          <a:prstGeom prst="rect">
            <a:avLst/>
          </a:prstGeom>
          <a:noFill/>
          <a:ln>
            <a:noFill/>
          </a:ln>
        </p:spPr>
      </p:pic>
      <p:pic>
        <p:nvPicPr>
          <p:cNvPr id="390" name="Google Shape;390;g6ec3962fc9_1_0"/>
          <p:cNvPicPr preferRelativeResize="0"/>
          <p:nvPr/>
        </p:nvPicPr>
        <p:blipFill>
          <a:blip r:embed="rId6">
            <a:alphaModFix/>
          </a:blip>
          <a:stretch>
            <a:fillRect/>
          </a:stretch>
        </p:blipFill>
        <p:spPr>
          <a:xfrm>
            <a:off x="8908000" y="2052375"/>
            <a:ext cx="1476375" cy="790575"/>
          </a:xfrm>
          <a:prstGeom prst="rect">
            <a:avLst/>
          </a:prstGeom>
          <a:noFill/>
          <a:ln>
            <a:noFill/>
          </a:ln>
        </p:spPr>
      </p:pic>
      <p:pic>
        <p:nvPicPr>
          <p:cNvPr id="391" name="Google Shape;391;g6ec3962fc9_1_0"/>
          <p:cNvPicPr preferRelativeResize="0"/>
          <p:nvPr/>
        </p:nvPicPr>
        <p:blipFill>
          <a:blip r:embed="rId7">
            <a:alphaModFix/>
          </a:blip>
          <a:stretch>
            <a:fillRect/>
          </a:stretch>
        </p:blipFill>
        <p:spPr>
          <a:xfrm>
            <a:off x="8484125" y="4612138"/>
            <a:ext cx="2324100" cy="409575"/>
          </a:xfrm>
          <a:prstGeom prst="rect">
            <a:avLst/>
          </a:prstGeom>
          <a:noFill/>
          <a:ln>
            <a:noFill/>
          </a:ln>
        </p:spPr>
      </p:pic>
      <p:sp>
        <p:nvSpPr>
          <p:cNvPr id="392" name="Google Shape;392;g6ec3962fc9_1_0"/>
          <p:cNvSpPr/>
          <p:nvPr/>
        </p:nvSpPr>
        <p:spPr>
          <a:xfrm>
            <a:off x="723850" y="5800075"/>
            <a:ext cx="11159700" cy="324900"/>
          </a:xfrm>
          <a:prstGeom prst="roundRect">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Le choix des certifications dépend de l’étudiant et du centre de formation (certaines peuvent être payantes)</a:t>
            </a:r>
            <a:endParaRPr/>
          </a:p>
        </p:txBody>
      </p:sp>
      <p:pic>
        <p:nvPicPr>
          <p:cNvPr id="393" name="Google Shape;393;g6ec3962fc9_1_0"/>
          <p:cNvPicPr preferRelativeResize="0"/>
          <p:nvPr/>
        </p:nvPicPr>
        <p:blipFill>
          <a:blip r:embed="rId8">
            <a:alphaModFix/>
          </a:blip>
          <a:stretch>
            <a:fillRect/>
          </a:stretch>
        </p:blipFill>
        <p:spPr>
          <a:xfrm>
            <a:off x="5170673" y="4488200"/>
            <a:ext cx="1850670" cy="657475"/>
          </a:xfrm>
          <a:prstGeom prst="rect">
            <a:avLst/>
          </a:prstGeom>
          <a:noFill/>
          <a:ln>
            <a:noFill/>
          </a:ln>
        </p:spPr>
      </p:pic>
      <p:pic>
        <p:nvPicPr>
          <p:cNvPr id="394" name="Google Shape;394;g6ec3962fc9_1_0"/>
          <p:cNvPicPr preferRelativeResize="0"/>
          <p:nvPr/>
        </p:nvPicPr>
        <p:blipFill>
          <a:blip r:embed="rId9">
            <a:alphaModFix/>
          </a:blip>
          <a:stretch>
            <a:fillRect/>
          </a:stretch>
        </p:blipFill>
        <p:spPr>
          <a:xfrm>
            <a:off x="1660663" y="3254200"/>
            <a:ext cx="831016" cy="3496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Google Shape;399;p10"/>
          <p:cNvSpPr txBox="1"/>
          <p:nvPr>
            <p:ph idx="1" type="body"/>
          </p:nvPr>
        </p:nvSpPr>
        <p:spPr>
          <a:xfrm>
            <a:off x="537030" y="1222125"/>
            <a:ext cx="6155366" cy="478270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r-FR"/>
              <a:t>De l’expérimentation à la compétence…</a:t>
            </a:r>
            <a:endParaRPr/>
          </a:p>
          <a:p>
            <a:pPr indent="-228600" lvl="1" marL="685800" rtl="0" algn="l">
              <a:lnSpc>
                <a:spcPct val="90000"/>
              </a:lnSpc>
              <a:spcBef>
                <a:spcPts val="500"/>
              </a:spcBef>
              <a:spcAft>
                <a:spcPts val="0"/>
              </a:spcAft>
              <a:buClr>
                <a:schemeClr val="dk1"/>
              </a:buClr>
              <a:buSzPts val="2000"/>
              <a:buChar char="•"/>
            </a:pPr>
            <a:r>
              <a:rPr b="1" lang="fr-FR" sz="2000"/>
              <a:t>Ateliers de </a:t>
            </a:r>
            <a:r>
              <a:rPr b="1" lang="fr-FR" sz="2000"/>
              <a:t>Professionnalisation</a:t>
            </a:r>
            <a:br>
              <a:rPr lang="fr-FR" sz="2000"/>
            </a:br>
            <a:r>
              <a:rPr lang="fr-FR" sz="1800"/>
              <a:t>création de sites web </a:t>
            </a:r>
            <a:r>
              <a:rPr lang="fr-FR" sz="1800">
                <a:solidFill>
                  <a:schemeClr val="accent2"/>
                </a:solidFill>
              </a:rPr>
              <a:t>CMS, HTML/CSS, PHP, JavaScript…</a:t>
            </a:r>
            <a:r>
              <a:rPr lang="fr-FR" sz="1800"/>
              <a:t> configuration de serveurs </a:t>
            </a:r>
            <a:r>
              <a:rPr lang="fr-FR" sz="1800">
                <a:solidFill>
                  <a:schemeClr val="accent2"/>
                </a:solidFill>
              </a:rPr>
              <a:t>DNS, HTTP, LDAP, DHCP…</a:t>
            </a:r>
            <a:r>
              <a:rPr lang="fr-FR" sz="1800"/>
              <a:t> programmation : </a:t>
            </a:r>
            <a:r>
              <a:rPr lang="fr-FR" sz="1800">
                <a:solidFill>
                  <a:schemeClr val="accent2"/>
                </a:solidFill>
              </a:rPr>
              <a:t>scripts, frameworks, tests… </a:t>
            </a:r>
            <a:r>
              <a:rPr lang="fr-FR" sz="1800"/>
              <a:t>configuration d’équipements réseaux :</a:t>
            </a:r>
            <a:br>
              <a:rPr lang="fr-FR" sz="1800"/>
            </a:br>
            <a:r>
              <a:rPr lang="fr-FR" sz="1800">
                <a:solidFill>
                  <a:schemeClr val="accent2"/>
                </a:solidFill>
              </a:rPr>
              <a:t>routeurs, commutateurs, WiFi, </a:t>
            </a:r>
            <a:r>
              <a:rPr lang="fr-FR" sz="1800">
                <a:solidFill>
                  <a:schemeClr val="accent2"/>
                </a:solidFill>
              </a:rPr>
              <a:t>pare feux</a:t>
            </a:r>
            <a:r>
              <a:rPr lang="fr-FR" sz="1800">
                <a:solidFill>
                  <a:schemeClr val="accent2"/>
                </a:solidFill>
              </a:rPr>
              <a:t>…</a:t>
            </a:r>
            <a:endParaRPr>
              <a:solidFill>
                <a:schemeClr val="accent2"/>
              </a:solidFill>
            </a:endParaRPr>
          </a:p>
          <a:p>
            <a:pPr indent="-101600" lvl="1" marL="685800" rtl="0" algn="l">
              <a:lnSpc>
                <a:spcPct val="90000"/>
              </a:lnSpc>
              <a:spcBef>
                <a:spcPts val="500"/>
              </a:spcBef>
              <a:spcAft>
                <a:spcPts val="0"/>
              </a:spcAft>
              <a:buClr>
                <a:schemeClr val="dk1"/>
              </a:buClr>
              <a:buSzPts val="2000"/>
              <a:buNone/>
            </a:pPr>
            <a:r>
              <a:t/>
            </a:r>
            <a:endParaRPr sz="2000"/>
          </a:p>
          <a:p>
            <a:pPr indent="-228600" lvl="1" marL="685800" rtl="0" algn="l">
              <a:lnSpc>
                <a:spcPct val="90000"/>
              </a:lnSpc>
              <a:spcBef>
                <a:spcPts val="500"/>
              </a:spcBef>
              <a:spcAft>
                <a:spcPts val="0"/>
              </a:spcAft>
              <a:buClr>
                <a:schemeClr val="dk1"/>
              </a:buClr>
              <a:buSzPts val="2000"/>
              <a:buChar char="•"/>
            </a:pPr>
            <a:r>
              <a:rPr b="1" lang="fr-FR" sz="2000"/>
              <a:t>Stages</a:t>
            </a:r>
            <a:r>
              <a:rPr lang="fr-FR" sz="2000"/>
              <a:t> </a:t>
            </a:r>
            <a:br>
              <a:rPr lang="fr-FR" sz="2000"/>
            </a:br>
            <a:r>
              <a:rPr lang="fr-FR" sz="1800"/>
              <a:t>10 semaines minimum d’immersion en entreprise</a:t>
            </a:r>
            <a:br>
              <a:rPr lang="fr-FR" sz="1800"/>
            </a:br>
            <a:r>
              <a:rPr lang="fr-FR" sz="1800"/>
              <a:t>Ponctualité, rigueur, communication, méthodes de travail…</a:t>
            </a:r>
            <a:endParaRPr/>
          </a:p>
          <a:p>
            <a:pPr indent="-101600" lvl="1" marL="685800" rtl="0" algn="l">
              <a:lnSpc>
                <a:spcPct val="90000"/>
              </a:lnSpc>
              <a:spcBef>
                <a:spcPts val="500"/>
              </a:spcBef>
              <a:spcAft>
                <a:spcPts val="0"/>
              </a:spcAft>
              <a:buClr>
                <a:schemeClr val="dk1"/>
              </a:buClr>
              <a:buSzPts val="2000"/>
              <a:buNone/>
            </a:pPr>
            <a:r>
              <a:t/>
            </a:r>
            <a:endParaRPr sz="2000"/>
          </a:p>
          <a:p>
            <a:pPr indent="-228600" lvl="1" marL="685800" rtl="0" algn="l">
              <a:lnSpc>
                <a:spcPct val="90000"/>
              </a:lnSpc>
              <a:spcBef>
                <a:spcPts val="500"/>
              </a:spcBef>
              <a:spcAft>
                <a:spcPts val="0"/>
              </a:spcAft>
              <a:buClr>
                <a:schemeClr val="dk1"/>
              </a:buClr>
              <a:buSzPts val="2000"/>
              <a:buChar char="•"/>
            </a:pPr>
            <a:r>
              <a:rPr b="1" lang="fr-FR" sz="2000"/>
              <a:t>Portefeuille de compétences</a:t>
            </a:r>
            <a:r>
              <a:rPr lang="fr-FR" sz="2000"/>
              <a:t> </a:t>
            </a:r>
            <a:br>
              <a:rPr lang="fr-FR" sz="2000"/>
            </a:br>
            <a:r>
              <a:rPr lang="fr-FR" sz="1800"/>
              <a:t>le « book » de l’étudiant, sa </a:t>
            </a:r>
            <a:r>
              <a:rPr b="1" lang="fr-FR" sz="1800"/>
              <a:t>professionnalisation</a:t>
            </a:r>
            <a:r>
              <a:rPr lang="fr-FR" sz="1800"/>
              <a:t>… </a:t>
            </a:r>
            <a:endParaRPr/>
          </a:p>
        </p:txBody>
      </p:sp>
      <p:sp>
        <p:nvSpPr>
          <p:cNvPr id="400" name="Google Shape;400;p10"/>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fr-FR"/>
              <a:t>COMPÉTENCES</a:t>
            </a:r>
            <a:endParaRPr/>
          </a:p>
        </p:txBody>
      </p:sp>
      <p:sp>
        <p:nvSpPr>
          <p:cNvPr id="401" name="Google Shape;401;p10"/>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pic>
        <p:nvPicPr>
          <p:cNvPr id="402" name="Google Shape;402;p10"/>
          <p:cNvPicPr preferRelativeResize="0"/>
          <p:nvPr/>
        </p:nvPicPr>
        <p:blipFill rotWithShape="1">
          <a:blip r:embed="rId3">
            <a:alphaModFix/>
          </a:blip>
          <a:srcRect b="0" l="0" r="0" t="0"/>
          <a:stretch/>
        </p:blipFill>
        <p:spPr>
          <a:xfrm>
            <a:off x="6853587" y="4225033"/>
            <a:ext cx="4192482" cy="1626683"/>
          </a:xfrm>
          <a:prstGeom prst="rect">
            <a:avLst/>
          </a:prstGeom>
          <a:noFill/>
          <a:ln>
            <a:noFill/>
          </a:ln>
        </p:spPr>
      </p:pic>
      <p:sp>
        <p:nvSpPr>
          <p:cNvPr id="403" name="Google Shape;403;p10"/>
          <p:cNvSpPr/>
          <p:nvPr/>
        </p:nvSpPr>
        <p:spPr>
          <a:xfrm>
            <a:off x="6535474" y="4478987"/>
            <a:ext cx="539101" cy="300789"/>
          </a:xfrm>
          <a:prstGeom prst="rightArrow">
            <a:avLst>
              <a:gd fmla="val 50000" name="adj1"/>
              <a:gd fmla="val 50000" name="adj2"/>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404" name="Google Shape;404;p10"/>
          <p:cNvGrpSpPr/>
          <p:nvPr/>
        </p:nvGrpSpPr>
        <p:grpSpPr>
          <a:xfrm>
            <a:off x="7039725" y="666523"/>
            <a:ext cx="3940847" cy="3730420"/>
            <a:chOff x="180572" y="-298123"/>
            <a:chExt cx="7343756" cy="7619051"/>
          </a:xfrm>
        </p:grpSpPr>
        <p:sp>
          <p:nvSpPr>
            <p:cNvPr id="405" name="Google Shape;405;p10"/>
            <p:cNvSpPr/>
            <p:nvPr/>
          </p:nvSpPr>
          <p:spPr>
            <a:xfrm>
              <a:off x="2956137" y="3079408"/>
              <a:ext cx="3771900" cy="3771900"/>
            </a:xfrm>
            <a:custGeom>
              <a:rect b="b" l="l" r="r" t="t"/>
              <a:pathLst>
                <a:path extrusionOk="0" h="3771900" w="3771900">
                  <a:moveTo>
                    <a:pt x="2677314" y="601388"/>
                  </a:moveTo>
                  <a:lnTo>
                    <a:pt x="2970708" y="355189"/>
                  </a:lnTo>
                  <a:lnTo>
                    <a:pt x="3205096" y="551864"/>
                  </a:lnTo>
                  <a:lnTo>
                    <a:pt x="3013583" y="883552"/>
                  </a:lnTo>
                  <a:cubicBezTo>
                    <a:pt x="3149759" y="1036741"/>
                    <a:pt x="3253294" y="1216070"/>
                    <a:pt x="3317871" y="1410597"/>
                  </a:cubicBezTo>
                  <a:lnTo>
                    <a:pt x="3700877" y="1410588"/>
                  </a:lnTo>
                  <a:lnTo>
                    <a:pt x="3754008" y="1711911"/>
                  </a:lnTo>
                  <a:lnTo>
                    <a:pt x="3394096" y="1842897"/>
                  </a:lnTo>
                  <a:cubicBezTo>
                    <a:pt x="3399945" y="2047778"/>
                    <a:pt x="3363987" y="2251702"/>
                    <a:pt x="3288417" y="2442226"/>
                  </a:cubicBezTo>
                  <a:lnTo>
                    <a:pt x="3581824" y="2688411"/>
                  </a:lnTo>
                  <a:lnTo>
                    <a:pt x="3428838" y="2953390"/>
                  </a:lnTo>
                  <a:lnTo>
                    <a:pt x="3068932" y="2822384"/>
                  </a:lnTo>
                  <a:cubicBezTo>
                    <a:pt x="2941717" y="2983093"/>
                    <a:pt x="2783091" y="3116195"/>
                    <a:pt x="2602733" y="3213571"/>
                  </a:cubicBezTo>
                  <a:lnTo>
                    <a:pt x="2669252" y="3590758"/>
                  </a:lnTo>
                  <a:lnTo>
                    <a:pt x="2381733" y="3695406"/>
                  </a:lnTo>
                  <a:lnTo>
                    <a:pt x="2190238" y="3363707"/>
                  </a:lnTo>
                  <a:cubicBezTo>
                    <a:pt x="1989485" y="3405045"/>
                    <a:pt x="1782413" y="3405045"/>
                    <a:pt x="1581660" y="3363707"/>
                  </a:cubicBezTo>
                  <a:lnTo>
                    <a:pt x="1390167" y="3695406"/>
                  </a:lnTo>
                  <a:lnTo>
                    <a:pt x="1102648" y="3590758"/>
                  </a:lnTo>
                  <a:lnTo>
                    <a:pt x="1169166" y="3213571"/>
                  </a:lnTo>
                  <a:cubicBezTo>
                    <a:pt x="988808" y="3116195"/>
                    <a:pt x="830182" y="2983092"/>
                    <a:pt x="702968" y="2822384"/>
                  </a:cubicBezTo>
                  <a:lnTo>
                    <a:pt x="343062" y="2953390"/>
                  </a:lnTo>
                  <a:lnTo>
                    <a:pt x="190076" y="2688411"/>
                  </a:lnTo>
                  <a:lnTo>
                    <a:pt x="483483" y="2442226"/>
                  </a:lnTo>
                  <a:cubicBezTo>
                    <a:pt x="407913" y="2251702"/>
                    <a:pt x="371956" y="2047777"/>
                    <a:pt x="377805" y="1842897"/>
                  </a:cubicBezTo>
                  <a:lnTo>
                    <a:pt x="17892" y="1711911"/>
                  </a:lnTo>
                  <a:lnTo>
                    <a:pt x="71023" y="1410588"/>
                  </a:lnTo>
                  <a:lnTo>
                    <a:pt x="454030" y="1410597"/>
                  </a:lnTo>
                  <a:cubicBezTo>
                    <a:pt x="518607" y="1216071"/>
                    <a:pt x="622143" y="1036742"/>
                    <a:pt x="758320" y="883553"/>
                  </a:cubicBezTo>
                  <a:lnTo>
                    <a:pt x="566804" y="551864"/>
                  </a:lnTo>
                  <a:lnTo>
                    <a:pt x="801192" y="355189"/>
                  </a:lnTo>
                  <a:lnTo>
                    <a:pt x="1094586" y="601388"/>
                  </a:lnTo>
                  <a:cubicBezTo>
                    <a:pt x="1269094" y="493882"/>
                    <a:pt x="1463678" y="423059"/>
                    <a:pt x="1666463" y="393243"/>
                  </a:cubicBezTo>
                  <a:lnTo>
                    <a:pt x="1732962" y="16050"/>
                  </a:lnTo>
                  <a:lnTo>
                    <a:pt x="2038938" y="16050"/>
                  </a:lnTo>
                  <a:lnTo>
                    <a:pt x="2105436" y="393240"/>
                  </a:lnTo>
                  <a:cubicBezTo>
                    <a:pt x="2308221" y="423057"/>
                    <a:pt x="2502804" y="493880"/>
                    <a:pt x="2677312" y="601387"/>
                  </a:cubicBezTo>
                  <a:cubicBezTo>
                    <a:pt x="2677313" y="601387"/>
                    <a:pt x="2677313" y="601388"/>
                    <a:pt x="2677314" y="601388"/>
                  </a:cubicBezTo>
                  <a:close/>
                </a:path>
              </a:pathLst>
            </a:custGeom>
            <a:solidFill>
              <a:srgbClr val="1DAFA1"/>
            </a:solidFill>
            <a:ln>
              <a:noFill/>
            </a:ln>
            <a:effectLst>
              <a:outerShdw blurRad="40000" rotWithShape="0" dir="5400000" dist="20000">
                <a:srgbClr val="000000">
                  <a:alpha val="37647"/>
                </a:srgbClr>
              </a:outerShdw>
            </a:effectLst>
          </p:spPr>
          <p:txBody>
            <a:bodyPr anchorCtr="0" anchor="ctr" bIns="936000" lIns="468000" spcFirstLastPara="1" rIns="468000" wrap="square" tIns="936000">
              <a:noAutofit/>
            </a:bodyPr>
            <a:lstStyle/>
            <a:p>
              <a:pPr indent="0" lvl="0" marL="0" marR="0" rtl="0" algn="ctr">
                <a:lnSpc>
                  <a:spcPct val="90000"/>
                </a:lnSpc>
                <a:spcBef>
                  <a:spcPts val="0"/>
                </a:spcBef>
                <a:spcAft>
                  <a:spcPts val="0"/>
                </a:spcAft>
                <a:buNone/>
              </a:pPr>
              <a:r>
                <a:rPr b="1" i="0" lang="fr-FR" sz="1200" u="none" cap="none" strike="noStrike">
                  <a:solidFill>
                    <a:schemeClr val="dk1"/>
                  </a:solidFill>
                  <a:latin typeface="Arial"/>
                  <a:ea typeface="Arial"/>
                  <a:cs typeface="Arial"/>
                  <a:sym typeface="Arial"/>
                </a:rPr>
                <a:t>portefeuille de compétences</a:t>
              </a:r>
              <a:r>
                <a:rPr b="0" i="0" lang="fr-FR" sz="1200" u="none" cap="none" strike="noStrike">
                  <a:solidFill>
                    <a:schemeClr val="dk1"/>
                  </a:solidFill>
                  <a:latin typeface="Arial"/>
                  <a:ea typeface="Arial"/>
                  <a:cs typeface="Arial"/>
                  <a:sym typeface="Arial"/>
                </a:rPr>
                <a:t> </a:t>
              </a:r>
              <a:endParaRPr/>
            </a:p>
          </p:txBody>
        </p:sp>
        <p:sp>
          <p:nvSpPr>
            <p:cNvPr id="406" name="Google Shape;406;p10"/>
            <p:cNvSpPr/>
            <p:nvPr/>
          </p:nvSpPr>
          <p:spPr>
            <a:xfrm>
              <a:off x="666388" y="2194561"/>
              <a:ext cx="2743200" cy="2743200"/>
            </a:xfrm>
            <a:custGeom>
              <a:rect b="b" l="l" r="r" t="t"/>
              <a:pathLst>
                <a:path extrusionOk="0" h="2743200" w="2743200">
                  <a:moveTo>
                    <a:pt x="2052593" y="694784"/>
                  </a:moveTo>
                  <a:lnTo>
                    <a:pt x="2457308" y="572812"/>
                  </a:lnTo>
                  <a:lnTo>
                    <a:pt x="2606227" y="830749"/>
                  </a:lnTo>
                  <a:lnTo>
                    <a:pt x="2298237" y="1120255"/>
                  </a:lnTo>
                  <a:cubicBezTo>
                    <a:pt x="2342881" y="1284845"/>
                    <a:pt x="2342881" y="1458357"/>
                    <a:pt x="2298236" y="1622947"/>
                  </a:cubicBezTo>
                  <a:lnTo>
                    <a:pt x="2606227" y="1912451"/>
                  </a:lnTo>
                  <a:lnTo>
                    <a:pt x="2457308" y="2170388"/>
                  </a:lnTo>
                  <a:lnTo>
                    <a:pt x="2052593" y="2048416"/>
                  </a:lnTo>
                  <a:cubicBezTo>
                    <a:pt x="1932375" y="2169375"/>
                    <a:pt x="1782109" y="2256131"/>
                    <a:pt x="1617246" y="2299763"/>
                  </a:cubicBezTo>
                  <a:lnTo>
                    <a:pt x="1520521" y="2711244"/>
                  </a:lnTo>
                  <a:lnTo>
                    <a:pt x="1222679" y="2711244"/>
                  </a:lnTo>
                  <a:lnTo>
                    <a:pt x="1125954" y="2299764"/>
                  </a:lnTo>
                  <a:cubicBezTo>
                    <a:pt x="961091" y="2256132"/>
                    <a:pt x="810825" y="2169375"/>
                    <a:pt x="690607" y="2048416"/>
                  </a:cubicBezTo>
                  <a:lnTo>
                    <a:pt x="285892" y="2170388"/>
                  </a:lnTo>
                  <a:lnTo>
                    <a:pt x="136973" y="1912451"/>
                  </a:lnTo>
                  <a:lnTo>
                    <a:pt x="444963" y="1622945"/>
                  </a:lnTo>
                  <a:cubicBezTo>
                    <a:pt x="400319" y="1458355"/>
                    <a:pt x="400319" y="1284843"/>
                    <a:pt x="444963" y="1120253"/>
                  </a:cubicBezTo>
                  <a:lnTo>
                    <a:pt x="136973" y="830749"/>
                  </a:lnTo>
                  <a:lnTo>
                    <a:pt x="285892" y="572812"/>
                  </a:lnTo>
                  <a:lnTo>
                    <a:pt x="690607" y="694784"/>
                  </a:lnTo>
                  <a:cubicBezTo>
                    <a:pt x="810825" y="573825"/>
                    <a:pt x="961091" y="487069"/>
                    <a:pt x="1125954" y="443437"/>
                  </a:cubicBezTo>
                  <a:lnTo>
                    <a:pt x="1222679" y="31956"/>
                  </a:lnTo>
                  <a:lnTo>
                    <a:pt x="1520521" y="31956"/>
                  </a:lnTo>
                  <a:lnTo>
                    <a:pt x="1617246" y="443436"/>
                  </a:lnTo>
                  <a:cubicBezTo>
                    <a:pt x="1782109" y="487068"/>
                    <a:pt x="1932375" y="573825"/>
                    <a:pt x="2052592" y="694784"/>
                  </a:cubicBezTo>
                  <a:lnTo>
                    <a:pt x="2052593" y="694784"/>
                  </a:lnTo>
                  <a:close/>
                </a:path>
              </a:pathLst>
            </a:custGeom>
            <a:solidFill>
              <a:srgbClr val="7895A1"/>
            </a:solidFill>
            <a:ln>
              <a:noFill/>
            </a:ln>
            <a:effectLst>
              <a:outerShdw blurRad="40000" rotWithShape="0" dir="5400000" dist="20000">
                <a:srgbClr val="000000">
                  <a:alpha val="37647"/>
                </a:srgbClr>
              </a:outerShdw>
            </a:effectLst>
          </p:spPr>
          <p:txBody>
            <a:bodyPr anchorCtr="0" anchor="ctr" bIns="721450" lIns="432000" spcFirstLastPara="1" rIns="432000" wrap="square" tIns="721450">
              <a:noAutofit/>
            </a:bodyPr>
            <a:lstStyle/>
            <a:p>
              <a:pPr indent="0" lvl="0" marL="0" marR="0" rtl="0" algn="ctr">
                <a:lnSpc>
                  <a:spcPct val="90000"/>
                </a:lnSpc>
                <a:spcBef>
                  <a:spcPts val="0"/>
                </a:spcBef>
                <a:spcAft>
                  <a:spcPts val="0"/>
                </a:spcAft>
                <a:buNone/>
              </a:pPr>
              <a:r>
                <a:rPr b="1" i="0" lang="fr-FR" sz="1200" u="none" cap="none" strike="noStrike">
                  <a:solidFill>
                    <a:schemeClr val="lt1"/>
                  </a:solidFill>
                  <a:latin typeface="Arial"/>
                  <a:ea typeface="Arial"/>
                  <a:cs typeface="Arial"/>
                  <a:sym typeface="Arial"/>
                </a:rPr>
                <a:t>Stages</a:t>
              </a:r>
              <a:endParaRPr b="0" i="0" sz="1000" u="none" cap="none" strike="noStrike">
                <a:solidFill>
                  <a:schemeClr val="lt1"/>
                </a:solidFill>
                <a:latin typeface="Arial"/>
                <a:ea typeface="Arial"/>
                <a:cs typeface="Arial"/>
                <a:sym typeface="Arial"/>
              </a:endParaRPr>
            </a:p>
          </p:txBody>
        </p:sp>
        <p:sp>
          <p:nvSpPr>
            <p:cNvPr id="407" name="Google Shape;407;p10"/>
            <p:cNvSpPr/>
            <p:nvPr/>
          </p:nvSpPr>
          <p:spPr>
            <a:xfrm>
              <a:off x="1900827" y="-1"/>
              <a:ext cx="3291840" cy="3291840"/>
            </a:xfrm>
            <a:custGeom>
              <a:rect b="b" l="l" r="r" t="t"/>
              <a:pathLst>
                <a:path extrusionOk="0" h="2687776" w="2687776">
                  <a:moveTo>
                    <a:pt x="1729981" y="679882"/>
                  </a:moveTo>
                  <a:lnTo>
                    <a:pt x="2017465" y="501831"/>
                  </a:lnTo>
                  <a:lnTo>
                    <a:pt x="2185949" y="670315"/>
                  </a:lnTo>
                  <a:lnTo>
                    <a:pt x="2007896" y="957798"/>
                  </a:lnTo>
                  <a:cubicBezTo>
                    <a:pt x="2076473" y="1075740"/>
                    <a:pt x="2112400" y="1209820"/>
                    <a:pt x="2111980" y="1346249"/>
                  </a:cubicBezTo>
                  <a:lnTo>
                    <a:pt x="2409921" y="1506189"/>
                  </a:lnTo>
                  <a:lnTo>
                    <a:pt x="2348252" y="1736342"/>
                  </a:lnTo>
                  <a:lnTo>
                    <a:pt x="2010257" y="1725888"/>
                  </a:lnTo>
                  <a:cubicBezTo>
                    <a:pt x="1942405" y="1844249"/>
                    <a:pt x="1844252" y="1942403"/>
                    <a:pt x="1725890" y="2010255"/>
                  </a:cubicBezTo>
                  <a:lnTo>
                    <a:pt x="1736346" y="2348251"/>
                  </a:lnTo>
                  <a:lnTo>
                    <a:pt x="1506191" y="2409920"/>
                  </a:lnTo>
                  <a:lnTo>
                    <a:pt x="1346248" y="2111980"/>
                  </a:lnTo>
                  <a:cubicBezTo>
                    <a:pt x="1209818" y="2112399"/>
                    <a:pt x="1075738" y="2076473"/>
                    <a:pt x="957795" y="2007894"/>
                  </a:cubicBezTo>
                  <a:lnTo>
                    <a:pt x="670311" y="2185945"/>
                  </a:lnTo>
                  <a:lnTo>
                    <a:pt x="501827" y="2017461"/>
                  </a:lnTo>
                  <a:lnTo>
                    <a:pt x="679880" y="1729978"/>
                  </a:lnTo>
                  <a:cubicBezTo>
                    <a:pt x="611303" y="1612036"/>
                    <a:pt x="575376" y="1477956"/>
                    <a:pt x="575795" y="1341527"/>
                  </a:cubicBezTo>
                  <a:lnTo>
                    <a:pt x="277855" y="1181587"/>
                  </a:lnTo>
                  <a:lnTo>
                    <a:pt x="339524" y="951434"/>
                  </a:lnTo>
                  <a:lnTo>
                    <a:pt x="677519" y="961888"/>
                  </a:lnTo>
                  <a:cubicBezTo>
                    <a:pt x="745371" y="843527"/>
                    <a:pt x="843525" y="745373"/>
                    <a:pt x="961887" y="677521"/>
                  </a:cubicBezTo>
                  <a:lnTo>
                    <a:pt x="951430" y="339525"/>
                  </a:lnTo>
                  <a:lnTo>
                    <a:pt x="1181585" y="277856"/>
                  </a:lnTo>
                  <a:lnTo>
                    <a:pt x="1341528" y="575796"/>
                  </a:lnTo>
                  <a:cubicBezTo>
                    <a:pt x="1477958" y="575377"/>
                    <a:pt x="1612038" y="611303"/>
                    <a:pt x="1729981" y="679882"/>
                  </a:cubicBezTo>
                  <a:close/>
                </a:path>
              </a:pathLst>
            </a:custGeom>
            <a:solidFill>
              <a:srgbClr val="EA5385"/>
            </a:solidFill>
            <a:ln>
              <a:noFill/>
            </a:ln>
            <a:effectLst>
              <a:outerShdw blurRad="40000" rotWithShape="0" dir="5400000" dist="20000">
                <a:srgbClr val="000000">
                  <a:alpha val="37647"/>
                </a:srgbClr>
              </a:outerShdw>
            </a:effectLst>
          </p:spPr>
          <p:txBody>
            <a:bodyPr anchorCtr="0" anchor="ctr" bIns="911850" lIns="684000" spcFirstLastPara="1" rIns="684000" wrap="square" tIns="911850">
              <a:noAutofit/>
            </a:bodyPr>
            <a:lstStyle/>
            <a:p>
              <a:pPr indent="0" lvl="0" marL="0" marR="0" rtl="0" algn="ctr">
                <a:lnSpc>
                  <a:spcPct val="90000"/>
                </a:lnSpc>
                <a:spcBef>
                  <a:spcPts val="0"/>
                </a:spcBef>
                <a:spcAft>
                  <a:spcPts val="0"/>
                </a:spcAft>
                <a:buNone/>
              </a:pPr>
              <a:r>
                <a:rPr b="1" i="0" lang="fr-FR" sz="1200" u="none" cap="none" strike="noStrike">
                  <a:solidFill>
                    <a:schemeClr val="dk1"/>
                  </a:solidFill>
                  <a:latin typeface="Arial"/>
                  <a:ea typeface="Arial"/>
                  <a:cs typeface="Arial"/>
                  <a:sym typeface="Arial"/>
                </a:rPr>
                <a:t>AP</a:t>
              </a:r>
              <a:endParaRPr b="0" i="0" sz="1200" u="none" cap="none" strike="noStrike">
                <a:solidFill>
                  <a:schemeClr val="dk1"/>
                </a:solidFill>
                <a:latin typeface="Arial"/>
                <a:ea typeface="Arial"/>
                <a:cs typeface="Arial"/>
                <a:sym typeface="Arial"/>
              </a:endParaRPr>
            </a:p>
          </p:txBody>
        </p:sp>
        <p:sp>
          <p:nvSpPr>
            <p:cNvPr id="408" name="Google Shape;408;p10"/>
            <p:cNvSpPr/>
            <p:nvPr/>
          </p:nvSpPr>
          <p:spPr>
            <a:xfrm>
              <a:off x="2696753" y="2492355"/>
              <a:ext cx="4827575" cy="4828573"/>
            </a:xfrm>
            <a:custGeom>
              <a:rect b="b" l="l" r="r" t="t"/>
              <a:pathLst>
                <a:path extrusionOk="0" h="120000" w="120000">
                  <a:moveTo>
                    <a:pt x="53684" y="4102"/>
                  </a:moveTo>
                  <a:lnTo>
                    <a:pt x="53684" y="4102"/>
                  </a:lnTo>
                  <a:cubicBezTo>
                    <a:pt x="77688" y="1421"/>
                    <a:pt x="100757" y="14187"/>
                    <a:pt x="111113" y="35883"/>
                  </a:cubicBezTo>
                  <a:cubicBezTo>
                    <a:pt x="121470" y="57579"/>
                    <a:pt x="116829" y="83419"/>
                    <a:pt x="99561" y="100212"/>
                  </a:cubicBezTo>
                  <a:lnTo>
                    <a:pt x="101871" y="102984"/>
                  </a:lnTo>
                  <a:lnTo>
                    <a:pt x="94361" y="101229"/>
                  </a:lnTo>
                  <a:lnTo>
                    <a:pt x="93794" y="93292"/>
                  </a:lnTo>
                  <a:lnTo>
                    <a:pt x="96104" y="96064"/>
                  </a:lnTo>
                  <a:cubicBezTo>
                    <a:pt x="111719" y="80926"/>
                    <a:pt x="115871" y="57714"/>
                    <a:pt x="106449" y="38238"/>
                  </a:cubicBezTo>
                  <a:cubicBezTo>
                    <a:pt x="97027" y="18763"/>
                    <a:pt x="76099" y="7301"/>
                    <a:pt x="54314" y="9685"/>
                  </a:cubicBezTo>
                  <a:close/>
                </a:path>
              </a:pathLst>
            </a:custGeom>
            <a:solidFill>
              <a:srgbClr val="13726A"/>
            </a:solidFill>
            <a:ln>
              <a:noFill/>
            </a:ln>
            <a:effectLst>
              <a:outerShdw blurRad="40000" rotWithShape="0" dir="5400000" dist="20000">
                <a:srgbClr val="000000">
                  <a:alpha val="37647"/>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409" name="Google Shape;409;p10"/>
            <p:cNvSpPr/>
            <p:nvPr/>
          </p:nvSpPr>
          <p:spPr>
            <a:xfrm>
              <a:off x="180572" y="1576481"/>
              <a:ext cx="3508366" cy="3507938"/>
            </a:xfrm>
            <a:custGeom>
              <a:rect b="b" l="l" r="r" t="t"/>
              <a:pathLst>
                <a:path extrusionOk="0" h="120000" w="120000">
                  <a:moveTo>
                    <a:pt x="40425" y="8713"/>
                  </a:moveTo>
                  <a:lnTo>
                    <a:pt x="43156" y="15869"/>
                  </a:lnTo>
                  <a:lnTo>
                    <a:pt x="43156" y="15869"/>
                  </a:lnTo>
                  <a:cubicBezTo>
                    <a:pt x="22767" y="23291"/>
                    <a:pt x="9992" y="43125"/>
                    <a:pt x="11972" y="64286"/>
                  </a:cubicBezTo>
                  <a:lnTo>
                    <a:pt x="16551" y="63187"/>
                  </a:lnTo>
                  <a:lnTo>
                    <a:pt x="9712" y="72067"/>
                  </a:lnTo>
                  <a:lnTo>
                    <a:pt x="452" y="67050"/>
                  </a:lnTo>
                  <a:lnTo>
                    <a:pt x="5035" y="65951"/>
                  </a:lnTo>
                  <a:lnTo>
                    <a:pt x="5035" y="65951"/>
                  </a:lnTo>
                  <a:cubicBezTo>
                    <a:pt x="2300" y="41102"/>
                    <a:pt x="16854" y="17563"/>
                    <a:pt x="40425" y="8713"/>
                  </a:cubicBezTo>
                  <a:close/>
                </a:path>
              </a:pathLst>
            </a:custGeom>
            <a:solidFill>
              <a:schemeClr val="accent1"/>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0"/>
            <p:cNvSpPr/>
            <p:nvPr/>
          </p:nvSpPr>
          <p:spPr>
            <a:xfrm>
              <a:off x="1580743" y="-298123"/>
              <a:ext cx="3783003" cy="3782541"/>
            </a:xfrm>
            <a:custGeom>
              <a:rect b="b" l="l" r="r" t="t"/>
              <a:pathLst>
                <a:path extrusionOk="0" h="120000" w="120000">
                  <a:moveTo>
                    <a:pt x="4611" y="65166"/>
                  </a:moveTo>
                  <a:lnTo>
                    <a:pt x="4611" y="65166"/>
                  </a:lnTo>
                  <a:cubicBezTo>
                    <a:pt x="3056" y="48745"/>
                    <a:pt x="8980" y="32494"/>
                    <a:pt x="20761" y="20860"/>
                  </a:cubicBezTo>
                  <a:lnTo>
                    <a:pt x="17862" y="17274"/>
                  </a:lnTo>
                  <a:lnTo>
                    <a:pt x="27374" y="19626"/>
                  </a:lnTo>
                  <a:lnTo>
                    <a:pt x="27997" y="29815"/>
                  </a:lnTo>
                  <a:lnTo>
                    <a:pt x="25098" y="26228"/>
                  </a:lnTo>
                  <a:lnTo>
                    <a:pt x="25098" y="26228"/>
                  </a:lnTo>
                  <a:cubicBezTo>
                    <a:pt x="14872" y="36349"/>
                    <a:pt x="9759" y="50388"/>
                    <a:pt x="11139" y="64557"/>
                  </a:cubicBezTo>
                  <a:close/>
                </a:path>
              </a:pathLst>
            </a:custGeom>
            <a:solidFill>
              <a:schemeClr val="accent2"/>
            </a:solidFill>
            <a:ln>
              <a:noFill/>
            </a:ln>
            <a:effectLst>
              <a:outerShdw blurRad="40000" rotWithShape="0" dir="5400000" dist="20000">
                <a:srgbClr val="000000">
                  <a:alpha val="37647"/>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11"/>
          <p:cNvSpPr txBox="1"/>
          <p:nvPr>
            <p:ph idx="1" type="body"/>
          </p:nvPr>
        </p:nvSpPr>
        <p:spPr>
          <a:xfrm>
            <a:off x="537029" y="1107440"/>
            <a:ext cx="11096171" cy="5104035"/>
          </a:xfrm>
          <a:prstGeom prst="rect">
            <a:avLst/>
          </a:prstGeom>
          <a:noFill/>
          <a:ln>
            <a:noFill/>
          </a:ln>
        </p:spPr>
        <p:txBody>
          <a:bodyPr anchorCtr="0" anchor="t" bIns="45700" lIns="91425" spcFirstLastPara="1" rIns="91425" wrap="square" tIns="45700">
            <a:normAutofit/>
          </a:bodyPr>
          <a:lstStyle/>
          <a:p>
            <a:pPr indent="-228600" lvl="0" marL="228600" rtl="0" algn="l">
              <a:lnSpc>
                <a:spcPct val="70000"/>
              </a:lnSpc>
              <a:spcBef>
                <a:spcPts val="0"/>
              </a:spcBef>
              <a:spcAft>
                <a:spcPts val="0"/>
              </a:spcAft>
              <a:buClr>
                <a:schemeClr val="dk1"/>
              </a:buClr>
              <a:buSzPts val="2590"/>
              <a:buChar char="•"/>
            </a:pPr>
            <a:r>
              <a:rPr lang="fr-FR" sz="2590"/>
              <a:t>Salles informatiques dédiées (un poste par élève)</a:t>
            </a:r>
            <a:endParaRPr/>
          </a:p>
          <a:p>
            <a:pPr indent="-228600" lvl="0" marL="228600" rtl="0" algn="l">
              <a:lnSpc>
                <a:spcPct val="70000"/>
              </a:lnSpc>
              <a:spcBef>
                <a:spcPts val="1000"/>
              </a:spcBef>
              <a:spcAft>
                <a:spcPts val="0"/>
              </a:spcAft>
              <a:buClr>
                <a:schemeClr val="dk1"/>
              </a:buClr>
              <a:buSzPts val="2590"/>
              <a:buChar char="•"/>
            </a:pPr>
            <a:r>
              <a:rPr lang="fr-FR" sz="2590"/>
              <a:t>Laboratoires système et réseau (matériels dédiés)</a:t>
            </a:r>
            <a:endParaRPr/>
          </a:p>
          <a:p>
            <a:pPr indent="-228600" lvl="0" marL="228600" rtl="0" algn="l">
              <a:lnSpc>
                <a:spcPct val="70000"/>
              </a:lnSpc>
              <a:spcBef>
                <a:spcPts val="1000"/>
              </a:spcBef>
              <a:spcAft>
                <a:spcPts val="0"/>
              </a:spcAft>
              <a:buClr>
                <a:schemeClr val="dk1"/>
              </a:buClr>
              <a:buSzPts val="2590"/>
              <a:buChar char="•"/>
            </a:pPr>
            <a:r>
              <a:rPr lang="fr-FR" sz="2590"/>
              <a:t>Mode projet, méthodes agiles…</a:t>
            </a:r>
            <a:endParaRPr/>
          </a:p>
          <a:p>
            <a:pPr indent="-64135" lvl="0" marL="228600" rtl="0" algn="l">
              <a:lnSpc>
                <a:spcPct val="70000"/>
              </a:lnSpc>
              <a:spcBef>
                <a:spcPts val="1000"/>
              </a:spcBef>
              <a:spcAft>
                <a:spcPts val="0"/>
              </a:spcAft>
              <a:buClr>
                <a:schemeClr val="dk1"/>
              </a:buClr>
              <a:buSzPts val="2590"/>
              <a:buNone/>
            </a:pPr>
            <a:r>
              <a:t/>
            </a:r>
            <a:endParaRPr sz="2590"/>
          </a:p>
          <a:p>
            <a:pPr indent="-64135" lvl="0" marL="228600" rtl="0" algn="l">
              <a:lnSpc>
                <a:spcPct val="70000"/>
              </a:lnSpc>
              <a:spcBef>
                <a:spcPts val="1000"/>
              </a:spcBef>
              <a:spcAft>
                <a:spcPts val="0"/>
              </a:spcAft>
              <a:buClr>
                <a:schemeClr val="dk1"/>
              </a:buClr>
              <a:buSzPts val="2590"/>
              <a:buNone/>
            </a:pPr>
            <a:r>
              <a:t/>
            </a:r>
            <a:endParaRPr sz="2590"/>
          </a:p>
          <a:p>
            <a:pPr indent="-64135" lvl="0" marL="228600" rtl="0" algn="l">
              <a:lnSpc>
                <a:spcPct val="70000"/>
              </a:lnSpc>
              <a:spcBef>
                <a:spcPts val="1000"/>
              </a:spcBef>
              <a:spcAft>
                <a:spcPts val="0"/>
              </a:spcAft>
              <a:buClr>
                <a:schemeClr val="dk1"/>
              </a:buClr>
              <a:buSzPts val="2590"/>
              <a:buNone/>
            </a:pPr>
            <a:r>
              <a:t/>
            </a:r>
            <a:endParaRPr sz="2590"/>
          </a:p>
          <a:p>
            <a:pPr indent="-64135" lvl="0" marL="228600" rtl="0" algn="l">
              <a:lnSpc>
                <a:spcPct val="70000"/>
              </a:lnSpc>
              <a:spcBef>
                <a:spcPts val="1000"/>
              </a:spcBef>
              <a:spcAft>
                <a:spcPts val="0"/>
              </a:spcAft>
              <a:buClr>
                <a:schemeClr val="dk1"/>
              </a:buClr>
              <a:buSzPts val="2590"/>
              <a:buNone/>
            </a:pPr>
            <a:r>
              <a:t/>
            </a:r>
            <a:endParaRPr sz="2590"/>
          </a:p>
          <a:p>
            <a:pPr indent="-64135" lvl="0" marL="228600" rtl="0" algn="l">
              <a:lnSpc>
                <a:spcPct val="70000"/>
              </a:lnSpc>
              <a:spcBef>
                <a:spcPts val="1000"/>
              </a:spcBef>
              <a:spcAft>
                <a:spcPts val="0"/>
              </a:spcAft>
              <a:buClr>
                <a:schemeClr val="dk1"/>
              </a:buClr>
              <a:buSzPts val="2590"/>
              <a:buNone/>
            </a:pPr>
            <a:r>
              <a:t/>
            </a:r>
            <a:endParaRPr sz="2590"/>
          </a:p>
          <a:p>
            <a:pPr indent="-64135" lvl="0" marL="228600" rtl="0" algn="l">
              <a:lnSpc>
                <a:spcPct val="70000"/>
              </a:lnSpc>
              <a:spcBef>
                <a:spcPts val="1000"/>
              </a:spcBef>
              <a:spcAft>
                <a:spcPts val="0"/>
              </a:spcAft>
              <a:buClr>
                <a:schemeClr val="dk1"/>
              </a:buClr>
              <a:buSzPts val="2590"/>
              <a:buNone/>
            </a:pPr>
            <a:r>
              <a:t/>
            </a:r>
            <a:endParaRPr sz="2590"/>
          </a:p>
          <a:p>
            <a:pPr indent="-64135" lvl="0" marL="228600" rtl="0" algn="l">
              <a:lnSpc>
                <a:spcPct val="70000"/>
              </a:lnSpc>
              <a:spcBef>
                <a:spcPts val="1000"/>
              </a:spcBef>
              <a:spcAft>
                <a:spcPts val="0"/>
              </a:spcAft>
              <a:buClr>
                <a:schemeClr val="dk1"/>
              </a:buClr>
              <a:buSzPts val="2590"/>
              <a:buNone/>
            </a:pPr>
            <a:r>
              <a:t/>
            </a:r>
            <a:endParaRPr sz="2590"/>
          </a:p>
          <a:p>
            <a:pPr indent="-64135" lvl="0" marL="228600" rtl="0" algn="l">
              <a:lnSpc>
                <a:spcPct val="70000"/>
              </a:lnSpc>
              <a:spcBef>
                <a:spcPts val="1000"/>
              </a:spcBef>
              <a:spcAft>
                <a:spcPts val="0"/>
              </a:spcAft>
              <a:buClr>
                <a:schemeClr val="dk1"/>
              </a:buClr>
              <a:buSzPts val="2590"/>
              <a:buNone/>
            </a:pPr>
            <a:r>
              <a:t/>
            </a:r>
            <a:endParaRPr sz="2590"/>
          </a:p>
          <a:p>
            <a:pPr indent="-228600" lvl="0" marL="228600" rtl="0" algn="l">
              <a:lnSpc>
                <a:spcPct val="70000"/>
              </a:lnSpc>
              <a:spcBef>
                <a:spcPts val="1000"/>
              </a:spcBef>
              <a:spcAft>
                <a:spcPts val="0"/>
              </a:spcAft>
              <a:buClr>
                <a:schemeClr val="dk1"/>
              </a:buClr>
              <a:buSzPts val="2590"/>
              <a:buChar char="•"/>
            </a:pPr>
            <a:r>
              <a:rPr lang="fr-FR" sz="2590"/>
              <a:t>Participation à certains événements annuels : JPO, Nuit de l’info, Hackatons…</a:t>
            </a:r>
            <a:endParaRPr/>
          </a:p>
          <a:p>
            <a:pPr indent="-64135" lvl="0" marL="228600" rtl="0" algn="l">
              <a:lnSpc>
                <a:spcPct val="70000"/>
              </a:lnSpc>
              <a:spcBef>
                <a:spcPts val="1000"/>
              </a:spcBef>
              <a:spcAft>
                <a:spcPts val="0"/>
              </a:spcAft>
              <a:buClr>
                <a:schemeClr val="dk1"/>
              </a:buClr>
              <a:buSzPts val="2590"/>
              <a:buNone/>
            </a:pPr>
            <a:r>
              <a:t/>
            </a:r>
            <a:endParaRPr sz="2590"/>
          </a:p>
        </p:txBody>
      </p:sp>
      <p:sp>
        <p:nvSpPr>
          <p:cNvPr id="416" name="Google Shape;416;p11"/>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fr-FR"/>
              <a:t>MODALITÉS DE TRAVAIL</a:t>
            </a:r>
            <a:endParaRPr/>
          </a:p>
        </p:txBody>
      </p:sp>
      <p:sp>
        <p:nvSpPr>
          <p:cNvPr id="417" name="Google Shape;417;p11"/>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pic>
        <p:nvPicPr>
          <p:cNvPr id="418" name="Google Shape;418;p11"/>
          <p:cNvPicPr preferRelativeResize="0"/>
          <p:nvPr/>
        </p:nvPicPr>
        <p:blipFill rotWithShape="1">
          <a:blip r:embed="rId3">
            <a:alphaModFix/>
          </a:blip>
          <a:srcRect b="0" l="0" r="0" t="0"/>
          <a:stretch/>
        </p:blipFill>
        <p:spPr>
          <a:xfrm>
            <a:off x="423033" y="2515640"/>
            <a:ext cx="3674823" cy="2436827"/>
          </a:xfrm>
          <a:prstGeom prst="rect">
            <a:avLst/>
          </a:prstGeom>
          <a:noFill/>
          <a:ln>
            <a:noFill/>
          </a:ln>
        </p:spPr>
      </p:pic>
      <p:pic>
        <p:nvPicPr>
          <p:cNvPr id="419" name="Google Shape;419;p11"/>
          <p:cNvPicPr preferRelativeResize="0"/>
          <p:nvPr/>
        </p:nvPicPr>
        <p:blipFill rotWithShape="1">
          <a:blip r:embed="rId4">
            <a:alphaModFix/>
          </a:blip>
          <a:srcRect b="0" l="0" r="0" t="0"/>
          <a:stretch/>
        </p:blipFill>
        <p:spPr>
          <a:xfrm>
            <a:off x="4272027" y="2515640"/>
            <a:ext cx="3647946" cy="2436828"/>
          </a:xfrm>
          <a:prstGeom prst="rect">
            <a:avLst/>
          </a:prstGeom>
          <a:noFill/>
          <a:ln>
            <a:noFill/>
          </a:ln>
        </p:spPr>
      </p:pic>
      <p:pic>
        <p:nvPicPr>
          <p:cNvPr id="420" name="Google Shape;420;p11"/>
          <p:cNvPicPr preferRelativeResize="0"/>
          <p:nvPr/>
        </p:nvPicPr>
        <p:blipFill rotWithShape="1">
          <a:blip r:embed="rId5">
            <a:alphaModFix/>
          </a:blip>
          <a:srcRect b="0" l="0" r="0" t="0"/>
          <a:stretch/>
        </p:blipFill>
        <p:spPr>
          <a:xfrm>
            <a:off x="8079424" y="2515639"/>
            <a:ext cx="3647945" cy="243682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12"/>
          <p:cNvSpPr/>
          <p:nvPr/>
        </p:nvSpPr>
        <p:spPr>
          <a:xfrm>
            <a:off x="1330198" y="1984198"/>
            <a:ext cx="3116347" cy="2461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rgbClr val="6F7B75"/>
                </a:solidFill>
                <a:latin typeface="Calibri"/>
                <a:ea typeface="Calibri"/>
                <a:cs typeface="Calibri"/>
                <a:sym typeface="Calibri"/>
              </a:rPr>
              <a:t>Licences (L3)</a:t>
            </a:r>
            <a:endParaRPr b="0" i="0" sz="1400" u="none" cap="none" strike="noStrike">
              <a:solidFill>
                <a:srgbClr val="000000"/>
              </a:solidFill>
              <a:latin typeface="Arial"/>
              <a:ea typeface="Arial"/>
              <a:cs typeface="Arial"/>
              <a:sym typeface="Arial"/>
            </a:endParaRPr>
          </a:p>
        </p:txBody>
      </p:sp>
      <p:sp>
        <p:nvSpPr>
          <p:cNvPr id="426" name="Google Shape;426;p12"/>
          <p:cNvSpPr txBox="1"/>
          <p:nvPr>
            <p:ph idx="1" type="body"/>
          </p:nvPr>
        </p:nvSpPr>
        <p:spPr>
          <a:xfrm>
            <a:off x="537029" y="1107440"/>
            <a:ext cx="11096100" cy="51039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Font typeface="Tahoma"/>
              <a:buChar char="•"/>
            </a:pPr>
            <a:r>
              <a:rPr lang="fr-FR">
                <a:latin typeface="Tahoma"/>
                <a:ea typeface="Tahoma"/>
                <a:cs typeface="Tahoma"/>
                <a:sym typeface="Tahoma"/>
              </a:rPr>
              <a:t>Le BTS SIO permet de poursuivre en …</a:t>
            </a:r>
            <a:endParaRPr>
              <a:latin typeface="Tahoma"/>
              <a:ea typeface="Tahoma"/>
              <a:cs typeface="Tahoma"/>
              <a:sym typeface="Tahoma"/>
            </a:endParaRPr>
          </a:p>
        </p:txBody>
      </p:sp>
      <p:sp>
        <p:nvSpPr>
          <p:cNvPr id="427" name="Google Shape;427;p12"/>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fr-FR"/>
              <a:t>POURSUITES D’ÉTUDES</a:t>
            </a:r>
            <a:endParaRPr/>
          </a:p>
        </p:txBody>
      </p:sp>
      <p:sp>
        <p:nvSpPr>
          <p:cNvPr id="428" name="Google Shape;428;p12"/>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sp>
        <p:nvSpPr>
          <p:cNvPr id="429" name="Google Shape;429;p12"/>
          <p:cNvSpPr txBox="1"/>
          <p:nvPr/>
        </p:nvSpPr>
        <p:spPr>
          <a:xfrm>
            <a:off x="1697098" y="3454650"/>
            <a:ext cx="4240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fr-FR" sz="1300" u="none" cap="none" strike="noStrike">
                <a:solidFill>
                  <a:schemeClr val="dk1"/>
                </a:solidFill>
                <a:latin typeface="Tahoma"/>
                <a:ea typeface="Tahoma"/>
                <a:cs typeface="Tahoma"/>
                <a:sym typeface="Tahoma"/>
              </a:rPr>
              <a:t>Métiers du Multimédia et de l'Internet (MMI)</a:t>
            </a:r>
            <a:endParaRPr b="0" i="0" sz="1300" u="none" cap="none" strike="noStrike">
              <a:solidFill>
                <a:srgbClr val="000000"/>
              </a:solidFill>
              <a:latin typeface="Tahoma"/>
              <a:ea typeface="Tahoma"/>
              <a:cs typeface="Tahoma"/>
              <a:sym typeface="Tahoma"/>
            </a:endParaRPr>
          </a:p>
        </p:txBody>
      </p:sp>
      <p:sp>
        <p:nvSpPr>
          <p:cNvPr id="430" name="Google Shape;430;p12"/>
          <p:cNvSpPr txBox="1"/>
          <p:nvPr/>
        </p:nvSpPr>
        <p:spPr>
          <a:xfrm>
            <a:off x="1697100" y="2826000"/>
            <a:ext cx="5451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fr-FR" sz="1300" u="none" cap="none" strike="noStrike">
                <a:solidFill>
                  <a:schemeClr val="dk1"/>
                </a:solidFill>
                <a:latin typeface="Tahoma"/>
                <a:ea typeface="Tahoma"/>
                <a:cs typeface="Tahoma"/>
                <a:sym typeface="Tahoma"/>
              </a:rPr>
              <a:t>Administration &amp; Sécurité des Systèmes et des Réseaux (ASUR)</a:t>
            </a:r>
            <a:endParaRPr b="0" i="0" sz="1300" u="none" cap="none" strike="noStrike">
              <a:solidFill>
                <a:srgbClr val="000000"/>
              </a:solidFill>
              <a:latin typeface="Tahoma"/>
              <a:ea typeface="Tahoma"/>
              <a:cs typeface="Tahoma"/>
              <a:sym typeface="Tahoma"/>
            </a:endParaRPr>
          </a:p>
        </p:txBody>
      </p:sp>
      <p:sp>
        <p:nvSpPr>
          <p:cNvPr id="431" name="Google Shape;431;p12"/>
          <p:cNvSpPr txBox="1"/>
          <p:nvPr/>
        </p:nvSpPr>
        <p:spPr>
          <a:xfrm>
            <a:off x="8143873" y="2351650"/>
            <a:ext cx="2687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fr-FR">
                <a:solidFill>
                  <a:schemeClr val="dk1"/>
                </a:solidFill>
                <a:latin typeface="Calibri"/>
                <a:ea typeface="Calibri"/>
                <a:cs typeface="Calibri"/>
                <a:sym typeface="Calibri"/>
              </a:rPr>
              <a:t>Exemple : </a:t>
            </a:r>
            <a:r>
              <a:rPr b="0" i="0" lang="fr-FR" sz="1400" u="none" cap="none" strike="noStrike">
                <a:solidFill>
                  <a:schemeClr val="dk1"/>
                </a:solidFill>
                <a:latin typeface="Calibri"/>
                <a:ea typeface="Calibri"/>
                <a:cs typeface="Calibri"/>
                <a:sym typeface="Calibri"/>
              </a:rPr>
              <a:t>CÉGEP Rivière-du-Loup</a:t>
            </a:r>
            <a:endParaRPr b="0" i="0" sz="1400" u="none" cap="none" strike="noStrike">
              <a:solidFill>
                <a:srgbClr val="000000"/>
              </a:solidFill>
              <a:latin typeface="Arial"/>
              <a:ea typeface="Arial"/>
              <a:cs typeface="Arial"/>
              <a:sym typeface="Arial"/>
            </a:endParaRPr>
          </a:p>
        </p:txBody>
      </p:sp>
      <p:pic>
        <p:nvPicPr>
          <p:cNvPr descr="Une image contenant clipart&#10;&#10;Description générée avec un niveau de confiance élevé" id="432" name="Google Shape;432;p12">
            <a:hlinkClick r:id="rId3"/>
          </p:cNvPr>
          <p:cNvPicPr preferRelativeResize="0"/>
          <p:nvPr/>
        </p:nvPicPr>
        <p:blipFill rotWithShape="1">
          <a:blip r:embed="rId4">
            <a:alphaModFix/>
          </a:blip>
          <a:srcRect b="0" l="0" r="0" t="0"/>
          <a:stretch/>
        </p:blipFill>
        <p:spPr>
          <a:xfrm>
            <a:off x="1426910" y="2581696"/>
            <a:ext cx="243490" cy="243490"/>
          </a:xfrm>
          <a:prstGeom prst="rect">
            <a:avLst/>
          </a:prstGeom>
          <a:noFill/>
          <a:ln>
            <a:noFill/>
          </a:ln>
        </p:spPr>
      </p:pic>
      <p:pic>
        <p:nvPicPr>
          <p:cNvPr descr="Une image contenant clipart&#10;&#10;Description générée avec un niveau de confiance élevé" id="433" name="Google Shape;433;p12">
            <a:hlinkClick r:id="rId5"/>
          </p:cNvPr>
          <p:cNvPicPr preferRelativeResize="0"/>
          <p:nvPr/>
        </p:nvPicPr>
        <p:blipFill rotWithShape="1">
          <a:blip r:embed="rId4">
            <a:alphaModFix/>
          </a:blip>
          <a:srcRect b="0" l="0" r="0" t="0"/>
          <a:stretch/>
        </p:blipFill>
        <p:spPr>
          <a:xfrm>
            <a:off x="7875585" y="2314206"/>
            <a:ext cx="243490" cy="243490"/>
          </a:xfrm>
          <a:prstGeom prst="rect">
            <a:avLst/>
          </a:prstGeom>
          <a:noFill/>
          <a:ln>
            <a:noFill/>
          </a:ln>
        </p:spPr>
      </p:pic>
      <p:pic>
        <p:nvPicPr>
          <p:cNvPr descr="Une image contenant clipart&#10;&#10;Description générée avec un niveau de confiance élevé" id="434" name="Google Shape;434;p12">
            <a:hlinkClick r:id="rId6"/>
          </p:cNvPr>
          <p:cNvPicPr preferRelativeResize="0"/>
          <p:nvPr/>
        </p:nvPicPr>
        <p:blipFill rotWithShape="1">
          <a:blip r:embed="rId4">
            <a:alphaModFix/>
          </a:blip>
          <a:srcRect b="0" l="0" r="0" t="0"/>
          <a:stretch/>
        </p:blipFill>
        <p:spPr>
          <a:xfrm>
            <a:off x="1426910" y="2879985"/>
            <a:ext cx="243490" cy="243490"/>
          </a:xfrm>
          <a:prstGeom prst="rect">
            <a:avLst/>
          </a:prstGeom>
          <a:noFill/>
          <a:ln>
            <a:noFill/>
          </a:ln>
        </p:spPr>
      </p:pic>
      <p:pic>
        <p:nvPicPr>
          <p:cNvPr descr="Une image contenant clipart&#10;&#10;Description générée avec un niveau de confiance élevé" id="435" name="Google Shape;435;p12">
            <a:hlinkClick r:id="rId7"/>
          </p:cNvPr>
          <p:cNvPicPr preferRelativeResize="0"/>
          <p:nvPr/>
        </p:nvPicPr>
        <p:blipFill rotWithShape="1">
          <a:blip r:embed="rId4">
            <a:alphaModFix/>
          </a:blip>
          <a:srcRect b="0" l="0" r="0" t="0"/>
          <a:stretch/>
        </p:blipFill>
        <p:spPr>
          <a:xfrm>
            <a:off x="1426910" y="3448678"/>
            <a:ext cx="243490" cy="243490"/>
          </a:xfrm>
          <a:prstGeom prst="rect">
            <a:avLst/>
          </a:prstGeom>
          <a:noFill/>
          <a:ln>
            <a:noFill/>
          </a:ln>
        </p:spPr>
      </p:pic>
      <p:pic>
        <p:nvPicPr>
          <p:cNvPr descr="Une image contenant clipart&#10;&#10;Description générée avec un niveau de confiance élevé" id="436" name="Google Shape;436;p12">
            <a:hlinkClick r:id="rId8"/>
          </p:cNvPr>
          <p:cNvPicPr preferRelativeResize="0"/>
          <p:nvPr/>
        </p:nvPicPr>
        <p:blipFill rotWithShape="1">
          <a:blip r:embed="rId4">
            <a:alphaModFix/>
          </a:blip>
          <a:srcRect b="0" l="0" r="0" t="0"/>
          <a:stretch/>
        </p:blipFill>
        <p:spPr>
          <a:xfrm>
            <a:off x="7875585" y="4848137"/>
            <a:ext cx="243490" cy="243490"/>
          </a:xfrm>
          <a:prstGeom prst="rect">
            <a:avLst/>
          </a:prstGeom>
          <a:noFill/>
          <a:ln>
            <a:noFill/>
          </a:ln>
        </p:spPr>
      </p:pic>
      <p:sp>
        <p:nvSpPr>
          <p:cNvPr id="437" name="Google Shape;437;p12"/>
          <p:cNvSpPr txBox="1"/>
          <p:nvPr/>
        </p:nvSpPr>
        <p:spPr>
          <a:xfrm>
            <a:off x="8145775" y="4873275"/>
            <a:ext cx="3992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dk1"/>
                </a:solidFill>
                <a:latin typeface="Calibri"/>
                <a:ea typeface="Calibri"/>
                <a:cs typeface="Calibri"/>
                <a:sym typeface="Calibri"/>
              </a:rPr>
              <a:t>CESI (Centre d’Études Supérieures Industrielles)</a:t>
            </a:r>
            <a:endParaRPr b="0" i="0" sz="1400" u="none" cap="none" strike="noStrike">
              <a:solidFill>
                <a:srgbClr val="000000"/>
              </a:solidFill>
              <a:latin typeface="Arial"/>
              <a:ea typeface="Arial"/>
              <a:cs typeface="Arial"/>
              <a:sym typeface="Arial"/>
            </a:endParaRPr>
          </a:p>
        </p:txBody>
      </p:sp>
      <p:pic>
        <p:nvPicPr>
          <p:cNvPr descr="Une image contenant objet&#10;&#10;Description générée avec un niveau de confiance élevé" id="438" name="Google Shape;438;p12"/>
          <p:cNvPicPr preferRelativeResize="0"/>
          <p:nvPr/>
        </p:nvPicPr>
        <p:blipFill rotWithShape="1">
          <a:blip r:embed="rId9">
            <a:alphaModFix/>
          </a:blip>
          <a:srcRect b="0" l="0" r="0" t="0"/>
          <a:stretch/>
        </p:blipFill>
        <p:spPr>
          <a:xfrm>
            <a:off x="7151076" y="1797791"/>
            <a:ext cx="618998" cy="618998"/>
          </a:xfrm>
          <a:prstGeom prst="rect">
            <a:avLst/>
          </a:prstGeom>
          <a:noFill/>
          <a:ln>
            <a:noFill/>
          </a:ln>
        </p:spPr>
      </p:pic>
      <p:pic>
        <p:nvPicPr>
          <p:cNvPr descr="Une image contenant objet&#10;&#10;Description générée avec un niveau de confiance très élevé" id="439" name="Google Shape;439;p12"/>
          <p:cNvPicPr preferRelativeResize="0"/>
          <p:nvPr/>
        </p:nvPicPr>
        <p:blipFill rotWithShape="1">
          <a:blip r:embed="rId10">
            <a:alphaModFix/>
          </a:blip>
          <a:srcRect b="0" l="0" r="0" t="0"/>
          <a:stretch/>
        </p:blipFill>
        <p:spPr>
          <a:xfrm>
            <a:off x="7151076" y="4332677"/>
            <a:ext cx="618998" cy="618998"/>
          </a:xfrm>
          <a:prstGeom prst="rect">
            <a:avLst/>
          </a:prstGeom>
          <a:noFill/>
          <a:ln>
            <a:noFill/>
          </a:ln>
        </p:spPr>
      </p:pic>
      <p:pic>
        <p:nvPicPr>
          <p:cNvPr descr="Une image contenant clipart&#10;&#10;Description générée avec un niveau de confiance élevé" id="440" name="Google Shape;440;p12"/>
          <p:cNvPicPr preferRelativeResize="0"/>
          <p:nvPr/>
        </p:nvPicPr>
        <p:blipFill rotWithShape="1">
          <a:blip r:embed="rId11">
            <a:alphaModFix/>
          </a:blip>
          <a:srcRect b="0" l="0" r="0" t="0"/>
          <a:stretch/>
        </p:blipFill>
        <p:spPr>
          <a:xfrm>
            <a:off x="715962" y="1797791"/>
            <a:ext cx="618998" cy="618998"/>
          </a:xfrm>
          <a:prstGeom prst="rect">
            <a:avLst/>
          </a:prstGeom>
          <a:noFill/>
          <a:ln>
            <a:noFill/>
          </a:ln>
        </p:spPr>
      </p:pic>
      <p:pic>
        <p:nvPicPr>
          <p:cNvPr id="441" name="Google Shape;441;p12"/>
          <p:cNvPicPr preferRelativeResize="0"/>
          <p:nvPr/>
        </p:nvPicPr>
        <p:blipFill rotWithShape="1">
          <a:blip r:embed="rId12">
            <a:alphaModFix/>
          </a:blip>
          <a:srcRect b="0" l="0" r="0" t="0"/>
          <a:stretch/>
        </p:blipFill>
        <p:spPr>
          <a:xfrm>
            <a:off x="715962" y="4367107"/>
            <a:ext cx="618998" cy="618998"/>
          </a:xfrm>
          <a:prstGeom prst="rect">
            <a:avLst/>
          </a:prstGeom>
          <a:noFill/>
          <a:ln>
            <a:noFill/>
          </a:ln>
        </p:spPr>
      </p:pic>
      <p:sp>
        <p:nvSpPr>
          <p:cNvPr id="442" name="Google Shape;442;p12"/>
          <p:cNvSpPr/>
          <p:nvPr/>
        </p:nvSpPr>
        <p:spPr>
          <a:xfrm>
            <a:off x="1330198" y="4538749"/>
            <a:ext cx="3116347" cy="2461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rgbClr val="6F7B75"/>
                </a:solidFill>
                <a:latin typeface="Calibri"/>
                <a:ea typeface="Calibri"/>
                <a:cs typeface="Calibri"/>
                <a:sym typeface="Calibri"/>
              </a:rPr>
              <a:t>Ecole d’ingénieur</a:t>
            </a:r>
            <a:endParaRPr b="0" i="0" sz="1400" u="none" cap="none" strike="noStrike">
              <a:solidFill>
                <a:srgbClr val="000000"/>
              </a:solidFill>
              <a:latin typeface="Arial"/>
              <a:ea typeface="Arial"/>
              <a:cs typeface="Arial"/>
              <a:sym typeface="Arial"/>
            </a:endParaRPr>
          </a:p>
        </p:txBody>
      </p:sp>
      <p:sp>
        <p:nvSpPr>
          <p:cNvPr id="443" name="Google Shape;443;p12"/>
          <p:cNvSpPr/>
          <p:nvPr/>
        </p:nvSpPr>
        <p:spPr>
          <a:xfrm>
            <a:off x="7777294" y="1987476"/>
            <a:ext cx="3116347" cy="2461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rgbClr val="6F7B75"/>
                </a:solidFill>
                <a:latin typeface="Calibri"/>
                <a:ea typeface="Calibri"/>
                <a:cs typeface="Calibri"/>
                <a:sym typeface="Calibri"/>
              </a:rPr>
              <a:t>A l’étranger</a:t>
            </a:r>
            <a:endParaRPr b="0" i="0" sz="1400" u="none" cap="none" strike="noStrike">
              <a:solidFill>
                <a:srgbClr val="000000"/>
              </a:solidFill>
              <a:latin typeface="Arial"/>
              <a:ea typeface="Arial"/>
              <a:cs typeface="Arial"/>
              <a:sym typeface="Arial"/>
            </a:endParaRPr>
          </a:p>
        </p:txBody>
      </p:sp>
      <p:sp>
        <p:nvSpPr>
          <p:cNvPr id="444" name="Google Shape;444;p12"/>
          <p:cNvSpPr/>
          <p:nvPr/>
        </p:nvSpPr>
        <p:spPr>
          <a:xfrm>
            <a:off x="7745455" y="4524101"/>
            <a:ext cx="3116347" cy="2461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fr-FR" sz="2000" u="none" cap="none" strike="noStrike">
                <a:solidFill>
                  <a:srgbClr val="6F7B75"/>
                </a:solidFill>
                <a:latin typeface="Calibri"/>
                <a:ea typeface="Calibri"/>
                <a:cs typeface="Calibri"/>
                <a:sym typeface="Calibri"/>
              </a:rPr>
              <a:t>Autres écoles</a:t>
            </a:r>
            <a:endParaRPr b="0" i="0" sz="1400" u="none" cap="none" strike="noStrike">
              <a:solidFill>
                <a:srgbClr val="000000"/>
              </a:solidFill>
              <a:latin typeface="Arial"/>
              <a:ea typeface="Arial"/>
              <a:cs typeface="Arial"/>
              <a:sym typeface="Arial"/>
            </a:endParaRPr>
          </a:p>
        </p:txBody>
      </p:sp>
      <p:sp>
        <p:nvSpPr>
          <p:cNvPr id="445" name="Google Shape;445;p12"/>
          <p:cNvSpPr txBox="1"/>
          <p:nvPr/>
        </p:nvSpPr>
        <p:spPr>
          <a:xfrm>
            <a:off x="1697098" y="2557125"/>
            <a:ext cx="5451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fr-FR" sz="1300" u="none" cap="none" strike="noStrike">
                <a:solidFill>
                  <a:schemeClr val="dk1"/>
                </a:solidFill>
                <a:latin typeface="Tahoma"/>
                <a:ea typeface="Tahoma"/>
                <a:cs typeface="Tahoma"/>
                <a:sym typeface="Tahoma"/>
              </a:rPr>
              <a:t>Réseaux Informatiques, Mobilité, Sécurité (RIMS, MRIT)</a:t>
            </a:r>
            <a:endParaRPr b="0" i="0" sz="1300" u="none" cap="none" strike="noStrike">
              <a:solidFill>
                <a:srgbClr val="000000"/>
              </a:solidFill>
              <a:latin typeface="Tahoma"/>
              <a:ea typeface="Tahoma"/>
              <a:cs typeface="Tahoma"/>
              <a:sym typeface="Tahoma"/>
            </a:endParaRPr>
          </a:p>
        </p:txBody>
      </p:sp>
      <p:pic>
        <p:nvPicPr>
          <p:cNvPr descr="Une image contenant clipart&#10;&#10;Description générée avec un niveau de confiance élevé" id="446" name="Google Shape;446;p12">
            <a:hlinkClick r:id="rId13"/>
          </p:cNvPr>
          <p:cNvPicPr preferRelativeResize="0"/>
          <p:nvPr/>
        </p:nvPicPr>
        <p:blipFill rotWithShape="1">
          <a:blip r:embed="rId4">
            <a:alphaModFix/>
          </a:blip>
          <a:srcRect b="0" l="0" r="0" t="0"/>
          <a:stretch/>
        </p:blipFill>
        <p:spPr>
          <a:xfrm>
            <a:off x="1426910" y="3164656"/>
            <a:ext cx="243490" cy="243490"/>
          </a:xfrm>
          <a:prstGeom prst="rect">
            <a:avLst/>
          </a:prstGeom>
          <a:noFill/>
          <a:ln>
            <a:noFill/>
          </a:ln>
        </p:spPr>
      </p:pic>
      <p:sp>
        <p:nvSpPr>
          <p:cNvPr id="447" name="Google Shape;447;p12"/>
          <p:cNvSpPr txBox="1"/>
          <p:nvPr/>
        </p:nvSpPr>
        <p:spPr>
          <a:xfrm>
            <a:off x="1697100" y="3111575"/>
            <a:ext cx="5451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fr-FR" sz="1300" u="none" cap="none" strike="noStrike">
                <a:solidFill>
                  <a:schemeClr val="dk1"/>
                </a:solidFill>
                <a:latin typeface="Tahoma"/>
                <a:ea typeface="Tahoma"/>
                <a:cs typeface="Tahoma"/>
                <a:sym typeface="Tahoma"/>
              </a:rPr>
              <a:t>Codage Applications &amp; Systèmes Info. Répartis (CASIR)</a:t>
            </a:r>
            <a:endParaRPr b="0" i="0" sz="1300" u="none" cap="none" strike="noStrike">
              <a:solidFill>
                <a:srgbClr val="000000"/>
              </a:solidFill>
              <a:latin typeface="Tahoma"/>
              <a:ea typeface="Tahoma"/>
              <a:cs typeface="Tahoma"/>
              <a:sym typeface="Tahoma"/>
            </a:endParaRPr>
          </a:p>
        </p:txBody>
      </p:sp>
      <p:sp>
        <p:nvSpPr>
          <p:cNvPr id="448" name="Google Shape;448;p12"/>
          <p:cNvSpPr txBox="1"/>
          <p:nvPr/>
        </p:nvSpPr>
        <p:spPr>
          <a:xfrm>
            <a:off x="1688500" y="3737775"/>
            <a:ext cx="5777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fr-FR" sz="1300" u="none" cap="none" strike="noStrike">
                <a:solidFill>
                  <a:schemeClr val="dk1"/>
                </a:solidFill>
                <a:latin typeface="Tahoma"/>
                <a:ea typeface="Tahoma"/>
                <a:cs typeface="Tahoma"/>
                <a:sym typeface="Tahoma"/>
              </a:rPr>
              <a:t>Méthodes informatiques appliquées à la gestion d’entreprises (MIAGE)</a:t>
            </a:r>
            <a:endParaRPr b="0" i="0" sz="1300" u="none" cap="none" strike="noStrike">
              <a:solidFill>
                <a:srgbClr val="000000"/>
              </a:solidFill>
              <a:latin typeface="Tahoma"/>
              <a:ea typeface="Tahoma"/>
              <a:cs typeface="Tahoma"/>
              <a:sym typeface="Tahoma"/>
            </a:endParaRPr>
          </a:p>
        </p:txBody>
      </p:sp>
      <p:pic>
        <p:nvPicPr>
          <p:cNvPr descr="Une image contenant clipart&#10;&#10;Description générée avec un niveau de confiance élevé" id="449" name="Google Shape;449;p12">
            <a:hlinkClick r:id="rId14"/>
          </p:cNvPr>
          <p:cNvPicPr preferRelativeResize="0"/>
          <p:nvPr/>
        </p:nvPicPr>
        <p:blipFill rotWithShape="1">
          <a:blip r:embed="rId4">
            <a:alphaModFix/>
          </a:blip>
          <a:srcRect b="0" l="0" r="0" t="0"/>
          <a:stretch/>
        </p:blipFill>
        <p:spPr>
          <a:xfrm>
            <a:off x="1418311" y="3791750"/>
            <a:ext cx="243490" cy="243490"/>
          </a:xfrm>
          <a:prstGeom prst="rect">
            <a:avLst/>
          </a:prstGeom>
          <a:noFill/>
          <a:ln>
            <a:noFill/>
          </a:ln>
        </p:spPr>
      </p:pic>
      <p:sp>
        <p:nvSpPr>
          <p:cNvPr id="450" name="Google Shape;450;p12"/>
          <p:cNvSpPr txBox="1"/>
          <p:nvPr/>
        </p:nvSpPr>
        <p:spPr>
          <a:xfrm>
            <a:off x="1652826" y="4875875"/>
            <a:ext cx="1316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dk1"/>
                </a:solidFill>
                <a:latin typeface="Calibri"/>
                <a:ea typeface="Calibri"/>
                <a:cs typeface="Calibri"/>
                <a:sym typeface="Calibri"/>
              </a:rPr>
              <a:t>Polytech</a:t>
            </a:r>
            <a:endParaRPr b="0" i="0" sz="1400" u="none" cap="none" strike="noStrike">
              <a:solidFill>
                <a:srgbClr val="000000"/>
              </a:solidFill>
              <a:latin typeface="Arial"/>
              <a:ea typeface="Arial"/>
              <a:cs typeface="Arial"/>
              <a:sym typeface="Arial"/>
            </a:endParaRPr>
          </a:p>
        </p:txBody>
      </p:sp>
      <p:pic>
        <p:nvPicPr>
          <p:cNvPr descr="Une image contenant clipart&#10;&#10;Description générée avec un niveau de confiance élevé" id="451" name="Google Shape;451;p12">
            <a:hlinkClick r:id="rId15"/>
          </p:cNvPr>
          <p:cNvPicPr preferRelativeResize="0"/>
          <p:nvPr/>
        </p:nvPicPr>
        <p:blipFill rotWithShape="1">
          <a:blip r:embed="rId4">
            <a:alphaModFix/>
          </a:blip>
          <a:srcRect b="0" l="0" r="0" t="0"/>
          <a:stretch/>
        </p:blipFill>
        <p:spPr>
          <a:xfrm>
            <a:off x="1382624" y="4869887"/>
            <a:ext cx="243490" cy="243490"/>
          </a:xfrm>
          <a:prstGeom prst="rect">
            <a:avLst/>
          </a:prstGeom>
          <a:noFill/>
          <a:ln>
            <a:noFill/>
          </a:ln>
        </p:spPr>
      </p:pic>
      <p:sp>
        <p:nvSpPr>
          <p:cNvPr id="452" name="Google Shape;452;p12"/>
          <p:cNvSpPr txBox="1"/>
          <p:nvPr/>
        </p:nvSpPr>
        <p:spPr>
          <a:xfrm rot="-824081">
            <a:off x="3841467" y="4785266"/>
            <a:ext cx="940081" cy="3078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0" i="0" lang="fr-FR" sz="700" u="none" cap="none" strike="noStrike">
                <a:solidFill>
                  <a:schemeClr val="dk1"/>
                </a:solidFill>
                <a:latin typeface="Calibri"/>
                <a:ea typeface="Calibri"/>
                <a:cs typeface="Calibri"/>
                <a:sym typeface="Calibri"/>
              </a:rPr>
              <a:t>Inscription concours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0" i="0" lang="fr-FR" sz="700" u="none" cap="none" strike="noStrike">
                <a:solidFill>
                  <a:schemeClr val="dk1"/>
                </a:solidFill>
                <a:latin typeface="Calibri"/>
                <a:ea typeface="Calibri"/>
                <a:cs typeface="Calibri"/>
                <a:sym typeface="Calibri"/>
              </a:rPr>
              <a:t>Janvier-avril</a:t>
            </a:r>
            <a:endParaRPr b="0" i="0" sz="1400" u="none" cap="none" strike="noStrike">
              <a:solidFill>
                <a:srgbClr val="000000"/>
              </a:solidFill>
              <a:latin typeface="Arial"/>
              <a:ea typeface="Arial"/>
              <a:cs typeface="Arial"/>
              <a:sym typeface="Arial"/>
            </a:endParaRPr>
          </a:p>
        </p:txBody>
      </p:sp>
      <p:sp>
        <p:nvSpPr>
          <p:cNvPr id="453" name="Google Shape;453;p12"/>
          <p:cNvSpPr txBox="1"/>
          <p:nvPr/>
        </p:nvSpPr>
        <p:spPr>
          <a:xfrm>
            <a:off x="1652022" y="5174850"/>
            <a:ext cx="19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dk1"/>
                </a:solidFill>
                <a:latin typeface="Calibri"/>
                <a:ea typeface="Calibri"/>
                <a:cs typeface="Calibri"/>
                <a:sym typeface="Calibri"/>
              </a:rPr>
              <a:t>INSA, ENSIMAG</a:t>
            </a:r>
            <a:endParaRPr b="0" i="0" sz="1400" u="none" cap="none" strike="noStrike">
              <a:solidFill>
                <a:srgbClr val="000000"/>
              </a:solidFill>
              <a:latin typeface="Arial"/>
              <a:ea typeface="Arial"/>
              <a:cs typeface="Arial"/>
              <a:sym typeface="Arial"/>
            </a:endParaRPr>
          </a:p>
        </p:txBody>
      </p:sp>
      <p:pic>
        <p:nvPicPr>
          <p:cNvPr descr="Une image contenant clipart&#10;&#10;Description générée avec un niveau de confiance élevé" id="454" name="Google Shape;454;p12">
            <a:hlinkClick r:id="rId16"/>
          </p:cNvPr>
          <p:cNvPicPr preferRelativeResize="0"/>
          <p:nvPr/>
        </p:nvPicPr>
        <p:blipFill rotWithShape="1">
          <a:blip r:embed="rId4">
            <a:alphaModFix/>
          </a:blip>
          <a:srcRect b="0" l="0" r="0" t="0"/>
          <a:stretch/>
        </p:blipFill>
        <p:spPr>
          <a:xfrm>
            <a:off x="1381833" y="5168880"/>
            <a:ext cx="243490" cy="243490"/>
          </a:xfrm>
          <a:prstGeom prst="rect">
            <a:avLst/>
          </a:prstGeom>
          <a:noFill/>
          <a:ln>
            <a:noFill/>
          </a:ln>
        </p:spPr>
      </p:pic>
      <p:pic>
        <p:nvPicPr>
          <p:cNvPr id="455" name="Google Shape;455;p12"/>
          <p:cNvPicPr preferRelativeResize="0"/>
          <p:nvPr/>
        </p:nvPicPr>
        <p:blipFill rotWithShape="1">
          <a:blip r:embed="rId17">
            <a:alphaModFix/>
          </a:blip>
          <a:srcRect b="0" l="0" r="0" t="0"/>
          <a:stretch/>
        </p:blipFill>
        <p:spPr>
          <a:xfrm>
            <a:off x="5235119" y="4627836"/>
            <a:ext cx="422848" cy="378084"/>
          </a:xfrm>
          <a:prstGeom prst="rect">
            <a:avLst/>
          </a:prstGeom>
          <a:noFill/>
          <a:ln>
            <a:noFill/>
          </a:ln>
        </p:spPr>
      </p:pic>
      <p:sp>
        <p:nvSpPr>
          <p:cNvPr id="456" name="Google Shape;456;p12">
            <a:hlinkClick r:id="rId18"/>
          </p:cNvPr>
          <p:cNvSpPr/>
          <p:nvPr/>
        </p:nvSpPr>
        <p:spPr>
          <a:xfrm>
            <a:off x="4265121" y="5050575"/>
            <a:ext cx="2311500" cy="383100"/>
          </a:xfrm>
          <a:prstGeom prst="roundRect">
            <a:avLst>
              <a:gd fmla="val 50000" name="adj"/>
            </a:avLst>
          </a:prstGeom>
          <a:solidFill>
            <a:schemeClr val="lt1"/>
          </a:solidFill>
          <a:ln cap="flat" cmpd="sng" w="12700">
            <a:solidFill>
              <a:srgbClr val="6F7B7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fr-FR" sz="1600">
                <a:solidFill>
                  <a:srgbClr val="6F7B75"/>
                </a:solidFill>
                <a:latin typeface="Calibri"/>
                <a:ea typeface="Calibri"/>
                <a:cs typeface="Calibri"/>
                <a:sym typeface="Calibri"/>
              </a:rPr>
              <a:t>classe préparatoire </a:t>
            </a:r>
            <a:r>
              <a:rPr b="0" i="0" lang="fr-FR" sz="1600" u="sng" cap="none" strike="noStrike">
                <a:solidFill>
                  <a:schemeClr val="hlink"/>
                </a:solidFill>
                <a:latin typeface="Calibri"/>
                <a:ea typeface="Calibri"/>
                <a:cs typeface="Calibri"/>
                <a:sym typeface="Calibri"/>
                <a:hlinkClick r:id="rId19"/>
              </a:rPr>
              <a:t>ATS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700"/>
              <a:buFont typeface="Arial"/>
              <a:buNone/>
            </a:pPr>
            <a:r>
              <a:rPr b="0" i="0" lang="fr-FR" sz="700" u="none" cap="none" strike="noStrike">
                <a:solidFill>
                  <a:srgbClr val="6F7B75"/>
                </a:solidFill>
                <a:latin typeface="Calibri"/>
                <a:ea typeface="Calibri"/>
                <a:cs typeface="Calibri"/>
                <a:sym typeface="Calibri"/>
              </a:rPr>
              <a:t>(Adaptation Technicien Supérieur)</a:t>
            </a:r>
            <a:endParaRPr b="0" i="0" sz="600" u="none" cap="none" strike="noStrike">
              <a:solidFill>
                <a:srgbClr val="6F7B75"/>
              </a:solidFill>
              <a:latin typeface="Calibri"/>
              <a:ea typeface="Calibri"/>
              <a:cs typeface="Calibri"/>
              <a:sym typeface="Calibri"/>
            </a:endParaRPr>
          </a:p>
        </p:txBody>
      </p:sp>
      <p:cxnSp>
        <p:nvCxnSpPr>
          <p:cNvPr id="457" name="Google Shape;457;p12"/>
          <p:cNvCxnSpPr>
            <a:stCxn id="440" idx="2"/>
          </p:cNvCxnSpPr>
          <p:nvPr/>
        </p:nvCxnSpPr>
        <p:spPr>
          <a:xfrm>
            <a:off x="1025461" y="2416789"/>
            <a:ext cx="3300" cy="1571700"/>
          </a:xfrm>
          <a:prstGeom prst="straightConnector1">
            <a:avLst/>
          </a:prstGeom>
          <a:noFill/>
          <a:ln cap="flat" cmpd="sng" w="9525">
            <a:solidFill>
              <a:srgbClr val="ACB4B0"/>
            </a:solidFill>
            <a:prstDash val="solid"/>
            <a:miter lim="800000"/>
            <a:headEnd len="sm" w="sm" type="none"/>
            <a:tailEnd len="sm" w="sm" type="none"/>
          </a:ln>
        </p:spPr>
      </p:cxnSp>
      <p:cxnSp>
        <p:nvCxnSpPr>
          <p:cNvPr id="458" name="Google Shape;458;p12"/>
          <p:cNvCxnSpPr>
            <a:stCxn id="438" idx="2"/>
          </p:cNvCxnSpPr>
          <p:nvPr/>
        </p:nvCxnSpPr>
        <p:spPr>
          <a:xfrm>
            <a:off x="7460575" y="2416789"/>
            <a:ext cx="5400" cy="1566000"/>
          </a:xfrm>
          <a:prstGeom prst="straightConnector1">
            <a:avLst/>
          </a:prstGeom>
          <a:noFill/>
          <a:ln cap="flat" cmpd="sng" w="9525">
            <a:solidFill>
              <a:srgbClr val="ACB4B0"/>
            </a:solidFill>
            <a:prstDash val="solid"/>
            <a:miter lim="800000"/>
            <a:headEnd len="sm" w="sm" type="none"/>
            <a:tailEnd len="sm" w="sm" type="none"/>
          </a:ln>
        </p:spPr>
      </p:cxnSp>
      <p:cxnSp>
        <p:nvCxnSpPr>
          <p:cNvPr id="459" name="Google Shape;459;p12"/>
          <p:cNvCxnSpPr>
            <a:stCxn id="439" idx="2"/>
          </p:cNvCxnSpPr>
          <p:nvPr/>
        </p:nvCxnSpPr>
        <p:spPr>
          <a:xfrm>
            <a:off x="7460575" y="4951675"/>
            <a:ext cx="0" cy="848400"/>
          </a:xfrm>
          <a:prstGeom prst="straightConnector1">
            <a:avLst/>
          </a:prstGeom>
          <a:noFill/>
          <a:ln cap="flat" cmpd="sng" w="9525">
            <a:solidFill>
              <a:srgbClr val="ACB4B0"/>
            </a:solidFill>
            <a:prstDash val="solid"/>
            <a:miter lim="800000"/>
            <a:headEnd len="sm" w="sm" type="none"/>
            <a:tailEnd len="sm" w="sm" type="none"/>
          </a:ln>
        </p:spPr>
      </p:cxnSp>
      <p:cxnSp>
        <p:nvCxnSpPr>
          <p:cNvPr id="460" name="Google Shape;460;p12"/>
          <p:cNvCxnSpPr>
            <a:stCxn id="441" idx="2"/>
          </p:cNvCxnSpPr>
          <p:nvPr/>
        </p:nvCxnSpPr>
        <p:spPr>
          <a:xfrm>
            <a:off x="1025461" y="4986105"/>
            <a:ext cx="0" cy="813900"/>
          </a:xfrm>
          <a:prstGeom prst="straightConnector1">
            <a:avLst/>
          </a:prstGeom>
          <a:noFill/>
          <a:ln cap="flat" cmpd="sng" w="9525">
            <a:solidFill>
              <a:srgbClr val="ACB4B0"/>
            </a:solidFill>
            <a:prstDash val="solid"/>
            <a:miter lim="800000"/>
            <a:headEnd len="sm" w="sm" type="none"/>
            <a:tailEnd len="sm" w="sm" type="none"/>
          </a:ln>
        </p:spPr>
      </p:cxnSp>
      <p:sp>
        <p:nvSpPr>
          <p:cNvPr id="461" name="Google Shape;461;p12"/>
          <p:cNvSpPr txBox="1"/>
          <p:nvPr/>
        </p:nvSpPr>
        <p:spPr>
          <a:xfrm>
            <a:off x="1652023" y="5493625"/>
            <a:ext cx="2553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fr-FR" sz="1400" u="none" cap="none" strike="noStrike">
                <a:solidFill>
                  <a:schemeClr val="dk1"/>
                </a:solidFill>
                <a:latin typeface="Calibri"/>
                <a:ea typeface="Calibri"/>
                <a:cs typeface="Calibri"/>
                <a:sym typeface="Calibri"/>
              </a:rPr>
              <a:t>ESIEA, ESIEE, ESGI (Paris)</a:t>
            </a:r>
            <a:endParaRPr b="0" i="0" sz="1400" u="none" cap="none" strike="noStrike">
              <a:solidFill>
                <a:srgbClr val="000000"/>
              </a:solidFill>
              <a:latin typeface="Arial"/>
              <a:ea typeface="Arial"/>
              <a:cs typeface="Arial"/>
              <a:sym typeface="Arial"/>
            </a:endParaRPr>
          </a:p>
        </p:txBody>
      </p:sp>
      <p:pic>
        <p:nvPicPr>
          <p:cNvPr descr="Une image contenant clipart&#10;&#10;Description générée avec un niveau de confiance élevé" id="462" name="Google Shape;462;p12">
            <a:hlinkClick r:id="rId20"/>
          </p:cNvPr>
          <p:cNvPicPr preferRelativeResize="0"/>
          <p:nvPr/>
        </p:nvPicPr>
        <p:blipFill rotWithShape="1">
          <a:blip r:embed="rId4">
            <a:alphaModFix/>
          </a:blip>
          <a:srcRect b="0" l="0" r="0" t="0"/>
          <a:stretch/>
        </p:blipFill>
        <p:spPr>
          <a:xfrm>
            <a:off x="1381833" y="5487660"/>
            <a:ext cx="243490" cy="243490"/>
          </a:xfrm>
          <a:prstGeom prst="rect">
            <a:avLst/>
          </a:prstGeom>
          <a:noFill/>
          <a:ln>
            <a:noFill/>
          </a:ln>
        </p:spPr>
      </p:pic>
      <p:pic>
        <p:nvPicPr>
          <p:cNvPr descr="Une image contenant clipart&#10;&#10;Description générée avec un niveau de confiance élevé" id="463" name="Google Shape;463;p12">
            <a:hlinkClick r:id="rId21"/>
          </p:cNvPr>
          <p:cNvPicPr preferRelativeResize="0"/>
          <p:nvPr/>
        </p:nvPicPr>
        <p:blipFill rotWithShape="1">
          <a:blip r:embed="rId4">
            <a:alphaModFix/>
          </a:blip>
          <a:srcRect b="0" l="0" r="0" t="0"/>
          <a:stretch/>
        </p:blipFill>
        <p:spPr>
          <a:xfrm>
            <a:off x="1426904" y="2283528"/>
            <a:ext cx="243490" cy="243490"/>
          </a:xfrm>
          <a:prstGeom prst="rect">
            <a:avLst/>
          </a:prstGeom>
          <a:noFill/>
          <a:ln>
            <a:noFill/>
          </a:ln>
        </p:spPr>
      </p:pic>
      <p:sp>
        <p:nvSpPr>
          <p:cNvPr id="464" name="Google Shape;464;p12"/>
          <p:cNvSpPr txBox="1"/>
          <p:nvPr/>
        </p:nvSpPr>
        <p:spPr>
          <a:xfrm>
            <a:off x="1697115" y="2258950"/>
            <a:ext cx="5451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fr-FR" sz="1300" u="none" cap="none" strike="noStrike">
                <a:solidFill>
                  <a:schemeClr val="dk1"/>
                </a:solidFill>
                <a:latin typeface="Tahoma"/>
                <a:ea typeface="Tahoma"/>
                <a:cs typeface="Tahoma"/>
                <a:sym typeface="Tahoma"/>
              </a:rPr>
              <a:t>Métiers Informatiques (MI-AW/ASSR/SIMO/BIG DATA)</a:t>
            </a:r>
            <a:endParaRPr b="0" i="0" sz="1300" u="none" cap="none" strike="noStrike">
              <a:solidFill>
                <a:srgbClr val="000000"/>
              </a:solidFill>
              <a:latin typeface="Tahoma"/>
              <a:ea typeface="Tahoma"/>
              <a:cs typeface="Tahoma"/>
              <a:sym typeface="Tahoma"/>
            </a:endParaRPr>
          </a:p>
        </p:txBody>
      </p:sp>
      <p:pic>
        <p:nvPicPr>
          <p:cNvPr descr="Une image contenant clipart&#10;&#10;Description générée avec un niveau de confiance élevé" id="465" name="Google Shape;465;p12">
            <a:hlinkClick r:id="rId22"/>
          </p:cNvPr>
          <p:cNvPicPr preferRelativeResize="0"/>
          <p:nvPr/>
        </p:nvPicPr>
        <p:blipFill rotWithShape="1">
          <a:blip r:embed="rId4">
            <a:alphaModFix/>
          </a:blip>
          <a:srcRect b="0" l="0" r="0" t="0"/>
          <a:stretch/>
        </p:blipFill>
        <p:spPr>
          <a:xfrm>
            <a:off x="1416750" y="4119696"/>
            <a:ext cx="243490" cy="243490"/>
          </a:xfrm>
          <a:prstGeom prst="rect">
            <a:avLst/>
          </a:prstGeom>
          <a:noFill/>
          <a:ln>
            <a:noFill/>
          </a:ln>
        </p:spPr>
      </p:pic>
      <p:sp>
        <p:nvSpPr>
          <p:cNvPr id="466" name="Google Shape;466;p12"/>
          <p:cNvSpPr txBox="1"/>
          <p:nvPr/>
        </p:nvSpPr>
        <p:spPr>
          <a:xfrm>
            <a:off x="1686950" y="4066625"/>
            <a:ext cx="5464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fr-FR" sz="1300" u="none" cap="none" strike="noStrike">
                <a:solidFill>
                  <a:schemeClr val="dk1"/>
                </a:solidFill>
                <a:latin typeface="Tahoma"/>
                <a:ea typeface="Tahoma"/>
                <a:cs typeface="Tahoma"/>
                <a:sym typeface="Tahoma"/>
              </a:rPr>
              <a:t>Licence d’informatique (L3 université ou CNAM)</a:t>
            </a:r>
            <a:endParaRPr b="0" i="0" sz="1300" u="none" cap="none" strike="noStrike">
              <a:solidFill>
                <a:srgbClr val="000000"/>
              </a:solidFill>
              <a:latin typeface="Tahoma"/>
              <a:ea typeface="Tahoma"/>
              <a:cs typeface="Tahoma"/>
              <a:sym typeface="Tahoma"/>
            </a:endParaRPr>
          </a:p>
        </p:txBody>
      </p:sp>
      <p:pic>
        <p:nvPicPr>
          <p:cNvPr descr="Une image contenant clipart&#10;&#10;Description générée avec un niveau de confiance élevé" id="467" name="Google Shape;467;p12">
            <a:hlinkClick r:id="rId23"/>
          </p:cNvPr>
          <p:cNvPicPr preferRelativeResize="0"/>
          <p:nvPr/>
        </p:nvPicPr>
        <p:blipFill rotWithShape="1">
          <a:blip r:embed="rId4">
            <a:alphaModFix/>
          </a:blip>
          <a:srcRect b="0" l="0" r="0" t="0"/>
          <a:stretch/>
        </p:blipFill>
        <p:spPr>
          <a:xfrm>
            <a:off x="7872235" y="5151862"/>
            <a:ext cx="243490" cy="243490"/>
          </a:xfrm>
          <a:prstGeom prst="rect">
            <a:avLst/>
          </a:prstGeom>
          <a:noFill/>
          <a:ln>
            <a:noFill/>
          </a:ln>
        </p:spPr>
      </p:pic>
      <p:sp>
        <p:nvSpPr>
          <p:cNvPr id="468" name="Google Shape;468;p12"/>
          <p:cNvSpPr txBox="1"/>
          <p:nvPr/>
        </p:nvSpPr>
        <p:spPr>
          <a:xfrm>
            <a:off x="8142425" y="5177000"/>
            <a:ext cx="40497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fr-FR">
                <a:solidFill>
                  <a:schemeClr val="dk1"/>
                </a:solidFill>
                <a:latin typeface="Calibri"/>
                <a:ea typeface="Calibri"/>
                <a:cs typeface="Calibri"/>
                <a:sym typeface="Calibri"/>
              </a:rPr>
              <a:t>CNAM</a:t>
            </a:r>
            <a:r>
              <a:rPr b="0" i="0" lang="fr-FR" sz="1400" u="none" cap="none" strike="noStrike">
                <a:solidFill>
                  <a:schemeClr val="dk1"/>
                </a:solidFill>
                <a:latin typeface="Calibri"/>
                <a:ea typeface="Calibri"/>
                <a:cs typeface="Calibri"/>
                <a:sym typeface="Calibri"/>
              </a:rPr>
              <a:t> (C</a:t>
            </a:r>
            <a:r>
              <a:rPr lang="fr-FR">
                <a:solidFill>
                  <a:schemeClr val="dk1"/>
                </a:solidFill>
                <a:latin typeface="Calibri"/>
                <a:ea typeface="Calibri"/>
                <a:cs typeface="Calibri"/>
                <a:sym typeface="Calibri"/>
              </a:rPr>
              <a:t>onservatoire National</a:t>
            </a:r>
            <a:r>
              <a:rPr b="0" i="0" lang="fr-FR" sz="1400" u="none" cap="none" strike="noStrike">
                <a:solidFill>
                  <a:schemeClr val="dk1"/>
                </a:solidFill>
                <a:latin typeface="Calibri"/>
                <a:ea typeface="Calibri"/>
                <a:cs typeface="Calibri"/>
                <a:sym typeface="Calibri"/>
              </a:rPr>
              <a:t> des</a:t>
            </a:r>
            <a:r>
              <a:rPr lang="fr-FR">
                <a:solidFill>
                  <a:schemeClr val="dk1"/>
                </a:solidFill>
                <a:latin typeface="Calibri"/>
                <a:ea typeface="Calibri"/>
                <a:cs typeface="Calibri"/>
                <a:sym typeface="Calibri"/>
              </a:rPr>
              <a:t> Arts</a:t>
            </a:r>
            <a:r>
              <a:rPr b="0" i="0" lang="fr-FR" sz="1400" u="none" cap="none" strike="noStrike">
                <a:solidFill>
                  <a:schemeClr val="dk1"/>
                </a:solidFill>
                <a:latin typeface="Calibri"/>
                <a:ea typeface="Calibri"/>
                <a:cs typeface="Calibri"/>
                <a:sym typeface="Calibri"/>
              </a:rPr>
              <a:t> et Métiers)</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13"/>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fr-FR"/>
              <a:t>MÉTIERS POSSIBLES</a:t>
            </a:r>
            <a:endParaRPr/>
          </a:p>
        </p:txBody>
      </p:sp>
      <p:sp>
        <p:nvSpPr>
          <p:cNvPr id="474" name="Google Shape;474;p13"/>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sp>
        <p:nvSpPr>
          <p:cNvPr id="475" name="Google Shape;475;p13"/>
          <p:cNvSpPr/>
          <p:nvPr/>
        </p:nvSpPr>
        <p:spPr>
          <a:xfrm>
            <a:off x="711200" y="1110457"/>
            <a:ext cx="3667500" cy="263700"/>
          </a:xfrm>
          <a:prstGeom prst="rect">
            <a:avLst/>
          </a:prstGeom>
          <a:solidFill>
            <a:schemeClr val="accen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Bac+2</a:t>
            </a:r>
            <a:endParaRPr b="0" i="0" sz="1400" u="none" cap="none" strike="noStrike">
              <a:solidFill>
                <a:srgbClr val="000000"/>
              </a:solidFill>
              <a:latin typeface="Arial"/>
              <a:ea typeface="Arial"/>
              <a:cs typeface="Arial"/>
              <a:sym typeface="Arial"/>
            </a:endParaRPr>
          </a:p>
        </p:txBody>
      </p:sp>
      <p:sp>
        <p:nvSpPr>
          <p:cNvPr id="476" name="Google Shape;476;p13"/>
          <p:cNvSpPr/>
          <p:nvPr/>
        </p:nvSpPr>
        <p:spPr>
          <a:xfrm>
            <a:off x="4428710" y="1110457"/>
            <a:ext cx="3774600" cy="263700"/>
          </a:xfrm>
          <a:prstGeom prst="rect">
            <a:avLst/>
          </a:prstGeom>
          <a:solidFill>
            <a:srgbClr val="D0DDE0"/>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Bac+3</a:t>
            </a:r>
            <a:endParaRPr b="0" i="0" sz="1400" u="none" cap="none" strike="noStrike">
              <a:solidFill>
                <a:srgbClr val="000000"/>
              </a:solidFill>
              <a:latin typeface="Arial"/>
              <a:ea typeface="Arial"/>
              <a:cs typeface="Arial"/>
              <a:sym typeface="Arial"/>
            </a:endParaRPr>
          </a:p>
        </p:txBody>
      </p:sp>
      <p:sp>
        <p:nvSpPr>
          <p:cNvPr id="477" name="Google Shape;477;p13"/>
          <p:cNvSpPr/>
          <p:nvPr/>
        </p:nvSpPr>
        <p:spPr>
          <a:xfrm>
            <a:off x="8253364" y="1103216"/>
            <a:ext cx="3490200" cy="270900"/>
          </a:xfrm>
          <a:prstGeom prst="rect">
            <a:avLst/>
          </a:prstGeom>
          <a:solidFill>
            <a:schemeClr val="l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dk1"/>
                </a:solidFill>
                <a:latin typeface="Calibri"/>
                <a:ea typeface="Calibri"/>
                <a:cs typeface="Calibri"/>
                <a:sym typeface="Calibri"/>
              </a:rPr>
              <a:t>Bac+5</a:t>
            </a:r>
            <a:endParaRPr b="0" i="0" sz="1400" u="none" cap="none" strike="noStrike">
              <a:solidFill>
                <a:srgbClr val="000000"/>
              </a:solidFill>
              <a:latin typeface="Arial"/>
              <a:ea typeface="Arial"/>
              <a:cs typeface="Arial"/>
              <a:sym typeface="Arial"/>
            </a:endParaRPr>
          </a:p>
        </p:txBody>
      </p:sp>
      <p:sp>
        <p:nvSpPr>
          <p:cNvPr id="478" name="Google Shape;478;p13"/>
          <p:cNvSpPr/>
          <p:nvPr/>
        </p:nvSpPr>
        <p:spPr>
          <a:xfrm>
            <a:off x="923194" y="1714501"/>
            <a:ext cx="3156300" cy="495600"/>
          </a:xfrm>
          <a:prstGeom prst="roundRect">
            <a:avLst>
              <a:gd fmla="val 50000" name="adj"/>
            </a:avLst>
          </a:prstGeom>
          <a:solidFill>
            <a:schemeClr val="l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373D3A"/>
                </a:solidFill>
                <a:latin typeface="Calibri"/>
                <a:ea typeface="Calibri"/>
                <a:cs typeface="Calibri"/>
                <a:sym typeface="Calibri"/>
              </a:rPr>
              <a:t>Technicien/ne support/maintenance</a:t>
            </a:r>
            <a:endParaRPr b="0" i="0" sz="1400" u="none" cap="none" strike="noStrike">
              <a:solidFill>
                <a:srgbClr val="000000"/>
              </a:solidFill>
              <a:latin typeface="Arial"/>
              <a:ea typeface="Arial"/>
              <a:cs typeface="Arial"/>
              <a:sym typeface="Arial"/>
            </a:endParaRPr>
          </a:p>
        </p:txBody>
      </p:sp>
      <p:sp>
        <p:nvSpPr>
          <p:cNvPr id="479" name="Google Shape;479;p13"/>
          <p:cNvSpPr/>
          <p:nvPr/>
        </p:nvSpPr>
        <p:spPr>
          <a:xfrm>
            <a:off x="923194" y="2304480"/>
            <a:ext cx="3156300" cy="495600"/>
          </a:xfrm>
          <a:prstGeom prst="roundRect">
            <a:avLst>
              <a:gd fmla="val 50000" name="adj"/>
            </a:avLst>
          </a:prstGeom>
          <a:solidFill>
            <a:schemeClr val="l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373D3A"/>
                </a:solidFill>
                <a:latin typeface="Calibri"/>
                <a:ea typeface="Calibri"/>
                <a:cs typeface="Calibri"/>
                <a:sym typeface="Calibri"/>
              </a:rPr>
              <a:t>Technicien/ne systèmes et réseaux</a:t>
            </a:r>
            <a:endParaRPr b="0" i="0" sz="1400" u="none" cap="none" strike="noStrike">
              <a:solidFill>
                <a:srgbClr val="000000"/>
              </a:solidFill>
              <a:latin typeface="Arial"/>
              <a:ea typeface="Arial"/>
              <a:cs typeface="Arial"/>
              <a:sym typeface="Arial"/>
            </a:endParaRPr>
          </a:p>
        </p:txBody>
      </p:sp>
      <p:sp>
        <p:nvSpPr>
          <p:cNvPr id="480" name="Google Shape;480;p13"/>
          <p:cNvSpPr/>
          <p:nvPr/>
        </p:nvSpPr>
        <p:spPr>
          <a:xfrm>
            <a:off x="891506" y="2901707"/>
            <a:ext cx="3156300" cy="495600"/>
          </a:xfrm>
          <a:prstGeom prst="roundRect">
            <a:avLst>
              <a:gd fmla="val 50000" name="adj"/>
            </a:avLst>
          </a:prstGeom>
          <a:solidFill>
            <a:schemeClr val="l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373D3A"/>
                </a:solidFill>
                <a:latin typeface="Calibri"/>
                <a:ea typeface="Calibri"/>
                <a:cs typeface="Calibri"/>
                <a:sym typeface="Calibri"/>
              </a:rPr>
              <a:t>Intégrateur web</a:t>
            </a:r>
            <a:endParaRPr b="0" i="0" sz="1400" u="none" cap="none" strike="noStrike">
              <a:solidFill>
                <a:srgbClr val="000000"/>
              </a:solidFill>
              <a:latin typeface="Arial"/>
              <a:ea typeface="Arial"/>
              <a:cs typeface="Arial"/>
              <a:sym typeface="Arial"/>
            </a:endParaRPr>
          </a:p>
        </p:txBody>
      </p:sp>
      <p:sp>
        <p:nvSpPr>
          <p:cNvPr id="481" name="Google Shape;481;p13"/>
          <p:cNvSpPr/>
          <p:nvPr/>
        </p:nvSpPr>
        <p:spPr>
          <a:xfrm>
            <a:off x="891506" y="3491977"/>
            <a:ext cx="3188100" cy="495600"/>
          </a:xfrm>
          <a:prstGeom prst="roundRect">
            <a:avLst>
              <a:gd fmla="val 50000" name="adj"/>
            </a:avLst>
          </a:prstGeom>
          <a:solidFill>
            <a:schemeClr val="l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373D3A"/>
                </a:solidFill>
                <a:latin typeface="Calibri"/>
                <a:ea typeface="Calibri"/>
                <a:cs typeface="Calibri"/>
                <a:sym typeface="Calibri"/>
              </a:rPr>
              <a:t>Développeur</a:t>
            </a:r>
            <a:endParaRPr b="0" i="0" sz="1400" u="none" cap="none" strike="noStrike">
              <a:solidFill>
                <a:srgbClr val="000000"/>
              </a:solidFill>
              <a:latin typeface="Arial"/>
              <a:ea typeface="Arial"/>
              <a:cs typeface="Arial"/>
              <a:sym typeface="Arial"/>
            </a:endParaRPr>
          </a:p>
        </p:txBody>
      </p:sp>
      <p:sp>
        <p:nvSpPr>
          <p:cNvPr id="482" name="Google Shape;482;p13"/>
          <p:cNvSpPr/>
          <p:nvPr/>
        </p:nvSpPr>
        <p:spPr>
          <a:xfrm>
            <a:off x="4721671" y="1731186"/>
            <a:ext cx="3156300" cy="495600"/>
          </a:xfrm>
          <a:prstGeom prst="roundRect">
            <a:avLst>
              <a:gd fmla="val 50000" name="adj"/>
            </a:avLst>
          </a:prstGeom>
          <a:solidFill>
            <a:schemeClr val="l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373D3A"/>
                </a:solidFill>
                <a:latin typeface="Calibri"/>
                <a:ea typeface="Calibri"/>
                <a:cs typeface="Calibri"/>
                <a:sym typeface="Calibri"/>
              </a:rPr>
              <a:t>Assistant chef de projets</a:t>
            </a:r>
            <a:endParaRPr b="0" i="0" sz="1400" u="none" cap="none" strike="noStrike">
              <a:solidFill>
                <a:srgbClr val="000000"/>
              </a:solidFill>
              <a:latin typeface="Arial"/>
              <a:ea typeface="Arial"/>
              <a:cs typeface="Arial"/>
              <a:sym typeface="Arial"/>
            </a:endParaRPr>
          </a:p>
        </p:txBody>
      </p:sp>
      <p:sp>
        <p:nvSpPr>
          <p:cNvPr id="483" name="Google Shape;483;p13"/>
          <p:cNvSpPr/>
          <p:nvPr/>
        </p:nvSpPr>
        <p:spPr>
          <a:xfrm>
            <a:off x="4721671" y="2321165"/>
            <a:ext cx="3156300" cy="495600"/>
          </a:xfrm>
          <a:prstGeom prst="roundRect">
            <a:avLst>
              <a:gd fmla="val 50000" name="adj"/>
            </a:avLst>
          </a:prstGeom>
          <a:solidFill>
            <a:schemeClr val="l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373D3A"/>
                </a:solidFill>
                <a:latin typeface="Calibri"/>
                <a:ea typeface="Calibri"/>
                <a:cs typeface="Calibri"/>
                <a:sym typeface="Calibri"/>
              </a:rPr>
              <a:t>Administrateur : </a:t>
            </a:r>
            <a:br>
              <a:rPr b="0" i="0" lang="fr-FR" sz="1400" u="none" cap="none" strike="noStrike">
                <a:solidFill>
                  <a:srgbClr val="373D3A"/>
                </a:solidFill>
                <a:latin typeface="Calibri"/>
                <a:ea typeface="Calibri"/>
                <a:cs typeface="Calibri"/>
                <a:sym typeface="Calibri"/>
              </a:rPr>
            </a:br>
            <a:r>
              <a:rPr b="0" i="0" lang="fr-FR" sz="1400" u="none" cap="none" strike="noStrike">
                <a:solidFill>
                  <a:srgbClr val="373D3A"/>
                </a:solidFill>
                <a:latin typeface="Calibri"/>
                <a:ea typeface="Calibri"/>
                <a:cs typeface="Calibri"/>
                <a:sym typeface="Calibri"/>
              </a:rPr>
              <a:t>réseaux / systèmes / BDD</a:t>
            </a:r>
            <a:endParaRPr b="0" i="0" sz="1400" u="none" cap="none" strike="noStrike">
              <a:solidFill>
                <a:srgbClr val="000000"/>
              </a:solidFill>
              <a:latin typeface="Arial"/>
              <a:ea typeface="Arial"/>
              <a:cs typeface="Arial"/>
              <a:sym typeface="Arial"/>
            </a:endParaRPr>
          </a:p>
        </p:txBody>
      </p:sp>
      <p:sp>
        <p:nvSpPr>
          <p:cNvPr id="484" name="Google Shape;484;p13"/>
          <p:cNvSpPr/>
          <p:nvPr/>
        </p:nvSpPr>
        <p:spPr>
          <a:xfrm>
            <a:off x="4721671" y="2918392"/>
            <a:ext cx="3156300" cy="495600"/>
          </a:xfrm>
          <a:prstGeom prst="roundRect">
            <a:avLst>
              <a:gd fmla="val 50000" name="adj"/>
            </a:avLst>
          </a:prstGeom>
          <a:solidFill>
            <a:schemeClr val="l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373D3A"/>
                </a:solidFill>
                <a:latin typeface="Calibri"/>
                <a:ea typeface="Calibri"/>
                <a:cs typeface="Calibri"/>
                <a:sym typeface="Calibri"/>
              </a:rPr>
              <a:t>Développeur web, mobile…</a:t>
            </a:r>
            <a:endParaRPr b="0" i="0" sz="1400" u="none" cap="none" strike="noStrike">
              <a:solidFill>
                <a:srgbClr val="000000"/>
              </a:solidFill>
              <a:latin typeface="Arial"/>
              <a:ea typeface="Arial"/>
              <a:cs typeface="Arial"/>
              <a:sym typeface="Arial"/>
            </a:endParaRPr>
          </a:p>
        </p:txBody>
      </p:sp>
      <p:sp>
        <p:nvSpPr>
          <p:cNvPr id="485" name="Google Shape;485;p13"/>
          <p:cNvSpPr/>
          <p:nvPr/>
        </p:nvSpPr>
        <p:spPr>
          <a:xfrm>
            <a:off x="4721671" y="3508662"/>
            <a:ext cx="3188100" cy="495600"/>
          </a:xfrm>
          <a:prstGeom prst="roundRect">
            <a:avLst>
              <a:gd fmla="val 50000" name="adj"/>
            </a:avLst>
          </a:prstGeom>
          <a:solidFill>
            <a:schemeClr val="l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373D3A"/>
                </a:solidFill>
                <a:latin typeface="Calibri"/>
                <a:ea typeface="Calibri"/>
                <a:cs typeface="Calibri"/>
                <a:sym typeface="Calibri"/>
              </a:rPr>
              <a:t>Webdesigner, infographiste</a:t>
            </a:r>
            <a:endParaRPr b="0" i="0" sz="1400" u="none" cap="none" strike="noStrike">
              <a:solidFill>
                <a:srgbClr val="000000"/>
              </a:solidFill>
              <a:latin typeface="Arial"/>
              <a:ea typeface="Arial"/>
              <a:cs typeface="Arial"/>
              <a:sym typeface="Arial"/>
            </a:endParaRPr>
          </a:p>
        </p:txBody>
      </p:sp>
      <p:sp>
        <p:nvSpPr>
          <p:cNvPr id="486" name="Google Shape;486;p13"/>
          <p:cNvSpPr/>
          <p:nvPr/>
        </p:nvSpPr>
        <p:spPr>
          <a:xfrm>
            <a:off x="8466843" y="1714501"/>
            <a:ext cx="3156300" cy="495600"/>
          </a:xfrm>
          <a:prstGeom prst="roundRect">
            <a:avLst>
              <a:gd fmla="val 50000" name="adj"/>
            </a:avLst>
          </a:prstGeom>
          <a:solidFill>
            <a:schemeClr val="l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373D3A"/>
                </a:solidFill>
                <a:latin typeface="Calibri"/>
                <a:ea typeface="Calibri"/>
                <a:cs typeface="Calibri"/>
                <a:sym typeface="Calibri"/>
              </a:rPr>
              <a:t>Chef de projets</a:t>
            </a:r>
            <a:endParaRPr b="0" i="0" sz="1400" u="none" cap="none" strike="noStrike">
              <a:solidFill>
                <a:srgbClr val="000000"/>
              </a:solidFill>
              <a:latin typeface="Arial"/>
              <a:ea typeface="Arial"/>
              <a:cs typeface="Arial"/>
              <a:sym typeface="Arial"/>
            </a:endParaRPr>
          </a:p>
        </p:txBody>
      </p:sp>
      <p:sp>
        <p:nvSpPr>
          <p:cNvPr id="487" name="Google Shape;487;p13"/>
          <p:cNvSpPr/>
          <p:nvPr/>
        </p:nvSpPr>
        <p:spPr>
          <a:xfrm>
            <a:off x="8466843" y="2304480"/>
            <a:ext cx="3156300" cy="495600"/>
          </a:xfrm>
          <a:prstGeom prst="roundRect">
            <a:avLst>
              <a:gd fmla="val 50000" name="adj"/>
            </a:avLst>
          </a:prstGeom>
          <a:solidFill>
            <a:schemeClr val="l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373D3A"/>
                </a:solidFill>
                <a:latin typeface="Calibri"/>
                <a:ea typeface="Calibri"/>
                <a:cs typeface="Calibri"/>
                <a:sym typeface="Calibri"/>
              </a:rPr>
              <a:t>Ingénieur développeur</a:t>
            </a:r>
            <a:endParaRPr b="0" i="0" sz="1400" u="none" cap="none" strike="noStrike">
              <a:solidFill>
                <a:srgbClr val="000000"/>
              </a:solidFill>
              <a:latin typeface="Arial"/>
              <a:ea typeface="Arial"/>
              <a:cs typeface="Arial"/>
              <a:sym typeface="Arial"/>
            </a:endParaRPr>
          </a:p>
        </p:txBody>
      </p:sp>
      <p:sp>
        <p:nvSpPr>
          <p:cNvPr id="488" name="Google Shape;488;p13"/>
          <p:cNvSpPr/>
          <p:nvPr/>
        </p:nvSpPr>
        <p:spPr>
          <a:xfrm>
            <a:off x="8466843" y="2901707"/>
            <a:ext cx="3156300" cy="495600"/>
          </a:xfrm>
          <a:prstGeom prst="roundRect">
            <a:avLst>
              <a:gd fmla="val 50000" name="adj"/>
            </a:avLst>
          </a:prstGeom>
          <a:solidFill>
            <a:schemeClr val="l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373D3A"/>
                </a:solidFill>
                <a:latin typeface="Calibri"/>
                <a:ea typeface="Calibri"/>
                <a:cs typeface="Calibri"/>
                <a:sym typeface="Calibri"/>
              </a:rPr>
              <a:t>Ingénieur réseaux, systèmes, </a:t>
            </a:r>
            <a:br>
              <a:rPr b="0" i="0" lang="fr-FR" sz="1400" u="none" cap="none" strike="noStrike">
                <a:solidFill>
                  <a:srgbClr val="373D3A"/>
                </a:solidFill>
                <a:latin typeface="Calibri"/>
                <a:ea typeface="Calibri"/>
                <a:cs typeface="Calibri"/>
                <a:sym typeface="Calibri"/>
              </a:rPr>
            </a:br>
            <a:r>
              <a:rPr b="0" i="0" lang="fr-FR" sz="1400" u="none" cap="none" strike="noStrike">
                <a:solidFill>
                  <a:srgbClr val="373D3A"/>
                </a:solidFill>
                <a:latin typeface="Calibri"/>
                <a:ea typeface="Calibri"/>
                <a:cs typeface="Calibri"/>
                <a:sym typeface="Calibri"/>
              </a:rPr>
              <a:t>BDD, sécurité</a:t>
            </a:r>
            <a:endParaRPr b="0" i="0" sz="1400" u="none" cap="none" strike="noStrike">
              <a:solidFill>
                <a:srgbClr val="000000"/>
              </a:solidFill>
              <a:latin typeface="Arial"/>
              <a:ea typeface="Arial"/>
              <a:cs typeface="Arial"/>
              <a:sym typeface="Arial"/>
            </a:endParaRPr>
          </a:p>
        </p:txBody>
      </p:sp>
      <p:sp>
        <p:nvSpPr>
          <p:cNvPr id="489" name="Google Shape;489;p13"/>
          <p:cNvSpPr/>
          <p:nvPr/>
        </p:nvSpPr>
        <p:spPr>
          <a:xfrm>
            <a:off x="8466843" y="3491977"/>
            <a:ext cx="3188100" cy="495600"/>
          </a:xfrm>
          <a:prstGeom prst="roundRect">
            <a:avLst>
              <a:gd fmla="val 50000" name="adj"/>
            </a:avLst>
          </a:prstGeom>
          <a:solidFill>
            <a:schemeClr val="l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373D3A"/>
                </a:solidFill>
                <a:latin typeface="Calibri"/>
                <a:ea typeface="Calibri"/>
                <a:cs typeface="Calibri"/>
                <a:sym typeface="Calibri"/>
              </a:rPr>
              <a:t>Architecte de SI</a:t>
            </a:r>
            <a:endParaRPr b="0" i="0" sz="1400" u="none" cap="none" strike="noStrike">
              <a:solidFill>
                <a:srgbClr val="373D3A"/>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373D3A"/>
                </a:solidFill>
                <a:latin typeface="Calibri"/>
                <a:ea typeface="Calibri"/>
                <a:cs typeface="Calibri"/>
                <a:sym typeface="Calibri"/>
              </a:rPr>
              <a:t>Consultant</a:t>
            </a:r>
            <a:endParaRPr b="0" i="0" sz="1400" u="none" cap="none" strike="noStrike">
              <a:solidFill>
                <a:srgbClr val="373D3A"/>
              </a:solidFill>
              <a:latin typeface="Calibri"/>
              <a:ea typeface="Calibri"/>
              <a:cs typeface="Calibri"/>
              <a:sym typeface="Calibri"/>
            </a:endParaRPr>
          </a:p>
        </p:txBody>
      </p:sp>
      <p:sp>
        <p:nvSpPr>
          <p:cNvPr id="490" name="Google Shape;490;p13"/>
          <p:cNvSpPr/>
          <p:nvPr/>
        </p:nvSpPr>
        <p:spPr>
          <a:xfrm>
            <a:off x="8466843" y="4095672"/>
            <a:ext cx="3188100" cy="495600"/>
          </a:xfrm>
          <a:prstGeom prst="roundRect">
            <a:avLst>
              <a:gd fmla="val 50000" name="adj"/>
            </a:avLst>
          </a:prstGeom>
          <a:solidFill>
            <a:schemeClr val="lt1"/>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373D3A"/>
                </a:solidFill>
                <a:latin typeface="Calibri"/>
                <a:ea typeface="Calibri"/>
                <a:cs typeface="Calibri"/>
                <a:sym typeface="Calibri"/>
              </a:rPr>
              <a:t>Responsable,</a:t>
            </a:r>
            <a:br>
              <a:rPr b="0" i="0" lang="fr-FR" sz="1400" u="none" cap="none" strike="noStrike">
                <a:solidFill>
                  <a:srgbClr val="373D3A"/>
                </a:solidFill>
                <a:latin typeface="Calibri"/>
                <a:ea typeface="Calibri"/>
                <a:cs typeface="Calibri"/>
                <a:sym typeface="Calibri"/>
              </a:rPr>
            </a:br>
            <a:r>
              <a:rPr b="0" i="0" lang="fr-FR" sz="1400" u="none" cap="none" strike="noStrike">
                <a:solidFill>
                  <a:srgbClr val="373D3A"/>
                </a:solidFill>
                <a:latin typeface="Calibri"/>
                <a:ea typeface="Calibri"/>
                <a:cs typeface="Calibri"/>
                <a:sym typeface="Calibri"/>
              </a:rPr>
              <a:t>DSI, RSSI</a:t>
            </a:r>
            <a:endParaRPr b="0" i="0" sz="1400" u="none" cap="none" strike="noStrike">
              <a:solidFill>
                <a:srgbClr val="000000"/>
              </a:solidFill>
              <a:latin typeface="Arial"/>
              <a:ea typeface="Arial"/>
              <a:cs typeface="Arial"/>
              <a:sym typeface="Arial"/>
            </a:endParaRPr>
          </a:p>
        </p:txBody>
      </p:sp>
      <p:pic>
        <p:nvPicPr>
          <p:cNvPr id="491" name="Google Shape;491;p13"/>
          <p:cNvPicPr preferRelativeResize="0"/>
          <p:nvPr/>
        </p:nvPicPr>
        <p:blipFill rotWithShape="1">
          <a:blip r:embed="rId3">
            <a:alphaModFix/>
          </a:blip>
          <a:srcRect b="0" l="0" r="0" t="0"/>
          <a:stretch/>
        </p:blipFill>
        <p:spPr>
          <a:xfrm>
            <a:off x="1057846" y="4568740"/>
            <a:ext cx="1354455" cy="1548765"/>
          </a:xfrm>
          <a:prstGeom prst="rect">
            <a:avLst/>
          </a:prstGeom>
          <a:noFill/>
          <a:ln>
            <a:noFill/>
          </a:ln>
        </p:spPr>
      </p:pic>
      <p:pic>
        <p:nvPicPr>
          <p:cNvPr id="492" name="Google Shape;492;p13"/>
          <p:cNvPicPr preferRelativeResize="0"/>
          <p:nvPr/>
        </p:nvPicPr>
        <p:blipFill rotWithShape="1">
          <a:blip r:embed="rId4">
            <a:alphaModFix/>
          </a:blip>
          <a:srcRect b="0" l="0" r="0" t="0"/>
          <a:stretch/>
        </p:blipFill>
        <p:spPr>
          <a:xfrm>
            <a:off x="2544884" y="4568739"/>
            <a:ext cx="1177290" cy="1548765"/>
          </a:xfrm>
          <a:prstGeom prst="rect">
            <a:avLst/>
          </a:prstGeom>
          <a:noFill/>
          <a:ln>
            <a:noFill/>
          </a:ln>
        </p:spPr>
      </p:pic>
      <p:pic>
        <p:nvPicPr>
          <p:cNvPr id="493" name="Google Shape;493;p13"/>
          <p:cNvPicPr preferRelativeResize="0"/>
          <p:nvPr/>
        </p:nvPicPr>
        <p:blipFill rotWithShape="1">
          <a:blip r:embed="rId5">
            <a:alphaModFix/>
          </a:blip>
          <a:srcRect b="0" l="0" r="0" t="0"/>
          <a:stretch/>
        </p:blipFill>
        <p:spPr>
          <a:xfrm>
            <a:off x="6527465" y="4554765"/>
            <a:ext cx="1228725" cy="1548765"/>
          </a:xfrm>
          <a:prstGeom prst="rect">
            <a:avLst/>
          </a:prstGeom>
          <a:noFill/>
          <a:ln>
            <a:noFill/>
          </a:ln>
        </p:spPr>
      </p:pic>
      <p:pic>
        <p:nvPicPr>
          <p:cNvPr id="494" name="Google Shape;494;p13"/>
          <p:cNvPicPr preferRelativeResize="0"/>
          <p:nvPr/>
        </p:nvPicPr>
        <p:blipFill rotWithShape="1">
          <a:blip r:embed="rId6">
            <a:alphaModFix/>
          </a:blip>
          <a:srcRect b="0" l="0" r="0" t="0"/>
          <a:stretch/>
        </p:blipFill>
        <p:spPr>
          <a:xfrm>
            <a:off x="4926481" y="4568085"/>
            <a:ext cx="1165860" cy="154876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14"/>
          <p:cNvSpPr txBox="1"/>
          <p:nvPr>
            <p:ph idx="1" type="body"/>
          </p:nvPr>
        </p:nvSpPr>
        <p:spPr>
          <a:xfrm>
            <a:off x="537029" y="497840"/>
            <a:ext cx="11096100" cy="51039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00" name="Google Shape;500;p14"/>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fr-FR"/>
              <a:t>REJOINDRE NOTRE BTS</a:t>
            </a:r>
            <a:endParaRPr/>
          </a:p>
        </p:txBody>
      </p:sp>
      <p:sp>
        <p:nvSpPr>
          <p:cNvPr id="501" name="Google Shape;501;p14"/>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sp>
        <p:nvSpPr>
          <p:cNvPr id="502" name="Google Shape;502;p14"/>
          <p:cNvSpPr/>
          <p:nvPr/>
        </p:nvSpPr>
        <p:spPr>
          <a:xfrm>
            <a:off x="2865193" y="1977163"/>
            <a:ext cx="6547444" cy="1015021"/>
          </a:xfrm>
          <a:custGeom>
            <a:rect b="b" l="l" r="r" t="t"/>
            <a:pathLst>
              <a:path extrusionOk="0" h="6548525" w="1518248">
                <a:moveTo>
                  <a:pt x="1518248" y="1091442"/>
                </a:moveTo>
                <a:lnTo>
                  <a:pt x="1518248" y="5457083"/>
                </a:lnTo>
                <a:cubicBezTo>
                  <a:pt x="1518248" y="5746551"/>
                  <a:pt x="1512067" y="6024162"/>
                  <a:pt x="1501064" y="6228849"/>
                </a:cubicBezTo>
                <a:cubicBezTo>
                  <a:pt x="1490062" y="6433533"/>
                  <a:pt x="1475140" y="6548523"/>
                  <a:pt x="1459580" y="6548523"/>
                </a:cubicBezTo>
                <a:lnTo>
                  <a:pt x="0" y="6548523"/>
                </a:lnTo>
                <a:lnTo>
                  <a:pt x="0" y="6548523"/>
                </a:lnTo>
                <a:lnTo>
                  <a:pt x="0" y="6548523"/>
                </a:lnTo>
                <a:lnTo>
                  <a:pt x="0" y="2"/>
                </a:lnTo>
                <a:lnTo>
                  <a:pt x="0" y="2"/>
                </a:lnTo>
                <a:lnTo>
                  <a:pt x="0" y="2"/>
                </a:lnTo>
                <a:lnTo>
                  <a:pt x="1459580" y="2"/>
                </a:lnTo>
                <a:cubicBezTo>
                  <a:pt x="1475140" y="2"/>
                  <a:pt x="1490062" y="114992"/>
                  <a:pt x="1501065" y="319680"/>
                </a:cubicBezTo>
                <a:cubicBezTo>
                  <a:pt x="1512067" y="524363"/>
                  <a:pt x="1518248" y="801979"/>
                  <a:pt x="1518248" y="1091447"/>
                </a:cubicBezTo>
                <a:lnTo>
                  <a:pt x="1518248" y="1091442"/>
                </a:lnTo>
                <a:close/>
              </a:path>
            </a:pathLst>
          </a:custGeom>
          <a:solidFill>
            <a:schemeClr val="lt1">
              <a:alpha val="89411"/>
            </a:schemeClr>
          </a:solidFill>
          <a:ln>
            <a:noFill/>
          </a:ln>
        </p:spPr>
        <p:txBody>
          <a:bodyPr anchorCtr="0" anchor="ctr" bIns="88075" lIns="156450" spcFirstLastPara="1" rIns="88075" wrap="square" tIns="88075">
            <a:noAutofit/>
          </a:bodyPr>
          <a:lstStyle/>
          <a:p>
            <a:pPr indent="-228600" lvl="1" marL="228600" marR="0" rtl="0" algn="l">
              <a:lnSpc>
                <a:spcPct val="90000"/>
              </a:lnSpc>
              <a:spcBef>
                <a:spcPts val="0"/>
              </a:spcBef>
              <a:spcAft>
                <a:spcPts val="0"/>
              </a:spcAft>
              <a:buClr>
                <a:srgbClr val="000000"/>
              </a:buClr>
              <a:buSzPts val="2200"/>
              <a:buFont typeface="Arial"/>
              <a:buNone/>
            </a:pPr>
            <a:r>
              <a:rPr b="0" i="0" lang="fr-FR" sz="2200" u="sng" cap="none" strike="noStrike">
                <a:solidFill>
                  <a:srgbClr val="800F35"/>
                </a:solidFill>
                <a:latin typeface="Calibri"/>
                <a:ea typeface="Calibri"/>
                <a:cs typeface="Calibri"/>
                <a:sym typeface="Calibri"/>
                <a:hlinkClick r:id="rId3"/>
              </a:rPr>
              <a:t>parcoursup.fr</a:t>
            </a:r>
            <a:br>
              <a:rPr b="0" i="0" lang="fr-FR" sz="2200" u="none" cap="none" strike="noStrike">
                <a:solidFill>
                  <a:schemeClr val="dk1"/>
                </a:solidFill>
                <a:latin typeface="Calibri"/>
                <a:ea typeface="Calibri"/>
                <a:cs typeface="Calibri"/>
                <a:sym typeface="Calibri"/>
              </a:rPr>
            </a:br>
            <a:endParaRPr b="0" i="0" sz="600" u="none" cap="none" strike="noStrike">
              <a:solidFill>
                <a:schemeClr val="dk1"/>
              </a:solidFill>
              <a:latin typeface="Calibri"/>
              <a:ea typeface="Calibri"/>
              <a:cs typeface="Calibri"/>
              <a:sym typeface="Calibri"/>
            </a:endParaRPr>
          </a:p>
          <a:p>
            <a:pPr indent="-228600" lvl="1" marL="228600" marR="0" rtl="0" algn="l">
              <a:lnSpc>
                <a:spcPct val="90000"/>
              </a:lnSpc>
              <a:spcBef>
                <a:spcPts val="330"/>
              </a:spcBef>
              <a:spcAft>
                <a:spcPts val="0"/>
              </a:spcAft>
              <a:buClr>
                <a:schemeClr val="dk1"/>
              </a:buClr>
              <a:buSzPts val="2000"/>
              <a:buFont typeface="Arial"/>
              <a:buChar char="•"/>
            </a:pPr>
            <a:r>
              <a:rPr b="0" i="0" lang="fr-FR" sz="2000" u="none" cap="none" strike="noStrike">
                <a:solidFill>
                  <a:schemeClr val="dk1"/>
                </a:solidFill>
                <a:latin typeface="Calibri"/>
                <a:ea typeface="Calibri"/>
                <a:cs typeface="Calibri"/>
                <a:sym typeface="Calibri"/>
              </a:rPr>
              <a:t>serveur ParcourSup ouvert</a:t>
            </a:r>
            <a:endParaRPr b="0" i="0" sz="1400" u="none" cap="none" strike="noStrike">
              <a:solidFill>
                <a:srgbClr val="000000"/>
              </a:solidFill>
              <a:latin typeface="Arial"/>
              <a:ea typeface="Arial"/>
              <a:cs typeface="Arial"/>
              <a:sym typeface="Arial"/>
            </a:endParaRPr>
          </a:p>
          <a:p>
            <a:pPr indent="-228600" lvl="1" marL="228600" marR="0" rtl="0" algn="l">
              <a:lnSpc>
                <a:spcPct val="90000"/>
              </a:lnSpc>
              <a:spcBef>
                <a:spcPts val="300"/>
              </a:spcBef>
              <a:spcAft>
                <a:spcPts val="0"/>
              </a:spcAft>
              <a:buClr>
                <a:schemeClr val="dk1"/>
              </a:buClr>
              <a:buSzPts val="2000"/>
              <a:buFont typeface="Arial"/>
              <a:buChar char="•"/>
            </a:pPr>
            <a:r>
              <a:rPr b="0" i="0" lang="fr-FR" sz="2000" u="none" cap="none" strike="noStrike">
                <a:solidFill>
                  <a:schemeClr val="dk1"/>
                </a:solidFill>
                <a:latin typeface="Calibri"/>
                <a:ea typeface="Calibri"/>
                <a:cs typeface="Calibri"/>
                <a:sym typeface="Calibri"/>
              </a:rPr>
              <a:t>choisissez notre BTS SIO en premier vœu</a:t>
            </a:r>
            <a:endParaRPr b="0" i="0" sz="1400" u="none" cap="none" strike="noStrike">
              <a:solidFill>
                <a:srgbClr val="000000"/>
              </a:solidFill>
              <a:latin typeface="Arial"/>
              <a:ea typeface="Arial"/>
              <a:cs typeface="Arial"/>
              <a:sym typeface="Arial"/>
            </a:endParaRPr>
          </a:p>
        </p:txBody>
      </p:sp>
      <p:sp>
        <p:nvSpPr>
          <p:cNvPr id="503" name="Google Shape;503;p14"/>
          <p:cNvSpPr/>
          <p:nvPr/>
        </p:nvSpPr>
        <p:spPr>
          <a:xfrm>
            <a:off x="1016002" y="1977163"/>
            <a:ext cx="1776600" cy="1020000"/>
          </a:xfrm>
          <a:prstGeom prst="round2DiagRect">
            <a:avLst>
              <a:gd fmla="val 16667" name="adj1"/>
              <a:gd fmla="val 0" name="adj2"/>
            </a:avLst>
          </a:prstGeom>
          <a:solidFill>
            <a:srgbClr val="36464E"/>
          </a:solidFill>
          <a:ln cap="flat" cmpd="sng" w="12700">
            <a:solidFill>
              <a:srgbClr val="6F7B7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INSCRIVEZ VOUS…</a:t>
            </a:r>
            <a:endParaRPr b="0" i="0" sz="1400" u="none" cap="none" strike="noStrike">
              <a:solidFill>
                <a:srgbClr val="000000"/>
              </a:solidFill>
              <a:latin typeface="Arial"/>
              <a:ea typeface="Arial"/>
              <a:cs typeface="Arial"/>
              <a:sym typeface="Arial"/>
            </a:endParaRPr>
          </a:p>
        </p:txBody>
      </p:sp>
      <p:sp>
        <p:nvSpPr>
          <p:cNvPr id="504" name="Google Shape;504;p14"/>
          <p:cNvSpPr/>
          <p:nvPr/>
        </p:nvSpPr>
        <p:spPr>
          <a:xfrm>
            <a:off x="1016002" y="3341801"/>
            <a:ext cx="1776600" cy="1680000"/>
          </a:xfrm>
          <a:prstGeom prst="round2DiagRect">
            <a:avLst>
              <a:gd fmla="val 11484" name="adj1"/>
              <a:gd fmla="val 0" name="adj2"/>
            </a:avLst>
          </a:prstGeom>
          <a:solidFill>
            <a:srgbClr val="AB0044"/>
          </a:solidFill>
          <a:ln cap="flat" cmpd="sng" w="12700">
            <a:solidFill>
              <a:srgbClr val="6F7B7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CONTACTEZ NOUS !</a:t>
            </a:r>
            <a:endParaRPr b="0" i="0" sz="1400" u="none" cap="none" strike="noStrike">
              <a:solidFill>
                <a:srgbClr val="000000"/>
              </a:solidFill>
              <a:latin typeface="Arial"/>
              <a:ea typeface="Arial"/>
              <a:cs typeface="Arial"/>
              <a:sym typeface="Arial"/>
            </a:endParaRPr>
          </a:p>
        </p:txBody>
      </p:sp>
      <p:pic>
        <p:nvPicPr>
          <p:cNvPr id="505" name="Google Shape;505;p14"/>
          <p:cNvPicPr preferRelativeResize="0"/>
          <p:nvPr/>
        </p:nvPicPr>
        <p:blipFill rotWithShape="1">
          <a:blip r:embed="rId4">
            <a:alphaModFix/>
          </a:blip>
          <a:srcRect b="0" l="0" r="0" t="0"/>
          <a:stretch/>
        </p:blipFill>
        <p:spPr>
          <a:xfrm>
            <a:off x="8543112" y="1929050"/>
            <a:ext cx="2695450" cy="1855225"/>
          </a:xfrm>
          <a:prstGeom prst="rect">
            <a:avLst/>
          </a:prstGeom>
          <a:noFill/>
          <a:ln>
            <a:noFill/>
          </a:ln>
        </p:spPr>
      </p:pic>
      <p:sp>
        <p:nvSpPr>
          <p:cNvPr id="506" name="Google Shape;506;p14"/>
          <p:cNvSpPr txBox="1"/>
          <p:nvPr/>
        </p:nvSpPr>
        <p:spPr>
          <a:xfrm>
            <a:off x="2990700" y="3355100"/>
            <a:ext cx="4503300" cy="1680300"/>
          </a:xfrm>
          <a:prstGeom prst="rect">
            <a:avLst/>
          </a:prstGeom>
          <a:noFill/>
          <a:ln cap="flat" cmpd="sng" w="9525">
            <a:solidFill>
              <a:srgbClr val="36464E"/>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15"/>
          <p:cNvSpPr txBox="1"/>
          <p:nvPr>
            <p:ph idx="1" type="body"/>
          </p:nvPr>
        </p:nvSpPr>
        <p:spPr>
          <a:xfrm>
            <a:off x="547914" y="1259341"/>
            <a:ext cx="11096171" cy="4740424"/>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fr-FR"/>
              <a:t>En savoir plus...</a:t>
            </a:r>
            <a:endParaRPr/>
          </a:p>
        </p:txBody>
      </p:sp>
      <p:sp>
        <p:nvSpPr>
          <p:cNvPr id="512" name="Google Shape;512;p15"/>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fr-FR"/>
              <a:t>MERCI</a:t>
            </a:r>
            <a:endParaRPr/>
          </a:p>
        </p:txBody>
      </p:sp>
      <p:sp>
        <p:nvSpPr>
          <p:cNvPr id="513" name="Google Shape;513;p15"/>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pic>
        <p:nvPicPr>
          <p:cNvPr id="514" name="Google Shape;514;p15">
            <a:hlinkClick r:id="rId3"/>
          </p:cNvPr>
          <p:cNvPicPr preferRelativeResize="0"/>
          <p:nvPr/>
        </p:nvPicPr>
        <p:blipFill rotWithShape="1">
          <a:blip r:embed="rId4">
            <a:alphaModFix/>
          </a:blip>
          <a:srcRect b="0" l="0" r="0" t="0"/>
          <a:stretch/>
        </p:blipFill>
        <p:spPr>
          <a:xfrm>
            <a:off x="4175034" y="1265963"/>
            <a:ext cx="3010320" cy="1438476"/>
          </a:xfrm>
          <a:prstGeom prst="rect">
            <a:avLst/>
          </a:prstGeom>
          <a:noFill/>
          <a:ln>
            <a:noFill/>
          </a:ln>
        </p:spPr>
      </p:pic>
      <p:sp>
        <p:nvSpPr>
          <p:cNvPr id="515" name="Google Shape;515;p15">
            <a:hlinkClick r:id="rId5"/>
          </p:cNvPr>
          <p:cNvSpPr txBox="1"/>
          <p:nvPr/>
        </p:nvSpPr>
        <p:spPr>
          <a:xfrm>
            <a:off x="3930325" y="2704450"/>
            <a:ext cx="3620700" cy="389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fr-FR" sz="2400" u="sng" cap="none" strike="noStrike">
                <a:solidFill>
                  <a:srgbClr val="13726A"/>
                </a:solidFill>
                <a:latin typeface="Arial"/>
                <a:ea typeface="Arial"/>
                <a:cs typeface="Arial"/>
                <a:sym typeface="Arial"/>
                <a:hlinkClick r:id="rId6"/>
              </a:rPr>
              <a:t>https://www.btsinfo.fr/</a:t>
            </a:r>
            <a:endParaRPr b="0" i="0" sz="2400" u="none" cap="none" strike="noStrike">
              <a:solidFill>
                <a:srgbClr val="13726A"/>
              </a:solidFill>
              <a:latin typeface="Arial"/>
              <a:ea typeface="Arial"/>
              <a:cs typeface="Arial"/>
              <a:sym typeface="Arial"/>
            </a:endParaRPr>
          </a:p>
        </p:txBody>
      </p:sp>
      <p:sp>
        <p:nvSpPr>
          <p:cNvPr id="516" name="Google Shape;516;p15"/>
          <p:cNvSpPr/>
          <p:nvPr/>
        </p:nvSpPr>
        <p:spPr>
          <a:xfrm>
            <a:off x="547925" y="5835875"/>
            <a:ext cx="5344800" cy="2586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1"/>
              </a:buClr>
              <a:buFont typeface="Arial"/>
              <a:buNone/>
            </a:pPr>
            <a:r>
              <a:rPr lang="fr-FR" sz="1200">
                <a:solidFill>
                  <a:schemeClr val="dk1"/>
                </a:solidFill>
              </a:rPr>
              <a:t>Crédits : David Roumanet, Valérie Martinez et l’équipe du réseau Certa</a:t>
            </a:r>
            <a:endParaRPr b="0" i="0" sz="1200" u="none" cap="none" strike="noStrike">
              <a:solidFill>
                <a:srgbClr val="000000"/>
              </a:solidFill>
              <a:latin typeface="Arial"/>
              <a:ea typeface="Arial"/>
              <a:cs typeface="Arial"/>
              <a:sym typeface="Arial"/>
            </a:endParaRPr>
          </a:p>
        </p:txBody>
      </p:sp>
      <p:pic>
        <p:nvPicPr>
          <p:cNvPr id="517" name="Google Shape;517;p15"/>
          <p:cNvPicPr preferRelativeResize="0"/>
          <p:nvPr/>
        </p:nvPicPr>
        <p:blipFill rotWithShape="1">
          <a:blip r:embed="rId7">
            <a:alphaModFix/>
          </a:blip>
          <a:srcRect b="0" l="0" r="0" t="0"/>
          <a:stretch/>
        </p:blipFill>
        <p:spPr>
          <a:xfrm>
            <a:off x="5847892" y="5817539"/>
            <a:ext cx="838200" cy="295275"/>
          </a:xfrm>
          <a:prstGeom prst="rect">
            <a:avLst/>
          </a:prstGeom>
          <a:noFill/>
          <a:ln>
            <a:noFill/>
          </a:ln>
        </p:spPr>
      </p:pic>
      <p:sp>
        <p:nvSpPr>
          <p:cNvPr id="518" name="Google Shape;518;p15">
            <a:hlinkClick r:id="rId8"/>
          </p:cNvPr>
          <p:cNvSpPr/>
          <p:nvPr/>
        </p:nvSpPr>
        <p:spPr>
          <a:xfrm>
            <a:off x="4305975" y="3480050"/>
            <a:ext cx="2923200" cy="621600"/>
          </a:xfrm>
          <a:prstGeom prst="rect">
            <a:avLst/>
          </a:prstGeom>
          <a:solidFill>
            <a:srgbClr val="7895A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solidFill>
                  <a:srgbClr val="FFFFFF"/>
                </a:solidFill>
              </a:rPr>
              <a:t>Plus de 158 établissements dans le monde</a:t>
            </a:r>
            <a:endParaRPr>
              <a:solidFill>
                <a:srgbClr val="FFFFFF"/>
              </a:solidFill>
            </a:endParaRPr>
          </a:p>
        </p:txBody>
      </p:sp>
      <p:sp>
        <p:nvSpPr>
          <p:cNvPr id="519" name="Google Shape;519;p15"/>
          <p:cNvSpPr txBox="1"/>
          <p:nvPr/>
        </p:nvSpPr>
        <p:spPr>
          <a:xfrm>
            <a:off x="9599175" y="5588950"/>
            <a:ext cx="2172900" cy="38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u="sng">
                <a:solidFill>
                  <a:schemeClr val="hlink"/>
                </a:solidFill>
                <a:latin typeface="Calibri"/>
                <a:ea typeface="Calibri"/>
                <a:cs typeface="Calibri"/>
                <a:sym typeface="Calibri"/>
                <a:hlinkClick r:id="rId9"/>
              </a:rPr>
              <a:t>référentiel BTS SIO 2020</a:t>
            </a:r>
            <a:endParaRPr>
              <a:latin typeface="Calibri"/>
              <a:ea typeface="Calibri"/>
              <a:cs typeface="Calibri"/>
              <a:sym typeface="Calibri"/>
            </a:endParaRPr>
          </a:p>
        </p:txBody>
      </p:sp>
      <p:pic>
        <p:nvPicPr>
          <p:cNvPr id="520" name="Google Shape;520;p15">
            <a:hlinkClick r:id="rId10"/>
          </p:cNvPr>
          <p:cNvPicPr preferRelativeResize="0"/>
          <p:nvPr/>
        </p:nvPicPr>
        <p:blipFill>
          <a:blip r:embed="rId11">
            <a:alphaModFix/>
          </a:blip>
          <a:stretch>
            <a:fillRect/>
          </a:stretch>
        </p:blipFill>
        <p:spPr>
          <a:xfrm>
            <a:off x="11493750" y="5588950"/>
            <a:ext cx="389700" cy="3897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2"/>
          <p:cNvSpPr txBox="1"/>
          <p:nvPr>
            <p:ph idx="1" type="body"/>
          </p:nvPr>
        </p:nvSpPr>
        <p:spPr>
          <a:xfrm>
            <a:off x="537025" y="1222125"/>
            <a:ext cx="5403600" cy="4782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r-FR"/>
              <a:t>Avoir un Baccalauréat</a:t>
            </a:r>
            <a:endParaRPr/>
          </a:p>
          <a:p>
            <a:pPr indent="-228600" lvl="1" marL="685800" rtl="0" algn="l">
              <a:lnSpc>
                <a:spcPct val="90000"/>
              </a:lnSpc>
              <a:spcBef>
                <a:spcPts val="500"/>
              </a:spcBef>
              <a:spcAft>
                <a:spcPts val="0"/>
              </a:spcAft>
              <a:buClr>
                <a:schemeClr val="dk1"/>
              </a:buClr>
              <a:buSzPts val="1900"/>
              <a:buChar char="•"/>
            </a:pPr>
            <a:r>
              <a:rPr lang="fr-FR" sz="1900"/>
              <a:t>La plupart des matières ne nécessitent pas de prérequis.</a:t>
            </a:r>
            <a:endParaRPr/>
          </a:p>
          <a:p>
            <a:pPr indent="-228600" lvl="1" marL="685800" rtl="0" algn="l">
              <a:lnSpc>
                <a:spcPct val="90000"/>
              </a:lnSpc>
              <a:spcBef>
                <a:spcPts val="500"/>
              </a:spcBef>
              <a:spcAft>
                <a:spcPts val="0"/>
              </a:spcAft>
              <a:buClr>
                <a:schemeClr val="dk1"/>
              </a:buClr>
              <a:buSzPts val="1900"/>
              <a:buChar char="•"/>
            </a:pPr>
            <a:r>
              <a:rPr lang="fr-FR" sz="1900"/>
              <a:t>Le bac STMG option SIG et le bac STI2D option SIN ou le bac pro SEN/SN apportent des atouts qui seront réutilisés.</a:t>
            </a:r>
            <a:endParaRPr sz="1600"/>
          </a:p>
          <a:p>
            <a:pPr indent="-228600" lvl="0" marL="228600" rtl="0" algn="l">
              <a:lnSpc>
                <a:spcPct val="90000"/>
              </a:lnSpc>
              <a:spcBef>
                <a:spcPts val="1000"/>
              </a:spcBef>
              <a:spcAft>
                <a:spcPts val="0"/>
              </a:spcAft>
              <a:buClr>
                <a:schemeClr val="dk1"/>
              </a:buClr>
              <a:buSzPts val="2800"/>
              <a:buChar char="•"/>
            </a:pPr>
            <a:r>
              <a:rPr lang="fr-FR"/>
              <a:t>Dans tous les cas, il faut…</a:t>
            </a:r>
            <a:endParaRPr/>
          </a:p>
          <a:p>
            <a:pPr indent="-228600" lvl="1" marL="685800" rtl="0" algn="l">
              <a:lnSpc>
                <a:spcPct val="90000"/>
              </a:lnSpc>
              <a:spcBef>
                <a:spcPts val="500"/>
              </a:spcBef>
              <a:spcAft>
                <a:spcPts val="0"/>
              </a:spcAft>
              <a:buClr>
                <a:schemeClr val="dk1"/>
              </a:buClr>
              <a:buSzPts val="1900"/>
              <a:buChar char="•"/>
            </a:pPr>
            <a:r>
              <a:rPr lang="fr-FR" sz="1900"/>
              <a:t>Aimer les </a:t>
            </a:r>
            <a:r>
              <a:rPr b="1" lang="fr-FR" sz="1900">
                <a:solidFill>
                  <a:srgbClr val="AB0044"/>
                </a:solidFill>
              </a:rPr>
              <a:t>énigmes</a:t>
            </a:r>
            <a:r>
              <a:rPr lang="fr-FR" sz="1900">
                <a:solidFill>
                  <a:srgbClr val="AB0044"/>
                </a:solidFill>
              </a:rPr>
              <a:t> </a:t>
            </a:r>
            <a:r>
              <a:rPr lang="fr-FR" sz="1900"/>
              <a:t>et rassembler les </a:t>
            </a:r>
            <a:r>
              <a:rPr b="1" lang="fr-FR" sz="1900">
                <a:solidFill>
                  <a:srgbClr val="AB0044"/>
                </a:solidFill>
              </a:rPr>
              <a:t>indices</a:t>
            </a:r>
            <a:br>
              <a:rPr b="1" lang="fr-FR" sz="1900">
                <a:solidFill>
                  <a:srgbClr val="AB0044"/>
                </a:solidFill>
              </a:rPr>
            </a:br>
            <a:r>
              <a:rPr lang="fr-FR" sz="1100">
                <a:solidFill>
                  <a:srgbClr val="000000"/>
                </a:solidFill>
              </a:rPr>
              <a:t>(diagnostics, gestion d’incidents, débogage, analyse de code…)</a:t>
            </a:r>
            <a:endParaRPr sz="1100">
              <a:solidFill>
                <a:srgbClr val="000000"/>
              </a:solidFill>
            </a:endParaRPr>
          </a:p>
          <a:p>
            <a:pPr indent="-228600" lvl="1" marL="685800" rtl="0" algn="l">
              <a:lnSpc>
                <a:spcPct val="90000"/>
              </a:lnSpc>
              <a:spcBef>
                <a:spcPts val="500"/>
              </a:spcBef>
              <a:spcAft>
                <a:spcPts val="0"/>
              </a:spcAft>
              <a:buClr>
                <a:schemeClr val="dk1"/>
              </a:buClr>
              <a:buSzPts val="1900"/>
              <a:buChar char="•"/>
            </a:pPr>
            <a:r>
              <a:rPr lang="fr-FR" sz="1900"/>
              <a:t>Découvrir sans avoir de </a:t>
            </a:r>
            <a:r>
              <a:rPr b="1" lang="fr-FR" sz="1900">
                <a:solidFill>
                  <a:srgbClr val="AB0044"/>
                </a:solidFill>
              </a:rPr>
              <a:t>préjugés</a:t>
            </a:r>
            <a:br>
              <a:rPr lang="fr-FR" sz="1900">
                <a:solidFill>
                  <a:srgbClr val="AB0044"/>
                </a:solidFill>
              </a:rPr>
            </a:br>
            <a:r>
              <a:rPr lang="fr-FR" sz="1100"/>
              <a:t>(nombreuses technologies et méthodes)</a:t>
            </a:r>
            <a:endParaRPr sz="1100"/>
          </a:p>
          <a:p>
            <a:pPr indent="-228600" lvl="1" marL="685800" rtl="0" algn="l">
              <a:lnSpc>
                <a:spcPct val="90000"/>
              </a:lnSpc>
              <a:spcBef>
                <a:spcPts val="500"/>
              </a:spcBef>
              <a:spcAft>
                <a:spcPts val="0"/>
              </a:spcAft>
              <a:buClr>
                <a:schemeClr val="dk1"/>
              </a:buClr>
              <a:buSzPts val="1900"/>
              <a:buChar char="•"/>
            </a:pPr>
            <a:r>
              <a:rPr lang="fr-FR" sz="1900"/>
              <a:t>Consacrer du temps, </a:t>
            </a:r>
            <a:r>
              <a:rPr b="1" lang="fr-FR" sz="1900">
                <a:solidFill>
                  <a:srgbClr val="AB0044"/>
                </a:solidFill>
              </a:rPr>
              <a:t>comme pour une passion</a:t>
            </a:r>
            <a:r>
              <a:rPr lang="fr-FR" sz="1900"/>
              <a:t>…</a:t>
            </a:r>
            <a:endParaRPr sz="1900"/>
          </a:p>
          <a:p>
            <a:pPr indent="-228600" lvl="1" marL="685800" rtl="0" algn="l">
              <a:lnSpc>
                <a:spcPct val="90000"/>
              </a:lnSpc>
              <a:spcBef>
                <a:spcPts val="500"/>
              </a:spcBef>
              <a:spcAft>
                <a:spcPts val="0"/>
              </a:spcAft>
              <a:buSzPts val="1900"/>
              <a:buChar char="•"/>
            </a:pPr>
            <a:r>
              <a:rPr lang="fr-FR" sz="1900"/>
              <a:t>S’intégrer en mode </a:t>
            </a:r>
            <a:r>
              <a:rPr b="1" lang="fr-FR" sz="1900">
                <a:solidFill>
                  <a:srgbClr val="AB0044"/>
                </a:solidFill>
              </a:rPr>
              <a:t>coopératif</a:t>
            </a:r>
            <a:br>
              <a:rPr lang="fr-FR" sz="1900"/>
            </a:br>
            <a:r>
              <a:rPr lang="fr-FR" sz="1100"/>
              <a:t>(projet en équipe)</a:t>
            </a:r>
            <a:endParaRPr sz="1900"/>
          </a:p>
          <a:p>
            <a:pPr indent="0" lvl="0" marL="0" rtl="0" algn="l">
              <a:lnSpc>
                <a:spcPct val="90000"/>
              </a:lnSpc>
              <a:spcBef>
                <a:spcPts val="500"/>
              </a:spcBef>
              <a:spcAft>
                <a:spcPts val="0"/>
              </a:spcAft>
              <a:buNone/>
            </a:pPr>
            <a:r>
              <a:t/>
            </a:r>
            <a:endParaRPr sz="1900"/>
          </a:p>
        </p:txBody>
      </p:sp>
      <p:sp>
        <p:nvSpPr>
          <p:cNvPr id="107" name="Google Shape;107;p2"/>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fr-FR"/>
              <a:t>CONDITIONS D’ADMISSION</a:t>
            </a:r>
            <a:endParaRPr/>
          </a:p>
        </p:txBody>
      </p:sp>
      <p:sp>
        <p:nvSpPr>
          <p:cNvPr id="108" name="Google Shape;108;p2"/>
          <p:cNvSpPr txBox="1"/>
          <p:nvPr>
            <p:ph idx="10" type="dt"/>
          </p:nvPr>
        </p:nvSpPr>
        <p:spPr>
          <a:xfrm>
            <a:off x="10831363" y="6254001"/>
            <a:ext cx="1052093" cy="159864"/>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fr-FR"/>
              <a:t>13</a:t>
            </a:r>
            <a:r>
              <a:rPr lang="fr-FR"/>
              <a:t>/05/2020</a:t>
            </a:r>
            <a:endParaRPr/>
          </a:p>
        </p:txBody>
      </p:sp>
      <p:sp>
        <p:nvSpPr>
          <p:cNvPr id="109" name="Google Shape;109;p2"/>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sp>
        <p:nvSpPr>
          <p:cNvPr id="110" name="Google Shape;110;p2"/>
          <p:cNvSpPr/>
          <p:nvPr/>
        </p:nvSpPr>
        <p:spPr>
          <a:xfrm>
            <a:off x="10552300" y="4624900"/>
            <a:ext cx="1502700" cy="364800"/>
          </a:xfrm>
          <a:custGeom>
            <a:rect b="b" l="l" r="r" t="t"/>
            <a:pathLst>
              <a:path extrusionOk="0" h="120000" w="120000">
                <a:moveTo>
                  <a:pt x="0" y="0"/>
                </a:moveTo>
                <a:lnTo>
                  <a:pt x="120000" y="0"/>
                </a:lnTo>
                <a:lnTo>
                  <a:pt x="120000" y="120000"/>
                </a:lnTo>
                <a:lnTo>
                  <a:pt x="0" y="120000"/>
                </a:lnTo>
                <a:close/>
              </a:path>
              <a:path extrusionOk="0" fill="none" h="120000" w="120000">
                <a:moveTo>
                  <a:pt x="-26418" y="35116"/>
                </a:moveTo>
                <a:lnTo>
                  <a:pt x="-19792" y="61505"/>
                </a:lnTo>
                <a:lnTo>
                  <a:pt x="-856" y="61505"/>
                </a:lnTo>
              </a:path>
            </a:pathLst>
          </a:custGeom>
          <a:solidFill>
            <a:srgbClr val="AB0044"/>
          </a:solidFill>
          <a:ln cap="flat" cmpd="sng" w="12700">
            <a:solidFill>
              <a:srgbClr val="373D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Organisation</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10433670" y="1180602"/>
            <a:ext cx="1358422" cy="364949"/>
          </a:xfrm>
          <a:custGeom>
            <a:rect b="b" l="l" r="r" t="t"/>
            <a:pathLst>
              <a:path extrusionOk="0" h="120000" w="120000">
                <a:moveTo>
                  <a:pt x="0" y="0"/>
                </a:moveTo>
                <a:lnTo>
                  <a:pt x="120000" y="0"/>
                </a:lnTo>
                <a:lnTo>
                  <a:pt x="120000" y="120000"/>
                </a:lnTo>
                <a:lnTo>
                  <a:pt x="0" y="120000"/>
                </a:lnTo>
                <a:close/>
              </a:path>
              <a:path extrusionOk="0" fill="none" h="120000" w="120000">
                <a:moveTo>
                  <a:pt x="-1456" y="22500"/>
                </a:moveTo>
                <a:lnTo>
                  <a:pt x="-20000" y="22500"/>
                </a:lnTo>
                <a:lnTo>
                  <a:pt x="-38914" y="88744"/>
                </a:lnTo>
              </a:path>
            </a:pathLst>
          </a:custGeom>
          <a:solidFill>
            <a:srgbClr val="AB0044"/>
          </a:solidFill>
          <a:ln cap="flat" cmpd="sng" w="12700">
            <a:solidFill>
              <a:srgbClr val="373D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Curiosité</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a:off x="10866825" y="1944100"/>
            <a:ext cx="1150800" cy="374100"/>
          </a:xfrm>
          <a:custGeom>
            <a:rect b="b" l="l" r="r" t="t"/>
            <a:pathLst>
              <a:path extrusionOk="0" h="120000" w="120000">
                <a:moveTo>
                  <a:pt x="0" y="0"/>
                </a:moveTo>
                <a:lnTo>
                  <a:pt x="120000" y="0"/>
                </a:lnTo>
                <a:lnTo>
                  <a:pt x="120000" y="120000"/>
                </a:lnTo>
                <a:lnTo>
                  <a:pt x="0" y="120000"/>
                </a:lnTo>
                <a:close/>
              </a:path>
              <a:path extrusionOk="0" fill="none" h="120000" w="120000">
                <a:moveTo>
                  <a:pt x="742" y="22500"/>
                </a:moveTo>
                <a:lnTo>
                  <a:pt x="-20000" y="22500"/>
                </a:lnTo>
                <a:lnTo>
                  <a:pt x="-58930" y="61698"/>
                </a:lnTo>
              </a:path>
            </a:pathLst>
          </a:custGeom>
          <a:solidFill>
            <a:srgbClr val="AB0044"/>
          </a:solidFill>
          <a:ln cap="flat" cmpd="sng" w="12700">
            <a:solidFill>
              <a:srgbClr val="373D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fr-FR" sz="1800">
                <a:solidFill>
                  <a:schemeClr val="lt1"/>
                </a:solidFill>
                <a:latin typeface="Calibri"/>
                <a:ea typeface="Calibri"/>
                <a:cs typeface="Calibri"/>
                <a:sym typeface="Calibri"/>
              </a:rPr>
              <a:t>Logique</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6052972" y="3045340"/>
            <a:ext cx="1264673" cy="522826"/>
          </a:xfrm>
          <a:custGeom>
            <a:rect b="b" l="l" r="r" t="t"/>
            <a:pathLst>
              <a:path extrusionOk="0" h="120000" w="120000">
                <a:moveTo>
                  <a:pt x="0" y="0"/>
                </a:moveTo>
                <a:lnTo>
                  <a:pt x="120000" y="0"/>
                </a:lnTo>
                <a:lnTo>
                  <a:pt x="120000" y="120000"/>
                </a:lnTo>
                <a:lnTo>
                  <a:pt x="0" y="120000"/>
                </a:lnTo>
                <a:close/>
              </a:path>
              <a:path extrusionOk="0" fill="none" h="120000" w="120000">
                <a:moveTo>
                  <a:pt x="122857" y="45455"/>
                </a:moveTo>
                <a:lnTo>
                  <a:pt x="143516" y="44698"/>
                </a:lnTo>
                <a:lnTo>
                  <a:pt x="162151" y="44963"/>
                </a:lnTo>
              </a:path>
            </a:pathLst>
          </a:custGeom>
          <a:solidFill>
            <a:srgbClr val="AB0044"/>
          </a:solidFill>
          <a:ln cap="flat" cmpd="sng" w="12700">
            <a:solidFill>
              <a:srgbClr val="373D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Créativité</a:t>
            </a:r>
            <a:endParaRPr b="0" i="0" sz="1400" u="none" cap="none" strike="noStrike">
              <a:solidFill>
                <a:srgbClr val="000000"/>
              </a:solidFill>
              <a:latin typeface="Arial"/>
              <a:ea typeface="Arial"/>
              <a:cs typeface="Arial"/>
              <a:sym typeface="Arial"/>
            </a:endParaRPr>
          </a:p>
        </p:txBody>
      </p:sp>
      <p:sp>
        <p:nvSpPr>
          <p:cNvPr id="114" name="Google Shape;114;p2"/>
          <p:cNvSpPr/>
          <p:nvPr/>
        </p:nvSpPr>
        <p:spPr>
          <a:xfrm>
            <a:off x="10214568" y="5217320"/>
            <a:ext cx="1863900" cy="364800"/>
          </a:xfrm>
          <a:custGeom>
            <a:rect b="b" l="l" r="r" t="t"/>
            <a:pathLst>
              <a:path extrusionOk="0" h="120000" w="120000">
                <a:moveTo>
                  <a:pt x="0" y="0"/>
                </a:moveTo>
                <a:lnTo>
                  <a:pt x="120000" y="0"/>
                </a:lnTo>
                <a:lnTo>
                  <a:pt x="120000" y="120000"/>
                </a:lnTo>
                <a:lnTo>
                  <a:pt x="0" y="120000"/>
                </a:lnTo>
                <a:close/>
              </a:path>
              <a:path extrusionOk="0" fill="none" h="120000" w="120000">
                <a:moveTo>
                  <a:pt x="-2737" y="58848"/>
                </a:moveTo>
                <a:lnTo>
                  <a:pt x="-21778" y="60654"/>
                </a:lnTo>
                <a:lnTo>
                  <a:pt x="-26230" y="31000"/>
                </a:lnTo>
              </a:path>
            </a:pathLst>
          </a:custGeom>
          <a:solidFill>
            <a:srgbClr val="AB0044"/>
          </a:solidFill>
          <a:ln cap="flat" cmpd="sng" w="12700">
            <a:solidFill>
              <a:srgbClr val="373D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Esprit d’équipe</a:t>
            </a:r>
            <a:endParaRPr b="0" i="0" sz="1400" u="none" cap="none" strike="noStrike">
              <a:solidFill>
                <a:srgbClr val="000000"/>
              </a:solidFill>
              <a:latin typeface="Arial"/>
              <a:ea typeface="Arial"/>
              <a:cs typeface="Arial"/>
              <a:sym typeface="Arial"/>
            </a:endParaRPr>
          </a:p>
        </p:txBody>
      </p:sp>
      <p:sp>
        <p:nvSpPr>
          <p:cNvPr id="115" name="Google Shape;115;p2"/>
          <p:cNvSpPr/>
          <p:nvPr/>
        </p:nvSpPr>
        <p:spPr>
          <a:xfrm>
            <a:off x="6011400" y="4259951"/>
            <a:ext cx="1503000" cy="465000"/>
          </a:xfrm>
          <a:custGeom>
            <a:rect b="b" l="l" r="r" t="t"/>
            <a:pathLst>
              <a:path extrusionOk="0" h="120000" w="120000">
                <a:moveTo>
                  <a:pt x="0" y="0"/>
                </a:moveTo>
                <a:lnTo>
                  <a:pt x="120000" y="0"/>
                </a:lnTo>
                <a:lnTo>
                  <a:pt x="120000" y="120000"/>
                </a:lnTo>
                <a:lnTo>
                  <a:pt x="0" y="120000"/>
                </a:lnTo>
                <a:close/>
              </a:path>
              <a:path extrusionOk="0" fill="none" h="120000" w="120000">
                <a:moveTo>
                  <a:pt x="119608" y="54150"/>
                </a:moveTo>
                <a:lnTo>
                  <a:pt x="129649" y="54149"/>
                </a:lnTo>
                <a:lnTo>
                  <a:pt x="148931" y="-22484"/>
                </a:lnTo>
              </a:path>
            </a:pathLst>
          </a:custGeom>
          <a:solidFill>
            <a:srgbClr val="AB0044"/>
          </a:solidFill>
          <a:ln cap="flat" cmpd="sng" w="12700">
            <a:solidFill>
              <a:srgbClr val="373D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Réflexion</a:t>
            </a:r>
            <a:endParaRPr b="0" i="0" sz="1400" u="none" cap="none" strike="noStrike">
              <a:solidFill>
                <a:srgbClr val="000000"/>
              </a:solidFill>
              <a:latin typeface="Arial"/>
              <a:ea typeface="Arial"/>
              <a:cs typeface="Arial"/>
              <a:sym typeface="Arial"/>
            </a:endParaRPr>
          </a:p>
        </p:txBody>
      </p:sp>
      <p:sp>
        <p:nvSpPr>
          <p:cNvPr id="116" name="Google Shape;116;p2"/>
          <p:cNvSpPr/>
          <p:nvPr/>
        </p:nvSpPr>
        <p:spPr>
          <a:xfrm>
            <a:off x="6015465" y="1812505"/>
            <a:ext cx="1502700" cy="465000"/>
          </a:xfrm>
          <a:custGeom>
            <a:rect b="b" l="l" r="r" t="t"/>
            <a:pathLst>
              <a:path extrusionOk="0" h="120000" w="120000">
                <a:moveTo>
                  <a:pt x="0" y="0"/>
                </a:moveTo>
                <a:lnTo>
                  <a:pt x="120000" y="0"/>
                </a:lnTo>
                <a:lnTo>
                  <a:pt x="120000" y="120000"/>
                </a:lnTo>
                <a:lnTo>
                  <a:pt x="0" y="120000"/>
                </a:lnTo>
                <a:close/>
              </a:path>
              <a:path extrusionOk="0" fill="none" h="120000" w="120000">
                <a:moveTo>
                  <a:pt x="119608" y="54150"/>
                </a:moveTo>
                <a:lnTo>
                  <a:pt x="129649" y="54149"/>
                </a:lnTo>
                <a:lnTo>
                  <a:pt x="152441" y="119176"/>
                </a:lnTo>
              </a:path>
            </a:pathLst>
          </a:custGeom>
          <a:solidFill>
            <a:srgbClr val="AB0044"/>
          </a:solidFill>
          <a:ln cap="flat" cmpd="sng" w="12700">
            <a:solidFill>
              <a:srgbClr val="373D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lt1"/>
                </a:solidFill>
                <a:latin typeface="Calibri"/>
                <a:ea typeface="Calibri"/>
                <a:cs typeface="Calibri"/>
                <a:sym typeface="Calibri"/>
              </a:rPr>
              <a:t>Analyse</a:t>
            </a:r>
            <a:endParaRPr b="0" i="0" sz="1400" u="none" cap="none" strike="noStrike">
              <a:solidFill>
                <a:srgbClr val="000000"/>
              </a:solidFill>
              <a:latin typeface="Arial"/>
              <a:ea typeface="Arial"/>
              <a:cs typeface="Arial"/>
              <a:sym typeface="Arial"/>
            </a:endParaRPr>
          </a:p>
        </p:txBody>
      </p:sp>
      <p:pic>
        <p:nvPicPr>
          <p:cNvPr id="117" name="Google Shape;117;p2"/>
          <p:cNvPicPr preferRelativeResize="0"/>
          <p:nvPr/>
        </p:nvPicPr>
        <p:blipFill rotWithShape="1">
          <a:blip r:embed="rId3">
            <a:alphaModFix/>
          </a:blip>
          <a:srcRect b="0" l="0" r="0" t="0"/>
          <a:stretch/>
        </p:blipFill>
        <p:spPr>
          <a:xfrm flipH="1">
            <a:off x="8273524" y="1798935"/>
            <a:ext cx="1692291" cy="3015637"/>
          </a:xfrm>
          <a:prstGeom prst="rect">
            <a:avLst/>
          </a:prstGeom>
          <a:noFill/>
          <a:ln>
            <a:noFill/>
          </a:ln>
        </p:spPr>
      </p:pic>
      <p:sp>
        <p:nvSpPr>
          <p:cNvPr id="118" name="Google Shape;118;p2"/>
          <p:cNvSpPr/>
          <p:nvPr/>
        </p:nvSpPr>
        <p:spPr>
          <a:xfrm>
            <a:off x="7781763" y="967296"/>
            <a:ext cx="2719102" cy="4633398"/>
          </a:xfrm>
          <a:prstGeom prst="ellipse">
            <a:avLst/>
          </a:prstGeom>
          <a:noFill/>
          <a:ln cap="flat" cmpd="sng" w="38100">
            <a:solidFill>
              <a:srgbClr val="800F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9" name="Google Shape;119;p2"/>
          <p:cNvSpPr/>
          <p:nvPr/>
        </p:nvSpPr>
        <p:spPr>
          <a:xfrm>
            <a:off x="723850" y="5800075"/>
            <a:ext cx="11159700" cy="324900"/>
          </a:xfrm>
          <a:prstGeom prst="roundRect">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FR"/>
              <a:t>Il n'est pas nécessaire d'avoir son propre ordinateur, il est toutefois possible d’apporter le sien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3"/>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fr-FR"/>
              <a:t>DOMAINES</a:t>
            </a:r>
            <a:endParaRPr/>
          </a:p>
        </p:txBody>
      </p:sp>
      <p:sp>
        <p:nvSpPr>
          <p:cNvPr id="126" name="Google Shape;126;p3"/>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pic>
        <p:nvPicPr>
          <p:cNvPr id="127" name="Google Shape;127;p3"/>
          <p:cNvPicPr preferRelativeResize="0"/>
          <p:nvPr/>
        </p:nvPicPr>
        <p:blipFill rotWithShape="1">
          <a:blip r:embed="rId3">
            <a:alphaModFix/>
          </a:blip>
          <a:srcRect b="0" l="0" r="0" t="0"/>
          <a:stretch/>
        </p:blipFill>
        <p:spPr>
          <a:xfrm>
            <a:off x="8045828" y="4481392"/>
            <a:ext cx="814501" cy="371527"/>
          </a:xfrm>
          <a:prstGeom prst="rect">
            <a:avLst/>
          </a:prstGeom>
          <a:noFill/>
          <a:ln>
            <a:noFill/>
          </a:ln>
        </p:spPr>
      </p:pic>
      <p:sp>
        <p:nvSpPr>
          <p:cNvPr id="128" name="Google Shape;128;p3"/>
          <p:cNvSpPr/>
          <p:nvPr/>
        </p:nvSpPr>
        <p:spPr>
          <a:xfrm>
            <a:off x="2548475" y="1192100"/>
            <a:ext cx="6882300" cy="4122900"/>
          </a:xfrm>
          <a:prstGeom prst="rect">
            <a:avLst/>
          </a:prstGeom>
          <a:noFill/>
          <a:ln cap="flat" cmpd="dbl" w="76200">
            <a:solidFill>
              <a:srgbClr val="13726A">
                <a:alpha val="64313"/>
              </a:srgb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9" name="Google Shape;129;p3"/>
          <p:cNvSpPr/>
          <p:nvPr/>
        </p:nvSpPr>
        <p:spPr>
          <a:xfrm>
            <a:off x="3036475" y="1850725"/>
            <a:ext cx="2365800" cy="974700"/>
          </a:xfrm>
          <a:prstGeom prst="snip2DiagRect">
            <a:avLst>
              <a:gd fmla="val 16667" name="adj1"/>
              <a:gd fmla="val 0" name="adj2"/>
            </a:avLst>
          </a:prstGeom>
          <a:solidFill>
            <a:srgbClr val="36464E"/>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alibri"/>
                <a:ea typeface="Calibri"/>
                <a:cs typeface="Calibri"/>
                <a:sym typeface="Calibri"/>
              </a:rPr>
              <a:t>RÉSEAU &amp; SYSTÈMES</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6613350" y="1850725"/>
            <a:ext cx="2365800" cy="974700"/>
          </a:xfrm>
          <a:prstGeom prst="snip2DiagRect">
            <a:avLst>
              <a:gd fmla="val 0" name="adj1"/>
              <a:gd fmla="val 16667" name="adj2"/>
            </a:avLst>
          </a:prstGeom>
          <a:solidFill>
            <a:srgbClr val="36464E"/>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alibri"/>
                <a:ea typeface="Calibri"/>
                <a:cs typeface="Calibri"/>
                <a:sym typeface="Calibri"/>
              </a:rPr>
              <a:t>DÉVELOPPEMENT</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3036550" y="3522200"/>
            <a:ext cx="2365800" cy="974700"/>
          </a:xfrm>
          <a:prstGeom prst="snip2DiagRect">
            <a:avLst>
              <a:gd fmla="val 0" name="adj1"/>
              <a:gd fmla="val 16667" name="adj2"/>
            </a:avLst>
          </a:prstGeom>
          <a:solidFill>
            <a:srgbClr val="36464E"/>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alibri"/>
                <a:ea typeface="Calibri"/>
                <a:cs typeface="Calibri"/>
                <a:sym typeface="Calibri"/>
              </a:rPr>
              <a:t>BASES DE DONNÉES</a:t>
            </a:r>
            <a:endParaRPr b="0" i="0" sz="1400" u="none" cap="none" strike="noStrike">
              <a:solidFill>
                <a:srgbClr val="000000"/>
              </a:solidFill>
              <a:latin typeface="Arial"/>
              <a:ea typeface="Arial"/>
              <a:cs typeface="Arial"/>
              <a:sym typeface="Arial"/>
            </a:endParaRPr>
          </a:p>
        </p:txBody>
      </p:sp>
      <p:sp>
        <p:nvSpPr>
          <p:cNvPr id="132" name="Google Shape;132;p3"/>
          <p:cNvSpPr/>
          <p:nvPr/>
        </p:nvSpPr>
        <p:spPr>
          <a:xfrm>
            <a:off x="6613350" y="3522200"/>
            <a:ext cx="2365800" cy="974700"/>
          </a:xfrm>
          <a:prstGeom prst="snip2DiagRect">
            <a:avLst>
              <a:gd fmla="val 18519" name="adj1"/>
              <a:gd fmla="val 0" name="adj2"/>
            </a:avLst>
          </a:prstGeom>
          <a:solidFill>
            <a:srgbClr val="AB0044"/>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lt1"/>
                </a:solidFill>
                <a:latin typeface="Calibri"/>
                <a:ea typeface="Calibri"/>
                <a:cs typeface="Calibri"/>
                <a:sym typeface="Calibri"/>
              </a:rPr>
              <a:t>CYBERSÉCURITÉ</a:t>
            </a:r>
            <a:endParaRPr b="0" i="0" sz="1800" u="none" cap="none" strike="noStrike">
              <a:solidFill>
                <a:schemeClr val="lt1"/>
              </a:solidFill>
              <a:latin typeface="Calibri"/>
              <a:ea typeface="Calibri"/>
              <a:cs typeface="Calibri"/>
              <a:sym typeface="Calibri"/>
            </a:endParaRPr>
          </a:p>
        </p:txBody>
      </p:sp>
      <p:sp>
        <p:nvSpPr>
          <p:cNvPr id="133" name="Google Shape;133;p3"/>
          <p:cNvSpPr txBox="1"/>
          <p:nvPr/>
        </p:nvSpPr>
        <p:spPr>
          <a:xfrm>
            <a:off x="10227025" y="1104050"/>
            <a:ext cx="586500" cy="369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alibri"/>
                <a:ea typeface="Calibri"/>
                <a:cs typeface="Calibri"/>
                <a:sym typeface="Calibri"/>
              </a:rPr>
              <a:t>C#</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10549267" y="1637440"/>
            <a:ext cx="815400" cy="369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alibri"/>
                <a:ea typeface="Calibri"/>
                <a:cs typeface="Calibri"/>
                <a:sym typeface="Calibri"/>
              </a:rPr>
              <a:t>JAVA</a:t>
            </a:r>
            <a:endParaRPr b="0" i="0" sz="1400" u="none" cap="none" strike="noStrike">
              <a:solidFill>
                <a:srgbClr val="000000"/>
              </a:solidFill>
              <a:latin typeface="Arial"/>
              <a:ea typeface="Arial"/>
              <a:cs typeface="Arial"/>
              <a:sym typeface="Arial"/>
            </a:endParaRPr>
          </a:p>
        </p:txBody>
      </p:sp>
      <p:sp>
        <p:nvSpPr>
          <p:cNvPr id="135" name="Google Shape;135;p3"/>
          <p:cNvSpPr txBox="1"/>
          <p:nvPr/>
        </p:nvSpPr>
        <p:spPr>
          <a:xfrm>
            <a:off x="9692374" y="1928753"/>
            <a:ext cx="1207382" cy="307736"/>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accent2"/>
                </a:solidFill>
                <a:latin typeface="Calibri"/>
                <a:ea typeface="Calibri"/>
                <a:cs typeface="Calibri"/>
                <a:sym typeface="Calibri"/>
              </a:rPr>
              <a:t>HTML/CSS</a:t>
            </a:r>
            <a:endParaRPr b="0" i="0" sz="1400" u="none" cap="none" strike="noStrike">
              <a:solidFill>
                <a:schemeClr val="accent2"/>
              </a:solidFill>
              <a:latin typeface="Arial"/>
              <a:ea typeface="Arial"/>
              <a:cs typeface="Arial"/>
              <a:sym typeface="Arial"/>
            </a:endParaRPr>
          </a:p>
        </p:txBody>
      </p:sp>
      <p:sp>
        <p:nvSpPr>
          <p:cNvPr id="136" name="Google Shape;136;p3"/>
          <p:cNvSpPr txBox="1"/>
          <p:nvPr/>
        </p:nvSpPr>
        <p:spPr>
          <a:xfrm>
            <a:off x="10586251" y="1421325"/>
            <a:ext cx="1052100" cy="369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accent1"/>
                </a:solidFill>
                <a:latin typeface="Calibri"/>
                <a:ea typeface="Calibri"/>
                <a:cs typeface="Calibri"/>
                <a:sym typeface="Calibri"/>
              </a:rPr>
              <a:t>PYTHON</a:t>
            </a:r>
            <a:endParaRPr b="0" i="0" sz="1400" u="none" cap="none" strike="noStrike">
              <a:solidFill>
                <a:srgbClr val="000000"/>
              </a:solidFill>
              <a:latin typeface="Arial"/>
              <a:ea typeface="Arial"/>
              <a:cs typeface="Arial"/>
              <a:sym typeface="Arial"/>
            </a:endParaRPr>
          </a:p>
        </p:txBody>
      </p:sp>
      <p:sp>
        <p:nvSpPr>
          <p:cNvPr id="137" name="Google Shape;137;p3"/>
          <p:cNvSpPr txBox="1"/>
          <p:nvPr/>
        </p:nvSpPr>
        <p:spPr>
          <a:xfrm>
            <a:off x="144671" y="2049803"/>
            <a:ext cx="1317000" cy="369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accent1"/>
                </a:solidFill>
                <a:latin typeface="Calibri"/>
                <a:ea typeface="Calibri"/>
                <a:cs typeface="Calibri"/>
                <a:sym typeface="Calibri"/>
              </a:rPr>
              <a:t>ROUTAGE</a:t>
            </a:r>
            <a:endParaRPr b="1" i="0" sz="1800" u="none" cap="none" strike="noStrike">
              <a:solidFill>
                <a:srgbClr val="000000"/>
              </a:solidFill>
              <a:latin typeface="Arial"/>
              <a:ea typeface="Arial"/>
              <a:cs typeface="Arial"/>
              <a:sym typeface="Arial"/>
            </a:endParaRPr>
          </a:p>
        </p:txBody>
      </p:sp>
      <p:sp>
        <p:nvSpPr>
          <p:cNvPr id="138" name="Google Shape;138;p3"/>
          <p:cNvSpPr txBox="1"/>
          <p:nvPr/>
        </p:nvSpPr>
        <p:spPr>
          <a:xfrm>
            <a:off x="1345025" y="2220225"/>
            <a:ext cx="729600" cy="3384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13726A"/>
                </a:solidFill>
                <a:latin typeface="Calibri"/>
                <a:ea typeface="Calibri"/>
                <a:cs typeface="Calibri"/>
                <a:sym typeface="Calibri"/>
              </a:rPr>
              <a:t>LDAP</a:t>
            </a:r>
            <a:endParaRPr b="0" i="0" sz="1600" u="none" cap="none" strike="noStrike">
              <a:solidFill>
                <a:srgbClr val="13726A"/>
              </a:solidFill>
              <a:latin typeface="Arial"/>
              <a:ea typeface="Arial"/>
              <a:cs typeface="Arial"/>
              <a:sym typeface="Arial"/>
            </a:endParaRPr>
          </a:p>
        </p:txBody>
      </p:sp>
      <p:sp>
        <p:nvSpPr>
          <p:cNvPr id="139" name="Google Shape;139;p3"/>
          <p:cNvSpPr txBox="1"/>
          <p:nvPr/>
        </p:nvSpPr>
        <p:spPr>
          <a:xfrm>
            <a:off x="1388200" y="1209875"/>
            <a:ext cx="497400" cy="3384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chemeClr val="accent2"/>
                </a:solidFill>
                <a:latin typeface="Calibri"/>
                <a:ea typeface="Calibri"/>
                <a:cs typeface="Calibri"/>
                <a:sym typeface="Calibri"/>
              </a:rPr>
              <a:t>OS</a:t>
            </a:r>
            <a:endParaRPr b="0" i="0" sz="1600" u="none" cap="none" strike="noStrike">
              <a:solidFill>
                <a:schemeClr val="accent2"/>
              </a:solidFill>
              <a:latin typeface="Arial"/>
              <a:ea typeface="Arial"/>
              <a:cs typeface="Arial"/>
              <a:sym typeface="Arial"/>
            </a:endParaRPr>
          </a:p>
        </p:txBody>
      </p:sp>
      <p:sp>
        <p:nvSpPr>
          <p:cNvPr id="140" name="Google Shape;140;p3"/>
          <p:cNvSpPr txBox="1"/>
          <p:nvPr/>
        </p:nvSpPr>
        <p:spPr>
          <a:xfrm>
            <a:off x="735268" y="1563904"/>
            <a:ext cx="1207500" cy="369291"/>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alibri"/>
                <a:ea typeface="Calibri"/>
                <a:cs typeface="Calibri"/>
                <a:sym typeface="Calibri"/>
              </a:rPr>
              <a:t>TCP/IP</a:t>
            </a:r>
            <a:endParaRPr b="0" i="0" sz="1800" u="none" cap="none" strike="noStrike">
              <a:solidFill>
                <a:srgbClr val="000000"/>
              </a:solidFill>
              <a:latin typeface="Arial"/>
              <a:ea typeface="Arial"/>
              <a:cs typeface="Arial"/>
              <a:sym typeface="Arial"/>
            </a:endParaRPr>
          </a:p>
        </p:txBody>
      </p:sp>
      <p:sp>
        <p:nvSpPr>
          <p:cNvPr id="141" name="Google Shape;141;p3"/>
          <p:cNvSpPr txBox="1"/>
          <p:nvPr/>
        </p:nvSpPr>
        <p:spPr>
          <a:xfrm>
            <a:off x="605600" y="2433525"/>
            <a:ext cx="1584600" cy="3384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chemeClr val="dk1"/>
                </a:solidFill>
                <a:latin typeface="Calibri"/>
                <a:ea typeface="Calibri"/>
                <a:cs typeface="Calibri"/>
                <a:sym typeface="Calibri"/>
              </a:rPr>
              <a:t>SUPERVISION</a:t>
            </a:r>
            <a:endParaRPr b="0" i="0" sz="1600" u="none" cap="none" strike="noStrike">
              <a:solidFill>
                <a:srgbClr val="000000"/>
              </a:solidFill>
              <a:latin typeface="Arial"/>
              <a:ea typeface="Arial"/>
              <a:cs typeface="Arial"/>
              <a:sym typeface="Arial"/>
            </a:endParaRPr>
          </a:p>
        </p:txBody>
      </p:sp>
      <p:sp>
        <p:nvSpPr>
          <p:cNvPr id="142" name="Google Shape;142;p3"/>
          <p:cNvSpPr txBox="1"/>
          <p:nvPr/>
        </p:nvSpPr>
        <p:spPr>
          <a:xfrm>
            <a:off x="575005" y="1877742"/>
            <a:ext cx="1730100" cy="33851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AB0044"/>
                </a:solidFill>
                <a:latin typeface="Calibri"/>
                <a:ea typeface="Calibri"/>
                <a:cs typeface="Calibri"/>
                <a:sym typeface="Calibri"/>
              </a:rPr>
              <a:t>VIRTUALISATION</a:t>
            </a:r>
            <a:endParaRPr b="0" i="0" sz="1600" u="none" cap="none" strike="noStrike">
              <a:solidFill>
                <a:srgbClr val="AB0044"/>
              </a:solidFill>
              <a:latin typeface="Arial"/>
              <a:ea typeface="Arial"/>
              <a:cs typeface="Arial"/>
              <a:sym typeface="Arial"/>
            </a:endParaRPr>
          </a:p>
        </p:txBody>
      </p:sp>
      <p:sp>
        <p:nvSpPr>
          <p:cNvPr id="143" name="Google Shape;143;p3"/>
          <p:cNvSpPr txBox="1"/>
          <p:nvPr/>
        </p:nvSpPr>
        <p:spPr>
          <a:xfrm>
            <a:off x="10047377" y="2446125"/>
            <a:ext cx="756000" cy="369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accent1"/>
                </a:solidFill>
                <a:latin typeface="Calibri"/>
                <a:ea typeface="Calibri"/>
                <a:cs typeface="Calibri"/>
                <a:sym typeface="Calibri"/>
              </a:rPr>
              <a:t>UML</a:t>
            </a:r>
            <a:endParaRPr b="0" i="0" sz="1400" u="none" cap="none" strike="noStrike">
              <a:solidFill>
                <a:srgbClr val="000000"/>
              </a:solidFill>
              <a:latin typeface="Arial"/>
              <a:ea typeface="Arial"/>
              <a:cs typeface="Arial"/>
              <a:sym typeface="Arial"/>
            </a:endParaRPr>
          </a:p>
        </p:txBody>
      </p:sp>
      <p:sp>
        <p:nvSpPr>
          <p:cNvPr id="144" name="Google Shape;144;p3"/>
          <p:cNvSpPr txBox="1"/>
          <p:nvPr/>
        </p:nvSpPr>
        <p:spPr>
          <a:xfrm>
            <a:off x="11068798" y="1797943"/>
            <a:ext cx="729600" cy="3384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13726A"/>
                </a:solidFill>
                <a:latin typeface="Calibri"/>
                <a:ea typeface="Calibri"/>
                <a:cs typeface="Calibri"/>
                <a:sym typeface="Calibri"/>
              </a:rPr>
              <a:t>AGILE</a:t>
            </a:r>
            <a:endParaRPr b="0" i="0" sz="1600" u="none" cap="none" strike="noStrike">
              <a:solidFill>
                <a:srgbClr val="13726A"/>
              </a:solidFill>
              <a:latin typeface="Arial"/>
              <a:ea typeface="Arial"/>
              <a:cs typeface="Arial"/>
              <a:sym typeface="Arial"/>
            </a:endParaRPr>
          </a:p>
        </p:txBody>
      </p:sp>
      <p:sp>
        <p:nvSpPr>
          <p:cNvPr id="145" name="Google Shape;145;p3"/>
          <p:cNvSpPr txBox="1"/>
          <p:nvPr/>
        </p:nvSpPr>
        <p:spPr>
          <a:xfrm>
            <a:off x="1088972" y="4570400"/>
            <a:ext cx="729600" cy="369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accent2"/>
                </a:solidFill>
                <a:latin typeface="Calibri"/>
                <a:ea typeface="Calibri"/>
                <a:cs typeface="Calibri"/>
                <a:sym typeface="Calibri"/>
              </a:rPr>
              <a:t>SQL</a:t>
            </a:r>
            <a:endParaRPr b="0" i="0" sz="1400" u="none" cap="none" strike="noStrike">
              <a:solidFill>
                <a:schemeClr val="accent2"/>
              </a:solidFill>
              <a:latin typeface="Arial"/>
              <a:ea typeface="Arial"/>
              <a:cs typeface="Arial"/>
              <a:sym typeface="Arial"/>
            </a:endParaRPr>
          </a:p>
        </p:txBody>
      </p:sp>
      <p:sp>
        <p:nvSpPr>
          <p:cNvPr id="146" name="Google Shape;146;p3"/>
          <p:cNvSpPr txBox="1"/>
          <p:nvPr/>
        </p:nvSpPr>
        <p:spPr>
          <a:xfrm>
            <a:off x="126625" y="4292125"/>
            <a:ext cx="2298600" cy="369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alibri"/>
                <a:ea typeface="Calibri"/>
                <a:cs typeface="Calibri"/>
                <a:sym typeface="Calibri"/>
              </a:rPr>
              <a:t>MODÉLISATION</a:t>
            </a:r>
            <a:endParaRPr b="0" i="0" sz="1800" u="none" cap="none" strike="noStrike">
              <a:solidFill>
                <a:srgbClr val="000000"/>
              </a:solidFill>
              <a:latin typeface="Arial"/>
              <a:ea typeface="Arial"/>
              <a:cs typeface="Arial"/>
              <a:sym typeface="Arial"/>
            </a:endParaRPr>
          </a:p>
        </p:txBody>
      </p:sp>
      <p:sp>
        <p:nvSpPr>
          <p:cNvPr id="147" name="Google Shape;147;p3"/>
          <p:cNvSpPr txBox="1"/>
          <p:nvPr/>
        </p:nvSpPr>
        <p:spPr>
          <a:xfrm>
            <a:off x="214770" y="4128337"/>
            <a:ext cx="1008600" cy="2769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fr-FR" sz="1200" u="none" cap="none" strike="noStrike">
                <a:solidFill>
                  <a:srgbClr val="13726A"/>
                </a:solidFill>
                <a:latin typeface="Calibri"/>
                <a:ea typeface="Calibri"/>
                <a:cs typeface="Calibri"/>
                <a:sym typeface="Calibri"/>
              </a:rPr>
              <a:t>TRIGGER</a:t>
            </a:r>
            <a:endParaRPr b="0" i="0" sz="1200" u="none" cap="none" strike="noStrike">
              <a:solidFill>
                <a:srgbClr val="13726A"/>
              </a:solidFill>
              <a:latin typeface="Arial"/>
              <a:ea typeface="Arial"/>
              <a:cs typeface="Arial"/>
              <a:sym typeface="Arial"/>
            </a:endParaRPr>
          </a:p>
        </p:txBody>
      </p:sp>
      <p:sp>
        <p:nvSpPr>
          <p:cNvPr id="148" name="Google Shape;148;p3"/>
          <p:cNvSpPr txBox="1"/>
          <p:nvPr/>
        </p:nvSpPr>
        <p:spPr>
          <a:xfrm>
            <a:off x="1046075" y="3707075"/>
            <a:ext cx="1317000" cy="3384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chemeClr val="accent2"/>
                </a:solidFill>
                <a:latin typeface="Calibri"/>
                <a:ea typeface="Calibri"/>
                <a:cs typeface="Calibri"/>
                <a:sym typeface="Calibri"/>
              </a:rPr>
              <a:t>REQUÊTES</a:t>
            </a:r>
            <a:endParaRPr b="0" i="0" sz="1600" u="none" cap="none" strike="noStrike">
              <a:solidFill>
                <a:schemeClr val="accent2"/>
              </a:solidFill>
              <a:latin typeface="Arial"/>
              <a:ea typeface="Arial"/>
              <a:cs typeface="Arial"/>
              <a:sym typeface="Arial"/>
            </a:endParaRPr>
          </a:p>
        </p:txBody>
      </p:sp>
      <p:sp>
        <p:nvSpPr>
          <p:cNvPr id="149" name="Google Shape;149;p3"/>
          <p:cNvSpPr txBox="1"/>
          <p:nvPr/>
        </p:nvSpPr>
        <p:spPr>
          <a:xfrm>
            <a:off x="518748" y="3895000"/>
            <a:ext cx="814500" cy="369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alibri"/>
                <a:ea typeface="Calibri"/>
                <a:cs typeface="Calibri"/>
                <a:sym typeface="Calibri"/>
              </a:rPr>
              <a:t>UML</a:t>
            </a:r>
            <a:endParaRPr b="0" i="0" sz="1400" u="none" cap="none" strike="noStrike">
              <a:solidFill>
                <a:srgbClr val="000000"/>
              </a:solidFill>
              <a:latin typeface="Arial"/>
              <a:ea typeface="Arial"/>
              <a:cs typeface="Arial"/>
              <a:sym typeface="Arial"/>
            </a:endParaRPr>
          </a:p>
        </p:txBody>
      </p:sp>
      <p:sp>
        <p:nvSpPr>
          <p:cNvPr id="150" name="Google Shape;150;p3"/>
          <p:cNvSpPr txBox="1"/>
          <p:nvPr/>
        </p:nvSpPr>
        <p:spPr>
          <a:xfrm>
            <a:off x="1378501" y="4046000"/>
            <a:ext cx="814500" cy="3384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13726A"/>
                </a:solidFill>
                <a:latin typeface="Calibri"/>
                <a:ea typeface="Calibri"/>
                <a:cs typeface="Calibri"/>
                <a:sym typeface="Calibri"/>
              </a:rPr>
              <a:t>JSON</a:t>
            </a:r>
            <a:endParaRPr b="0" i="0" sz="1600" u="none" cap="none" strike="noStrike">
              <a:solidFill>
                <a:srgbClr val="13726A"/>
              </a:solidFill>
              <a:latin typeface="Arial"/>
              <a:ea typeface="Arial"/>
              <a:cs typeface="Arial"/>
              <a:sym typeface="Arial"/>
            </a:endParaRPr>
          </a:p>
        </p:txBody>
      </p:sp>
      <p:sp>
        <p:nvSpPr>
          <p:cNvPr id="151" name="Google Shape;151;p3"/>
          <p:cNvSpPr txBox="1"/>
          <p:nvPr/>
        </p:nvSpPr>
        <p:spPr>
          <a:xfrm>
            <a:off x="3541898" y="5420075"/>
            <a:ext cx="756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accent2"/>
                </a:solidFill>
                <a:latin typeface="Calibri"/>
                <a:ea typeface="Calibri"/>
                <a:cs typeface="Calibri"/>
                <a:sym typeface="Calibri"/>
              </a:rPr>
              <a:t>CNIL</a:t>
            </a:r>
            <a:endParaRPr b="0" i="0" sz="1400" u="none" cap="none" strike="noStrike">
              <a:solidFill>
                <a:schemeClr val="accent2"/>
              </a:solidFill>
              <a:latin typeface="Arial"/>
              <a:ea typeface="Arial"/>
              <a:cs typeface="Arial"/>
              <a:sym typeface="Arial"/>
            </a:endParaRPr>
          </a:p>
        </p:txBody>
      </p:sp>
      <p:sp>
        <p:nvSpPr>
          <p:cNvPr id="152" name="Google Shape;152;p3"/>
          <p:cNvSpPr txBox="1"/>
          <p:nvPr/>
        </p:nvSpPr>
        <p:spPr>
          <a:xfrm>
            <a:off x="6186375" y="5700275"/>
            <a:ext cx="29982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alibri"/>
                <a:ea typeface="Calibri"/>
                <a:cs typeface="Calibri"/>
                <a:sym typeface="Calibri"/>
              </a:rPr>
              <a:t>DROIT DU TRAVAIL</a:t>
            </a:r>
            <a:endParaRPr b="0" i="0" sz="1400" u="none" cap="none" strike="noStrike">
              <a:solidFill>
                <a:srgbClr val="000000"/>
              </a:solidFill>
              <a:latin typeface="Arial"/>
              <a:ea typeface="Arial"/>
              <a:cs typeface="Arial"/>
              <a:sym typeface="Arial"/>
            </a:endParaRPr>
          </a:p>
        </p:txBody>
      </p:sp>
      <p:sp>
        <p:nvSpPr>
          <p:cNvPr id="153" name="Google Shape;153;p3"/>
          <p:cNvSpPr txBox="1"/>
          <p:nvPr/>
        </p:nvSpPr>
        <p:spPr>
          <a:xfrm>
            <a:off x="7056328" y="5488684"/>
            <a:ext cx="2073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accent1"/>
                </a:solidFill>
                <a:latin typeface="Calibri"/>
                <a:ea typeface="Calibri"/>
                <a:cs typeface="Calibri"/>
                <a:sym typeface="Calibri"/>
              </a:rPr>
              <a:t>MENTIONS LÉGALES</a:t>
            </a:r>
            <a:endParaRPr b="0" i="0" sz="1400" u="none" cap="none" strike="noStrike">
              <a:solidFill>
                <a:srgbClr val="000000"/>
              </a:solidFill>
              <a:latin typeface="Arial"/>
              <a:ea typeface="Arial"/>
              <a:cs typeface="Arial"/>
              <a:sym typeface="Arial"/>
            </a:endParaRPr>
          </a:p>
        </p:txBody>
      </p:sp>
      <p:sp>
        <p:nvSpPr>
          <p:cNvPr id="154" name="Google Shape;154;p3"/>
          <p:cNvSpPr/>
          <p:nvPr/>
        </p:nvSpPr>
        <p:spPr>
          <a:xfrm>
            <a:off x="5402178" y="2099740"/>
            <a:ext cx="1211100" cy="292500"/>
          </a:xfrm>
          <a:prstGeom prst="leftRightArrow">
            <a:avLst>
              <a:gd fmla="val 50000" name="adj1"/>
              <a:gd fmla="val 50000" name="adj2"/>
            </a:avLst>
          </a:prstGeom>
          <a:solidFill>
            <a:srgbClr val="A4B8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5" name="Google Shape;155;p3"/>
          <p:cNvSpPr/>
          <p:nvPr/>
        </p:nvSpPr>
        <p:spPr>
          <a:xfrm>
            <a:off x="5402177" y="3949952"/>
            <a:ext cx="1211100" cy="292500"/>
          </a:xfrm>
          <a:prstGeom prst="leftRightArrow">
            <a:avLst>
              <a:gd fmla="val 50000" name="adj1"/>
              <a:gd fmla="val 50000" name="adj2"/>
            </a:avLst>
          </a:prstGeom>
          <a:solidFill>
            <a:srgbClr val="A4B8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6" name="Google Shape;156;p3"/>
          <p:cNvSpPr/>
          <p:nvPr/>
        </p:nvSpPr>
        <p:spPr>
          <a:xfrm>
            <a:off x="7579895" y="2846336"/>
            <a:ext cx="264600" cy="663900"/>
          </a:xfrm>
          <a:prstGeom prst="upDownArrow">
            <a:avLst>
              <a:gd fmla="val 50000" name="adj1"/>
              <a:gd fmla="val 50000" name="adj2"/>
            </a:avLst>
          </a:prstGeom>
          <a:solidFill>
            <a:srgbClr val="A4B8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7" name="Google Shape;157;p3"/>
          <p:cNvSpPr/>
          <p:nvPr/>
        </p:nvSpPr>
        <p:spPr>
          <a:xfrm>
            <a:off x="4161043" y="2841825"/>
            <a:ext cx="264600" cy="663900"/>
          </a:xfrm>
          <a:prstGeom prst="upDownArrow">
            <a:avLst>
              <a:gd fmla="val 50000" name="adj1"/>
              <a:gd fmla="val 50000" name="adj2"/>
            </a:avLst>
          </a:prstGeom>
          <a:solidFill>
            <a:srgbClr val="A4B8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8" name="Google Shape;158;p3"/>
          <p:cNvSpPr/>
          <p:nvPr/>
        </p:nvSpPr>
        <p:spPr>
          <a:xfrm rot="-1899867">
            <a:off x="5214331" y="3016697"/>
            <a:ext cx="1581884" cy="292564"/>
          </a:xfrm>
          <a:prstGeom prst="leftRightArrow">
            <a:avLst>
              <a:gd fmla="val 50000" name="adj1"/>
              <a:gd fmla="val 50000" name="adj2"/>
            </a:avLst>
          </a:prstGeom>
          <a:solidFill>
            <a:srgbClr val="A4B8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3"/>
          <p:cNvSpPr/>
          <p:nvPr/>
        </p:nvSpPr>
        <p:spPr>
          <a:xfrm rot="1993019">
            <a:off x="5235690" y="3035838"/>
            <a:ext cx="1582114" cy="292309"/>
          </a:xfrm>
          <a:prstGeom prst="leftRightArrow">
            <a:avLst>
              <a:gd fmla="val 50000" name="adj1"/>
              <a:gd fmla="val 50000" name="adj2"/>
            </a:avLst>
          </a:prstGeom>
          <a:solidFill>
            <a:srgbClr val="A4B8C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3"/>
          <p:cNvSpPr/>
          <p:nvPr/>
        </p:nvSpPr>
        <p:spPr>
          <a:xfrm>
            <a:off x="5402178" y="2729030"/>
            <a:ext cx="1211100" cy="878400"/>
          </a:xfrm>
          <a:prstGeom prst="hexagon">
            <a:avLst>
              <a:gd fmla="val 41438" name="adj"/>
              <a:gd fmla="val 115470" name="vf"/>
            </a:avLst>
          </a:prstGeom>
          <a:solidFill>
            <a:srgbClr val="888888"/>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fr-FR" sz="4800" u="none" cap="none" strike="noStrike">
                <a:solidFill>
                  <a:schemeClr val="lt1"/>
                </a:solidFill>
                <a:latin typeface="Calibri"/>
                <a:ea typeface="Calibri"/>
                <a:cs typeface="Calibri"/>
                <a:sym typeface="Calibri"/>
              </a:rPr>
              <a:t>SI</a:t>
            </a:r>
            <a:endParaRPr b="1" i="0" sz="1800" u="none" cap="none" strike="noStrike">
              <a:solidFill>
                <a:schemeClr val="lt1"/>
              </a:solidFill>
              <a:latin typeface="Calibri"/>
              <a:ea typeface="Calibri"/>
              <a:cs typeface="Calibri"/>
              <a:sym typeface="Calibri"/>
            </a:endParaRPr>
          </a:p>
        </p:txBody>
      </p:sp>
      <p:sp>
        <p:nvSpPr>
          <p:cNvPr id="161" name="Google Shape;161;p3"/>
          <p:cNvSpPr txBox="1"/>
          <p:nvPr/>
        </p:nvSpPr>
        <p:spPr>
          <a:xfrm>
            <a:off x="10593825" y="2261425"/>
            <a:ext cx="1211100" cy="369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accent2"/>
                </a:solidFill>
                <a:latin typeface="Calibri"/>
                <a:ea typeface="Calibri"/>
                <a:cs typeface="Calibri"/>
                <a:sym typeface="Calibri"/>
              </a:rPr>
              <a:t>ANDROID</a:t>
            </a:r>
            <a:endParaRPr b="0" i="0" sz="1400" u="none" cap="none" strike="noStrike">
              <a:solidFill>
                <a:schemeClr val="accent2"/>
              </a:solidFill>
              <a:latin typeface="Arial"/>
              <a:ea typeface="Arial"/>
              <a:cs typeface="Arial"/>
              <a:sym typeface="Arial"/>
            </a:endParaRPr>
          </a:p>
        </p:txBody>
      </p:sp>
      <p:sp>
        <p:nvSpPr>
          <p:cNvPr id="162" name="Google Shape;162;p3"/>
          <p:cNvSpPr txBox="1"/>
          <p:nvPr/>
        </p:nvSpPr>
        <p:spPr>
          <a:xfrm>
            <a:off x="9947250" y="1348775"/>
            <a:ext cx="586500" cy="3078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13726A"/>
                </a:solidFill>
                <a:latin typeface="Calibri"/>
                <a:ea typeface="Calibri"/>
                <a:cs typeface="Calibri"/>
                <a:sym typeface="Calibri"/>
              </a:rPr>
              <a:t>IDE</a:t>
            </a:r>
            <a:endParaRPr b="0" i="0" sz="1400" u="none" cap="none" strike="noStrike">
              <a:solidFill>
                <a:srgbClr val="13726A"/>
              </a:solidFill>
              <a:latin typeface="Arial"/>
              <a:ea typeface="Arial"/>
              <a:cs typeface="Arial"/>
              <a:sym typeface="Arial"/>
            </a:endParaRPr>
          </a:p>
        </p:txBody>
      </p:sp>
      <p:pic>
        <p:nvPicPr>
          <p:cNvPr id="163" name="Google Shape;163;p3"/>
          <p:cNvPicPr preferRelativeResize="0"/>
          <p:nvPr/>
        </p:nvPicPr>
        <p:blipFill rotWithShape="1">
          <a:blip r:embed="rId4">
            <a:alphaModFix/>
          </a:blip>
          <a:srcRect b="0" l="0" r="0" t="0"/>
          <a:stretch/>
        </p:blipFill>
        <p:spPr>
          <a:xfrm>
            <a:off x="3274047" y="1468423"/>
            <a:ext cx="345075" cy="327822"/>
          </a:xfrm>
          <a:prstGeom prst="rect">
            <a:avLst/>
          </a:prstGeom>
          <a:noFill/>
          <a:ln>
            <a:noFill/>
          </a:ln>
        </p:spPr>
      </p:pic>
      <p:pic>
        <p:nvPicPr>
          <p:cNvPr id="164" name="Google Shape;164;p3"/>
          <p:cNvPicPr preferRelativeResize="0"/>
          <p:nvPr/>
        </p:nvPicPr>
        <p:blipFill rotWithShape="1">
          <a:blip r:embed="rId5">
            <a:alphaModFix/>
          </a:blip>
          <a:srcRect b="0" l="0" r="0" t="0"/>
          <a:stretch/>
        </p:blipFill>
        <p:spPr>
          <a:xfrm>
            <a:off x="3753823" y="1466249"/>
            <a:ext cx="250180" cy="327822"/>
          </a:xfrm>
          <a:prstGeom prst="rect">
            <a:avLst/>
          </a:prstGeom>
          <a:noFill/>
          <a:ln>
            <a:noFill/>
          </a:ln>
        </p:spPr>
      </p:pic>
      <p:pic>
        <p:nvPicPr>
          <p:cNvPr id="165" name="Google Shape;165;p3"/>
          <p:cNvPicPr preferRelativeResize="0"/>
          <p:nvPr/>
        </p:nvPicPr>
        <p:blipFill rotWithShape="1">
          <a:blip r:embed="rId6">
            <a:alphaModFix/>
          </a:blip>
          <a:srcRect b="0" l="0" r="0" t="0"/>
          <a:stretch/>
        </p:blipFill>
        <p:spPr>
          <a:xfrm>
            <a:off x="4161043" y="1466249"/>
            <a:ext cx="258807" cy="327822"/>
          </a:xfrm>
          <a:prstGeom prst="rect">
            <a:avLst/>
          </a:prstGeom>
          <a:noFill/>
          <a:ln>
            <a:noFill/>
          </a:ln>
        </p:spPr>
      </p:pic>
      <p:pic>
        <p:nvPicPr>
          <p:cNvPr id="166" name="Google Shape;166;p3"/>
          <p:cNvPicPr preferRelativeResize="0"/>
          <p:nvPr/>
        </p:nvPicPr>
        <p:blipFill rotWithShape="1">
          <a:blip r:embed="rId7">
            <a:alphaModFix/>
          </a:blip>
          <a:srcRect b="0" l="0" r="0" t="0"/>
          <a:stretch/>
        </p:blipFill>
        <p:spPr>
          <a:xfrm>
            <a:off x="3295350" y="4529540"/>
            <a:ext cx="586628" cy="327822"/>
          </a:xfrm>
          <a:prstGeom prst="rect">
            <a:avLst/>
          </a:prstGeom>
          <a:noFill/>
          <a:ln>
            <a:noFill/>
          </a:ln>
        </p:spPr>
      </p:pic>
      <p:pic>
        <p:nvPicPr>
          <p:cNvPr id="167" name="Google Shape;167;p3"/>
          <p:cNvPicPr preferRelativeResize="0"/>
          <p:nvPr/>
        </p:nvPicPr>
        <p:blipFill rotWithShape="1">
          <a:blip r:embed="rId8">
            <a:alphaModFix/>
          </a:blip>
          <a:srcRect b="0" l="0" r="0" t="0"/>
          <a:stretch/>
        </p:blipFill>
        <p:spPr>
          <a:xfrm>
            <a:off x="4024535" y="4531467"/>
            <a:ext cx="310568" cy="327822"/>
          </a:xfrm>
          <a:prstGeom prst="rect">
            <a:avLst/>
          </a:prstGeom>
          <a:noFill/>
          <a:ln>
            <a:noFill/>
          </a:ln>
        </p:spPr>
      </p:pic>
      <p:pic>
        <p:nvPicPr>
          <p:cNvPr id="168" name="Google Shape;168;p3"/>
          <p:cNvPicPr preferRelativeResize="0"/>
          <p:nvPr/>
        </p:nvPicPr>
        <p:blipFill rotWithShape="1">
          <a:blip r:embed="rId9">
            <a:alphaModFix/>
          </a:blip>
          <a:srcRect b="0" l="0" r="0" t="0"/>
          <a:stretch/>
        </p:blipFill>
        <p:spPr>
          <a:xfrm>
            <a:off x="6731378" y="1499909"/>
            <a:ext cx="189792" cy="310568"/>
          </a:xfrm>
          <a:prstGeom prst="rect">
            <a:avLst/>
          </a:prstGeom>
          <a:noFill/>
          <a:ln>
            <a:noFill/>
          </a:ln>
        </p:spPr>
      </p:pic>
      <p:pic>
        <p:nvPicPr>
          <p:cNvPr id="169" name="Google Shape;169;p3"/>
          <p:cNvPicPr preferRelativeResize="0"/>
          <p:nvPr/>
        </p:nvPicPr>
        <p:blipFill rotWithShape="1">
          <a:blip r:embed="rId10">
            <a:alphaModFix/>
          </a:blip>
          <a:srcRect b="0" l="0" r="0" t="0"/>
          <a:stretch/>
        </p:blipFill>
        <p:spPr>
          <a:xfrm>
            <a:off x="4576891" y="1466248"/>
            <a:ext cx="242134" cy="328611"/>
          </a:xfrm>
          <a:prstGeom prst="rect">
            <a:avLst/>
          </a:prstGeom>
          <a:noFill/>
          <a:ln>
            <a:noFill/>
          </a:ln>
        </p:spPr>
      </p:pic>
      <p:pic>
        <p:nvPicPr>
          <p:cNvPr descr="C# Helper functions to map a DataTable or DataRow to a class ..." id="170" name="Google Shape;170;p3"/>
          <p:cNvPicPr preferRelativeResize="0"/>
          <p:nvPr/>
        </p:nvPicPr>
        <p:blipFill rotWithShape="1">
          <a:blip r:embed="rId11">
            <a:alphaModFix/>
          </a:blip>
          <a:srcRect b="0" l="0" r="0" t="0"/>
          <a:stretch/>
        </p:blipFill>
        <p:spPr>
          <a:xfrm>
            <a:off x="7061133" y="1505715"/>
            <a:ext cx="270448" cy="270448"/>
          </a:xfrm>
          <a:prstGeom prst="rect">
            <a:avLst/>
          </a:prstGeom>
          <a:noFill/>
          <a:ln>
            <a:noFill/>
          </a:ln>
        </p:spPr>
      </p:pic>
      <p:pic>
        <p:nvPicPr>
          <p:cNvPr id="171" name="Google Shape;171;p3"/>
          <p:cNvPicPr preferRelativeResize="0"/>
          <p:nvPr/>
        </p:nvPicPr>
        <p:blipFill rotWithShape="1">
          <a:blip r:embed="rId12">
            <a:alphaModFix/>
          </a:blip>
          <a:srcRect b="0" l="0" r="0" t="0"/>
          <a:stretch/>
        </p:blipFill>
        <p:spPr>
          <a:xfrm>
            <a:off x="7483268" y="1466248"/>
            <a:ext cx="351587" cy="347992"/>
          </a:xfrm>
          <a:prstGeom prst="rect">
            <a:avLst/>
          </a:prstGeom>
          <a:noFill/>
          <a:ln>
            <a:noFill/>
          </a:ln>
        </p:spPr>
      </p:pic>
      <p:pic>
        <p:nvPicPr>
          <p:cNvPr id="172" name="Google Shape;172;p3"/>
          <p:cNvPicPr preferRelativeResize="0"/>
          <p:nvPr/>
        </p:nvPicPr>
        <p:blipFill rotWithShape="1">
          <a:blip r:embed="rId13">
            <a:alphaModFix/>
          </a:blip>
          <a:srcRect b="0" l="0" r="0" t="0"/>
          <a:stretch/>
        </p:blipFill>
        <p:spPr>
          <a:xfrm>
            <a:off x="7986542" y="1499910"/>
            <a:ext cx="235934" cy="275624"/>
          </a:xfrm>
          <a:prstGeom prst="rect">
            <a:avLst/>
          </a:prstGeom>
          <a:noFill/>
          <a:ln>
            <a:noFill/>
          </a:ln>
        </p:spPr>
      </p:pic>
      <p:pic>
        <p:nvPicPr>
          <p:cNvPr id="173" name="Google Shape;173;p3"/>
          <p:cNvPicPr preferRelativeResize="0"/>
          <p:nvPr/>
        </p:nvPicPr>
        <p:blipFill rotWithShape="1">
          <a:blip r:embed="rId14">
            <a:alphaModFix/>
          </a:blip>
          <a:srcRect b="0" l="0" r="0" t="0"/>
          <a:stretch/>
        </p:blipFill>
        <p:spPr>
          <a:xfrm>
            <a:off x="4969772" y="1466247"/>
            <a:ext cx="285499" cy="309291"/>
          </a:xfrm>
          <a:prstGeom prst="rect">
            <a:avLst/>
          </a:prstGeom>
          <a:noFill/>
          <a:ln>
            <a:noFill/>
          </a:ln>
        </p:spPr>
      </p:pic>
      <p:pic>
        <p:nvPicPr>
          <p:cNvPr id="174" name="Google Shape;174;p3"/>
          <p:cNvPicPr preferRelativeResize="0"/>
          <p:nvPr/>
        </p:nvPicPr>
        <p:blipFill rotWithShape="1">
          <a:blip r:embed="rId15">
            <a:alphaModFix/>
          </a:blip>
          <a:srcRect b="0" l="0" r="0" t="0"/>
          <a:stretch/>
        </p:blipFill>
        <p:spPr>
          <a:xfrm>
            <a:off x="8383908" y="1466247"/>
            <a:ext cx="323842" cy="315206"/>
          </a:xfrm>
          <a:prstGeom prst="rect">
            <a:avLst/>
          </a:prstGeom>
          <a:noFill/>
          <a:ln>
            <a:noFill/>
          </a:ln>
        </p:spPr>
      </p:pic>
      <p:pic>
        <p:nvPicPr>
          <p:cNvPr id="175" name="Google Shape;175;p3"/>
          <p:cNvPicPr preferRelativeResize="0"/>
          <p:nvPr/>
        </p:nvPicPr>
        <p:blipFill rotWithShape="1">
          <a:blip r:embed="rId16">
            <a:alphaModFix/>
          </a:blip>
          <a:srcRect b="0" l="0" r="0" t="0"/>
          <a:stretch/>
        </p:blipFill>
        <p:spPr>
          <a:xfrm>
            <a:off x="4477660" y="4529541"/>
            <a:ext cx="370581" cy="327822"/>
          </a:xfrm>
          <a:prstGeom prst="rect">
            <a:avLst/>
          </a:prstGeom>
          <a:noFill/>
          <a:ln>
            <a:noFill/>
          </a:ln>
        </p:spPr>
      </p:pic>
      <p:sp>
        <p:nvSpPr>
          <p:cNvPr id="176" name="Google Shape;176;p3"/>
          <p:cNvSpPr txBox="1"/>
          <p:nvPr/>
        </p:nvSpPr>
        <p:spPr>
          <a:xfrm>
            <a:off x="3102400" y="5700275"/>
            <a:ext cx="2250000" cy="3384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13726A"/>
                </a:solidFill>
                <a:latin typeface="Calibri"/>
                <a:ea typeface="Calibri"/>
                <a:cs typeface="Calibri"/>
                <a:sym typeface="Calibri"/>
              </a:rPr>
              <a:t>LOIS EUROPÉENNES</a:t>
            </a:r>
            <a:endParaRPr b="0" i="0" sz="1600" u="none" cap="none" strike="noStrike">
              <a:solidFill>
                <a:srgbClr val="13726A"/>
              </a:solidFill>
              <a:latin typeface="Arial"/>
              <a:ea typeface="Arial"/>
              <a:cs typeface="Arial"/>
              <a:sym typeface="Arial"/>
            </a:endParaRPr>
          </a:p>
        </p:txBody>
      </p:sp>
      <p:sp>
        <p:nvSpPr>
          <p:cNvPr id="177" name="Google Shape;177;p3"/>
          <p:cNvSpPr/>
          <p:nvPr/>
        </p:nvSpPr>
        <p:spPr>
          <a:xfrm>
            <a:off x="5003174" y="4987679"/>
            <a:ext cx="2250000" cy="646200"/>
          </a:xfrm>
          <a:prstGeom prst="hexagon">
            <a:avLst>
              <a:gd fmla="val 21270" name="adj"/>
              <a:gd fmla="val 115470" name="vf"/>
            </a:avLst>
          </a:prstGeom>
          <a:solidFill>
            <a:srgbClr val="1372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chemeClr val="lt1"/>
                </a:solidFill>
                <a:latin typeface="Calibri"/>
                <a:ea typeface="Calibri"/>
                <a:cs typeface="Calibri"/>
                <a:sym typeface="Calibri"/>
              </a:rPr>
              <a:t>MANAGEMENT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chemeClr val="lt1"/>
                </a:solidFill>
                <a:latin typeface="Calibri"/>
                <a:ea typeface="Calibri"/>
                <a:cs typeface="Calibri"/>
                <a:sym typeface="Calibri"/>
              </a:rPr>
              <a:t>ÉCONOMIE-DROIT</a:t>
            </a:r>
            <a:endParaRPr b="1" i="0" sz="1600" u="none" cap="none" strike="noStrike">
              <a:solidFill>
                <a:schemeClr val="lt1"/>
              </a:solidFill>
              <a:latin typeface="Calibri"/>
              <a:ea typeface="Calibri"/>
              <a:cs typeface="Calibri"/>
              <a:sym typeface="Calibri"/>
            </a:endParaRPr>
          </a:p>
        </p:txBody>
      </p:sp>
      <p:sp>
        <p:nvSpPr>
          <p:cNvPr id="178" name="Google Shape;178;p3"/>
          <p:cNvSpPr txBox="1"/>
          <p:nvPr/>
        </p:nvSpPr>
        <p:spPr>
          <a:xfrm>
            <a:off x="3861947" y="5269050"/>
            <a:ext cx="1008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alibri"/>
                <a:ea typeface="Calibri"/>
                <a:cs typeface="Calibri"/>
                <a:sym typeface="Calibri"/>
              </a:rPr>
              <a:t>RGPD</a:t>
            </a:r>
            <a:endParaRPr b="0" i="0" sz="1400" u="none" cap="none" strike="noStrike">
              <a:solidFill>
                <a:srgbClr val="000000"/>
              </a:solidFill>
              <a:latin typeface="Arial"/>
              <a:ea typeface="Arial"/>
              <a:cs typeface="Arial"/>
              <a:sym typeface="Arial"/>
            </a:endParaRPr>
          </a:p>
        </p:txBody>
      </p:sp>
      <p:sp>
        <p:nvSpPr>
          <p:cNvPr id="179" name="Google Shape;179;p3"/>
          <p:cNvSpPr txBox="1"/>
          <p:nvPr/>
        </p:nvSpPr>
        <p:spPr>
          <a:xfrm>
            <a:off x="7667500" y="5269050"/>
            <a:ext cx="6381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accent2"/>
                </a:solidFill>
                <a:latin typeface="Calibri"/>
                <a:ea typeface="Calibri"/>
                <a:cs typeface="Calibri"/>
                <a:sym typeface="Calibri"/>
              </a:rPr>
              <a:t>SLA</a:t>
            </a:r>
            <a:endParaRPr b="0" i="0" sz="1400" u="none" cap="none" strike="noStrike">
              <a:solidFill>
                <a:schemeClr val="accent2"/>
              </a:solidFill>
              <a:latin typeface="Arial"/>
              <a:ea typeface="Arial"/>
              <a:cs typeface="Arial"/>
              <a:sym typeface="Arial"/>
            </a:endParaRPr>
          </a:p>
        </p:txBody>
      </p:sp>
      <p:sp>
        <p:nvSpPr>
          <p:cNvPr id="180" name="Google Shape;180;p3"/>
          <p:cNvSpPr txBox="1"/>
          <p:nvPr/>
        </p:nvSpPr>
        <p:spPr>
          <a:xfrm>
            <a:off x="4900875" y="5621625"/>
            <a:ext cx="1483800" cy="64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rgbClr val="AB0044"/>
                </a:solidFill>
                <a:latin typeface="Calibri"/>
                <a:ea typeface="Calibri"/>
                <a:cs typeface="Calibri"/>
                <a:sym typeface="Calibri"/>
              </a:rPr>
              <a:t>LICENCES LOGICIELLES</a:t>
            </a:r>
            <a:endParaRPr b="0" i="0" sz="1400" u="none" cap="none" strike="noStrike">
              <a:solidFill>
                <a:srgbClr val="AB0044"/>
              </a:solidFill>
              <a:latin typeface="Arial"/>
              <a:ea typeface="Arial"/>
              <a:cs typeface="Arial"/>
              <a:sym typeface="Arial"/>
            </a:endParaRPr>
          </a:p>
        </p:txBody>
      </p:sp>
      <p:sp>
        <p:nvSpPr>
          <p:cNvPr id="181" name="Google Shape;181;p3"/>
          <p:cNvSpPr txBox="1"/>
          <p:nvPr/>
        </p:nvSpPr>
        <p:spPr>
          <a:xfrm>
            <a:off x="10423900" y="2086650"/>
            <a:ext cx="1008600" cy="3384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rgbClr val="13726A"/>
                </a:solidFill>
                <a:latin typeface="Calibri"/>
                <a:ea typeface="Calibri"/>
                <a:cs typeface="Calibri"/>
                <a:sym typeface="Calibri"/>
              </a:rPr>
              <a:t>SCRIPTS</a:t>
            </a:r>
            <a:endParaRPr b="0" i="0" sz="1600" u="none" cap="none" strike="noStrike">
              <a:solidFill>
                <a:srgbClr val="13726A"/>
              </a:solidFill>
              <a:latin typeface="Arial"/>
              <a:ea typeface="Arial"/>
              <a:cs typeface="Arial"/>
              <a:sym typeface="Arial"/>
            </a:endParaRPr>
          </a:p>
        </p:txBody>
      </p:sp>
      <p:sp>
        <p:nvSpPr>
          <p:cNvPr id="182" name="Google Shape;182;p3"/>
          <p:cNvSpPr txBox="1"/>
          <p:nvPr/>
        </p:nvSpPr>
        <p:spPr>
          <a:xfrm>
            <a:off x="211500" y="1322675"/>
            <a:ext cx="1427700" cy="400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fr-FR" sz="2000" u="none" cap="none" strike="noStrike">
                <a:solidFill>
                  <a:schemeClr val="dk1"/>
                </a:solidFill>
                <a:latin typeface="Calibri"/>
                <a:ea typeface="Calibri"/>
                <a:cs typeface="Calibri"/>
                <a:sym typeface="Calibri"/>
              </a:rPr>
              <a:t>SERVICES</a:t>
            </a:r>
            <a:endParaRPr b="0" i="0" sz="2000" u="none" cap="none" strike="noStrike">
              <a:solidFill>
                <a:srgbClr val="000000"/>
              </a:solidFill>
              <a:latin typeface="Arial"/>
              <a:ea typeface="Arial"/>
              <a:cs typeface="Arial"/>
              <a:sym typeface="Arial"/>
            </a:endParaRPr>
          </a:p>
        </p:txBody>
      </p:sp>
      <p:pic>
        <p:nvPicPr>
          <p:cNvPr id="183" name="Google Shape;183;p3"/>
          <p:cNvPicPr preferRelativeResize="0"/>
          <p:nvPr/>
        </p:nvPicPr>
        <p:blipFill rotWithShape="1">
          <a:blip r:embed="rId4">
            <a:alphaModFix/>
          </a:blip>
          <a:srcRect b="0" l="0" r="0" t="0"/>
          <a:stretch/>
        </p:blipFill>
        <p:spPr>
          <a:xfrm>
            <a:off x="6667055" y="4526691"/>
            <a:ext cx="345075" cy="327822"/>
          </a:xfrm>
          <a:prstGeom prst="rect">
            <a:avLst/>
          </a:prstGeom>
          <a:noFill/>
          <a:ln>
            <a:noFill/>
          </a:ln>
        </p:spPr>
      </p:pic>
      <p:pic>
        <p:nvPicPr>
          <p:cNvPr id="184" name="Google Shape;184;p3"/>
          <p:cNvPicPr preferRelativeResize="0"/>
          <p:nvPr/>
        </p:nvPicPr>
        <p:blipFill rotWithShape="1">
          <a:blip r:embed="rId17">
            <a:alphaModFix/>
          </a:blip>
          <a:srcRect b="0" l="0" r="0" t="0"/>
          <a:stretch/>
        </p:blipFill>
        <p:spPr>
          <a:xfrm>
            <a:off x="7179397" y="4515274"/>
            <a:ext cx="638264" cy="314369"/>
          </a:xfrm>
          <a:prstGeom prst="rect">
            <a:avLst/>
          </a:prstGeom>
          <a:noFill/>
          <a:ln>
            <a:noFill/>
          </a:ln>
        </p:spPr>
      </p:pic>
      <p:pic>
        <p:nvPicPr>
          <p:cNvPr id="185" name="Google Shape;185;p3"/>
          <p:cNvPicPr preferRelativeResize="0"/>
          <p:nvPr/>
        </p:nvPicPr>
        <p:blipFill rotWithShape="1">
          <a:blip r:embed="rId18">
            <a:alphaModFix/>
          </a:blip>
          <a:srcRect b="0" l="0" r="0" t="0"/>
          <a:stretch/>
        </p:blipFill>
        <p:spPr>
          <a:xfrm>
            <a:off x="4990799" y="4529540"/>
            <a:ext cx="306574" cy="327822"/>
          </a:xfrm>
          <a:prstGeom prst="rect">
            <a:avLst/>
          </a:prstGeom>
          <a:noFill/>
          <a:ln>
            <a:noFill/>
          </a:ln>
        </p:spPr>
      </p:pic>
      <p:sp>
        <p:nvSpPr>
          <p:cNvPr id="186" name="Google Shape;186;p3"/>
          <p:cNvSpPr txBox="1"/>
          <p:nvPr/>
        </p:nvSpPr>
        <p:spPr>
          <a:xfrm>
            <a:off x="9514125" y="1554300"/>
            <a:ext cx="1289400" cy="3384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lang="fr-FR" sz="1600">
                <a:solidFill>
                  <a:srgbClr val="13726A"/>
                </a:solidFill>
                <a:latin typeface="Calibri"/>
                <a:ea typeface="Calibri"/>
                <a:cs typeface="Calibri"/>
                <a:sym typeface="Calibri"/>
              </a:rPr>
              <a:t>Framework</a:t>
            </a:r>
            <a:endParaRPr b="0" i="0" sz="1600" u="none" cap="none" strike="noStrike">
              <a:solidFill>
                <a:srgbClr val="13726A"/>
              </a:solidFill>
              <a:latin typeface="Calibri"/>
              <a:ea typeface="Calibri"/>
              <a:cs typeface="Calibri"/>
              <a:sym typeface="Calibri"/>
            </a:endParaRPr>
          </a:p>
        </p:txBody>
      </p:sp>
      <p:sp>
        <p:nvSpPr>
          <p:cNvPr id="187" name="Google Shape;187;p3"/>
          <p:cNvSpPr/>
          <p:nvPr/>
        </p:nvSpPr>
        <p:spPr>
          <a:xfrm>
            <a:off x="10743274" y="1204300"/>
            <a:ext cx="1317000" cy="369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accent2"/>
                </a:solidFill>
                <a:latin typeface="Calibri"/>
                <a:ea typeface="Calibri"/>
                <a:cs typeface="Calibri"/>
                <a:sym typeface="Calibri"/>
              </a:rPr>
              <a:t>JavaScript</a:t>
            </a:r>
            <a:endParaRPr b="0" i="0" sz="1400" u="none" cap="none" strike="noStrike">
              <a:solidFill>
                <a:schemeClr val="accent2"/>
              </a:solidFill>
              <a:latin typeface="Arial"/>
              <a:ea typeface="Arial"/>
              <a:cs typeface="Arial"/>
              <a:sym typeface="Arial"/>
            </a:endParaRPr>
          </a:p>
        </p:txBody>
      </p:sp>
      <p:sp>
        <p:nvSpPr>
          <p:cNvPr id="188" name="Google Shape;188;p3"/>
          <p:cNvSpPr txBox="1"/>
          <p:nvPr/>
        </p:nvSpPr>
        <p:spPr>
          <a:xfrm>
            <a:off x="9568498" y="4236658"/>
            <a:ext cx="1207500" cy="307736"/>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accent2"/>
                </a:solidFill>
                <a:latin typeface="Calibri"/>
                <a:ea typeface="Calibri"/>
                <a:cs typeface="Calibri"/>
                <a:sym typeface="Calibri"/>
              </a:rPr>
              <a:t>RISQUES</a:t>
            </a:r>
            <a:endParaRPr b="0" i="0" sz="1400" u="none" cap="none" strike="noStrike">
              <a:solidFill>
                <a:schemeClr val="accent2"/>
              </a:solidFill>
              <a:latin typeface="Arial"/>
              <a:ea typeface="Arial"/>
              <a:cs typeface="Arial"/>
              <a:sym typeface="Arial"/>
            </a:endParaRPr>
          </a:p>
        </p:txBody>
      </p:sp>
      <p:sp>
        <p:nvSpPr>
          <p:cNvPr id="189" name="Google Shape;189;p3"/>
          <p:cNvSpPr txBox="1"/>
          <p:nvPr/>
        </p:nvSpPr>
        <p:spPr>
          <a:xfrm>
            <a:off x="9816044" y="4590409"/>
            <a:ext cx="941100" cy="307736"/>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13726A"/>
                </a:solidFill>
                <a:latin typeface="Calibri"/>
                <a:ea typeface="Calibri"/>
                <a:cs typeface="Calibri"/>
                <a:sym typeface="Calibri"/>
              </a:rPr>
              <a:t>HACKER</a:t>
            </a:r>
            <a:endParaRPr b="0" i="0" sz="1400" u="none" cap="none" strike="noStrike">
              <a:solidFill>
                <a:srgbClr val="13726A"/>
              </a:solidFill>
              <a:latin typeface="Arial"/>
              <a:ea typeface="Arial"/>
              <a:cs typeface="Arial"/>
              <a:sym typeface="Arial"/>
            </a:endParaRPr>
          </a:p>
        </p:txBody>
      </p:sp>
      <p:sp>
        <p:nvSpPr>
          <p:cNvPr id="190" name="Google Shape;190;p3"/>
          <p:cNvSpPr txBox="1"/>
          <p:nvPr/>
        </p:nvSpPr>
        <p:spPr>
          <a:xfrm>
            <a:off x="10069301" y="3635800"/>
            <a:ext cx="12075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13726A"/>
                </a:solidFill>
                <a:latin typeface="Calibri"/>
                <a:ea typeface="Calibri"/>
                <a:cs typeface="Calibri"/>
                <a:sym typeface="Calibri"/>
              </a:rPr>
              <a:t>ZERO-DAY</a:t>
            </a:r>
            <a:endParaRPr b="0" i="0" sz="1400" u="none" cap="none" strike="noStrike">
              <a:solidFill>
                <a:srgbClr val="13726A"/>
              </a:solidFill>
              <a:latin typeface="Arial"/>
              <a:ea typeface="Arial"/>
              <a:cs typeface="Arial"/>
              <a:sym typeface="Arial"/>
            </a:endParaRPr>
          </a:p>
        </p:txBody>
      </p:sp>
      <p:sp>
        <p:nvSpPr>
          <p:cNvPr id="191" name="Google Shape;191;p3"/>
          <p:cNvSpPr txBox="1"/>
          <p:nvPr/>
        </p:nvSpPr>
        <p:spPr>
          <a:xfrm>
            <a:off x="9816050" y="3945725"/>
            <a:ext cx="20646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none" strike="noStrike">
                <a:solidFill>
                  <a:schemeClr val="dk1"/>
                </a:solidFill>
                <a:latin typeface="Calibri"/>
                <a:ea typeface="Calibri"/>
                <a:cs typeface="Calibri"/>
                <a:sym typeface="Calibri"/>
              </a:rPr>
              <a:t>VULNÉRABILITÉS</a:t>
            </a:r>
            <a:endParaRPr b="0" i="0" sz="1400" u="none" cap="none" strike="noStrike">
              <a:solidFill>
                <a:srgbClr val="000000"/>
              </a:solidFill>
              <a:latin typeface="Arial"/>
              <a:ea typeface="Arial"/>
              <a:cs typeface="Arial"/>
              <a:sym typeface="Arial"/>
            </a:endParaRPr>
          </a:p>
        </p:txBody>
      </p:sp>
      <p:sp>
        <p:nvSpPr>
          <p:cNvPr id="192" name="Google Shape;192;p3"/>
          <p:cNvSpPr txBox="1"/>
          <p:nvPr/>
        </p:nvSpPr>
        <p:spPr>
          <a:xfrm>
            <a:off x="11039851" y="3728990"/>
            <a:ext cx="6351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none" strike="noStrike">
                <a:solidFill>
                  <a:schemeClr val="accent1"/>
                </a:solidFill>
                <a:latin typeface="Calibri"/>
                <a:ea typeface="Calibri"/>
                <a:cs typeface="Calibri"/>
                <a:sym typeface="Calibri"/>
              </a:rPr>
              <a:t>IPS</a:t>
            </a:r>
            <a:endParaRPr b="0" i="0" sz="1400" u="none" cap="none" strike="noStrike">
              <a:solidFill>
                <a:srgbClr val="000000"/>
              </a:solidFill>
              <a:latin typeface="Arial"/>
              <a:ea typeface="Arial"/>
              <a:cs typeface="Arial"/>
              <a:sym typeface="Arial"/>
            </a:endParaRPr>
          </a:p>
        </p:txBody>
      </p:sp>
      <p:sp>
        <p:nvSpPr>
          <p:cNvPr id="193" name="Google Shape;193;p3"/>
          <p:cNvSpPr txBox="1"/>
          <p:nvPr/>
        </p:nvSpPr>
        <p:spPr>
          <a:xfrm>
            <a:off x="10153735" y="3471619"/>
            <a:ext cx="1207500" cy="252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chemeClr val="accent2"/>
                </a:solidFill>
                <a:latin typeface="Calibri"/>
                <a:ea typeface="Calibri"/>
                <a:cs typeface="Calibri"/>
                <a:sym typeface="Calibri"/>
              </a:rPr>
              <a:t>EBIOS</a:t>
            </a:r>
            <a:endParaRPr b="0" i="0" sz="1600" u="none" cap="none" strike="noStrike">
              <a:solidFill>
                <a:schemeClr val="accent2"/>
              </a:solidFill>
              <a:latin typeface="Arial"/>
              <a:ea typeface="Arial"/>
              <a:cs typeface="Arial"/>
              <a:sym typeface="Arial"/>
            </a:endParaRPr>
          </a:p>
        </p:txBody>
      </p:sp>
      <p:sp>
        <p:nvSpPr>
          <p:cNvPr id="194" name="Google Shape;194;p3"/>
          <p:cNvSpPr txBox="1"/>
          <p:nvPr/>
        </p:nvSpPr>
        <p:spPr>
          <a:xfrm>
            <a:off x="10468547" y="4421128"/>
            <a:ext cx="1207500" cy="252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accent2"/>
                </a:solidFill>
                <a:latin typeface="Calibri"/>
                <a:ea typeface="Calibri"/>
                <a:cs typeface="Calibri"/>
                <a:sym typeface="Calibri"/>
              </a:rPr>
              <a:t>MENACES</a:t>
            </a:r>
            <a:endParaRPr b="0" i="0" sz="1400" u="none" cap="none" strike="noStrike">
              <a:solidFill>
                <a:schemeClr val="accent2"/>
              </a:solidFill>
              <a:latin typeface="Arial"/>
              <a:ea typeface="Arial"/>
              <a:cs typeface="Arial"/>
              <a:sym typeface="Arial"/>
            </a:endParaRPr>
          </a:p>
        </p:txBody>
      </p:sp>
      <p:sp>
        <p:nvSpPr>
          <p:cNvPr id="195" name="Google Shape;195;p3"/>
          <p:cNvSpPr txBox="1"/>
          <p:nvPr/>
        </p:nvSpPr>
        <p:spPr>
          <a:xfrm>
            <a:off x="9663951" y="2119825"/>
            <a:ext cx="729600" cy="369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None/>
            </a:pPr>
            <a:r>
              <a:rPr b="1" i="0" lang="fr-FR" sz="1800" u="none" cap="none" strike="noStrike">
                <a:solidFill>
                  <a:schemeClr val="dk1"/>
                </a:solidFill>
                <a:latin typeface="Calibri"/>
                <a:ea typeface="Calibri"/>
                <a:cs typeface="Calibri"/>
                <a:sym typeface="Calibri"/>
              </a:rPr>
              <a:t>PHP</a:t>
            </a:r>
            <a:endParaRPr/>
          </a:p>
        </p:txBody>
      </p:sp>
      <p:sp>
        <p:nvSpPr>
          <p:cNvPr id="196" name="Google Shape;196;p3"/>
          <p:cNvSpPr txBox="1"/>
          <p:nvPr/>
        </p:nvSpPr>
        <p:spPr>
          <a:xfrm>
            <a:off x="107386" y="2649489"/>
            <a:ext cx="2082900" cy="3078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13726A"/>
                </a:solidFill>
                <a:latin typeface="Calibri"/>
                <a:ea typeface="Calibri"/>
                <a:cs typeface="Calibri"/>
                <a:sym typeface="Calibri"/>
              </a:rPr>
              <a:t>Haute-Disponibilité</a:t>
            </a:r>
            <a:endParaRPr b="0" i="0" sz="1400" u="none" cap="none" strike="noStrike">
              <a:solidFill>
                <a:srgbClr val="13726A"/>
              </a:solidFill>
              <a:latin typeface="Arial"/>
              <a:ea typeface="Arial"/>
              <a:cs typeface="Arial"/>
              <a:sym typeface="Arial"/>
            </a:endParaRPr>
          </a:p>
        </p:txBody>
      </p:sp>
      <p:sp>
        <p:nvSpPr>
          <p:cNvPr id="197" name="Google Shape;197;p3"/>
          <p:cNvSpPr txBox="1"/>
          <p:nvPr/>
        </p:nvSpPr>
        <p:spPr>
          <a:xfrm>
            <a:off x="10392347" y="4725928"/>
            <a:ext cx="1207500" cy="252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fr-FR">
                <a:solidFill>
                  <a:srgbClr val="36464E"/>
                </a:solidFill>
                <a:latin typeface="Calibri"/>
                <a:ea typeface="Calibri"/>
                <a:cs typeface="Calibri"/>
                <a:sym typeface="Calibri"/>
              </a:rPr>
              <a:t>Certificats</a:t>
            </a:r>
            <a:endParaRPr b="0" i="0" sz="1400" u="none" cap="none" strike="noStrike">
              <a:solidFill>
                <a:srgbClr val="36464E"/>
              </a:solidFill>
              <a:latin typeface="Arial"/>
              <a:ea typeface="Arial"/>
              <a:cs typeface="Arial"/>
              <a:sym typeface="Arial"/>
            </a:endParaRPr>
          </a:p>
        </p:txBody>
      </p:sp>
      <p:sp>
        <p:nvSpPr>
          <p:cNvPr id="198" name="Google Shape;198;p3"/>
          <p:cNvSpPr txBox="1"/>
          <p:nvPr/>
        </p:nvSpPr>
        <p:spPr>
          <a:xfrm>
            <a:off x="1293775" y="2797713"/>
            <a:ext cx="638100" cy="32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FR">
                <a:latin typeface="Calibri"/>
                <a:ea typeface="Calibri"/>
                <a:cs typeface="Calibri"/>
                <a:sym typeface="Calibri"/>
              </a:rPr>
              <a:t>...</a:t>
            </a:r>
            <a:endParaRPr b="1">
              <a:latin typeface="Calibri"/>
              <a:ea typeface="Calibri"/>
              <a:cs typeface="Calibri"/>
              <a:sym typeface="Calibri"/>
            </a:endParaRPr>
          </a:p>
        </p:txBody>
      </p:sp>
      <p:sp>
        <p:nvSpPr>
          <p:cNvPr id="199" name="Google Shape;199;p3"/>
          <p:cNvSpPr txBox="1"/>
          <p:nvPr/>
        </p:nvSpPr>
        <p:spPr>
          <a:xfrm>
            <a:off x="484125" y="4661413"/>
            <a:ext cx="638100" cy="32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FR">
                <a:latin typeface="Calibri"/>
                <a:ea typeface="Calibri"/>
                <a:cs typeface="Calibri"/>
                <a:sym typeface="Calibri"/>
              </a:rPr>
              <a:t>...</a:t>
            </a:r>
            <a:endParaRPr b="1">
              <a:latin typeface="Calibri"/>
              <a:ea typeface="Calibri"/>
              <a:cs typeface="Calibri"/>
              <a:sym typeface="Calibri"/>
            </a:endParaRPr>
          </a:p>
        </p:txBody>
      </p:sp>
      <p:sp>
        <p:nvSpPr>
          <p:cNvPr id="200" name="Google Shape;200;p3"/>
          <p:cNvSpPr txBox="1"/>
          <p:nvPr/>
        </p:nvSpPr>
        <p:spPr>
          <a:xfrm>
            <a:off x="6384663" y="5857963"/>
            <a:ext cx="638100" cy="32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FR">
                <a:latin typeface="Calibri"/>
                <a:ea typeface="Calibri"/>
                <a:cs typeface="Calibri"/>
                <a:sym typeface="Calibri"/>
              </a:rPr>
              <a:t>...</a:t>
            </a:r>
            <a:endParaRPr b="1">
              <a:latin typeface="Calibri"/>
              <a:ea typeface="Calibri"/>
              <a:cs typeface="Calibri"/>
              <a:sym typeface="Calibri"/>
            </a:endParaRPr>
          </a:p>
        </p:txBody>
      </p:sp>
      <p:sp>
        <p:nvSpPr>
          <p:cNvPr id="201" name="Google Shape;201;p3"/>
          <p:cNvSpPr txBox="1"/>
          <p:nvPr/>
        </p:nvSpPr>
        <p:spPr>
          <a:xfrm>
            <a:off x="10550525" y="2511050"/>
            <a:ext cx="638100" cy="32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FR">
                <a:latin typeface="Calibri"/>
                <a:ea typeface="Calibri"/>
                <a:cs typeface="Calibri"/>
                <a:sym typeface="Calibri"/>
              </a:rPr>
              <a:t>...</a:t>
            </a:r>
            <a:endParaRPr b="1">
              <a:latin typeface="Calibri"/>
              <a:ea typeface="Calibri"/>
              <a:cs typeface="Calibri"/>
              <a:sym typeface="Calibri"/>
            </a:endParaRPr>
          </a:p>
        </p:txBody>
      </p:sp>
      <p:sp>
        <p:nvSpPr>
          <p:cNvPr id="202" name="Google Shape;202;p3"/>
          <p:cNvSpPr txBox="1"/>
          <p:nvPr/>
        </p:nvSpPr>
        <p:spPr>
          <a:xfrm>
            <a:off x="9967550" y="4706113"/>
            <a:ext cx="638100" cy="32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FR">
                <a:latin typeface="Calibri"/>
                <a:ea typeface="Calibri"/>
                <a:cs typeface="Calibri"/>
                <a:sym typeface="Calibri"/>
              </a:rPr>
              <a:t>...</a:t>
            </a:r>
            <a:endParaRPr b="1">
              <a:latin typeface="Calibri"/>
              <a:ea typeface="Calibri"/>
              <a:cs typeface="Calibri"/>
              <a:sym typeface="Calibri"/>
            </a:endParaRPr>
          </a:p>
        </p:txBody>
      </p:sp>
      <p:sp>
        <p:nvSpPr>
          <p:cNvPr id="203" name="Google Shape;203;p3"/>
          <p:cNvSpPr txBox="1"/>
          <p:nvPr/>
        </p:nvSpPr>
        <p:spPr>
          <a:xfrm>
            <a:off x="10719750" y="3463625"/>
            <a:ext cx="1427700" cy="30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fr-FR" sz="1800">
                <a:solidFill>
                  <a:schemeClr val="dk1"/>
                </a:solidFill>
                <a:latin typeface="Calibri"/>
                <a:ea typeface="Calibri"/>
                <a:cs typeface="Calibri"/>
                <a:sym typeface="Calibri"/>
              </a:rPr>
              <a:t>RGPD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4"/>
          <p:cNvSpPr/>
          <p:nvPr/>
        </p:nvSpPr>
        <p:spPr>
          <a:xfrm>
            <a:off x="537029" y="1124571"/>
            <a:ext cx="11033648" cy="540000"/>
          </a:xfrm>
          <a:prstGeom prst="rect">
            <a:avLst/>
          </a:prstGeom>
          <a:solidFill>
            <a:srgbClr val="13726A"/>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4"/>
          <p:cNvSpPr txBox="1"/>
          <p:nvPr>
            <p:ph idx="1" type="body"/>
          </p:nvPr>
        </p:nvSpPr>
        <p:spPr>
          <a:xfrm>
            <a:off x="537029" y="1107440"/>
            <a:ext cx="11096171" cy="510403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fr-FR">
                <a:solidFill>
                  <a:schemeClr val="lt1"/>
                </a:solidFill>
              </a:rPr>
              <a:t>Le BTS SIO étudie les thèmes suivants :</a:t>
            </a:r>
            <a:endParaRPr/>
          </a:p>
          <a:p>
            <a:pPr indent="-76200" lvl="1" marL="685800" rtl="0" algn="l">
              <a:lnSpc>
                <a:spcPct val="90000"/>
              </a:lnSpc>
              <a:spcBef>
                <a:spcPts val="500"/>
              </a:spcBef>
              <a:spcAft>
                <a:spcPts val="0"/>
              </a:spcAft>
              <a:buClr>
                <a:schemeClr val="dk1"/>
              </a:buClr>
              <a:buSzPts val="2400"/>
              <a:buNone/>
            </a:pPr>
            <a:r>
              <a:t/>
            </a:r>
            <a:endParaRPr b="1">
              <a:solidFill>
                <a:srgbClr val="422E2E"/>
              </a:solidFill>
            </a:endParaRPr>
          </a:p>
          <a:p>
            <a:pPr indent="-228600" lvl="1" marL="685800" rtl="0" algn="l">
              <a:lnSpc>
                <a:spcPct val="90000"/>
              </a:lnSpc>
              <a:spcBef>
                <a:spcPts val="500"/>
              </a:spcBef>
              <a:spcAft>
                <a:spcPts val="0"/>
              </a:spcAft>
              <a:buClr>
                <a:srgbClr val="13726A"/>
              </a:buClr>
              <a:buSzPts val="2400"/>
              <a:buChar char="•"/>
            </a:pPr>
            <a:r>
              <a:rPr b="1" lang="fr-FR">
                <a:solidFill>
                  <a:srgbClr val="13726A"/>
                </a:solidFill>
              </a:rPr>
              <a:t>Les systèmes et services		</a:t>
            </a:r>
            <a:endParaRPr>
              <a:solidFill>
                <a:srgbClr val="13726A"/>
              </a:solidFill>
            </a:endParaRPr>
          </a:p>
          <a:p>
            <a:pPr indent="-228600" lvl="1" marL="685800" rtl="0" algn="l">
              <a:lnSpc>
                <a:spcPct val="90000"/>
              </a:lnSpc>
              <a:spcBef>
                <a:spcPts val="500"/>
              </a:spcBef>
              <a:spcAft>
                <a:spcPts val="0"/>
              </a:spcAft>
              <a:buClr>
                <a:srgbClr val="13726A"/>
              </a:buClr>
              <a:buSzPts val="2400"/>
              <a:buChar char="•"/>
            </a:pPr>
            <a:r>
              <a:rPr b="1" lang="fr-FR">
                <a:solidFill>
                  <a:srgbClr val="13726A"/>
                </a:solidFill>
              </a:rPr>
              <a:t>Les réseaux</a:t>
            </a:r>
            <a:endParaRPr>
              <a:solidFill>
                <a:srgbClr val="13726A"/>
              </a:solidFill>
            </a:endParaRPr>
          </a:p>
          <a:p>
            <a:pPr indent="-228600" lvl="1" marL="685800" rtl="0" algn="l">
              <a:lnSpc>
                <a:spcPct val="90000"/>
              </a:lnSpc>
              <a:spcBef>
                <a:spcPts val="500"/>
              </a:spcBef>
              <a:spcAft>
                <a:spcPts val="0"/>
              </a:spcAft>
              <a:buClr>
                <a:srgbClr val="13726A"/>
              </a:buClr>
              <a:buSzPts val="2400"/>
              <a:buChar char="•"/>
            </a:pPr>
            <a:r>
              <a:rPr b="1" lang="fr-FR">
                <a:solidFill>
                  <a:srgbClr val="13726A"/>
                </a:solidFill>
              </a:rPr>
              <a:t>Les applications</a:t>
            </a:r>
            <a:endParaRPr>
              <a:solidFill>
                <a:srgbClr val="13726A"/>
              </a:solidFill>
            </a:endParaRPr>
          </a:p>
          <a:p>
            <a:pPr indent="-228600" lvl="1" marL="685800" rtl="0" algn="l">
              <a:lnSpc>
                <a:spcPct val="90000"/>
              </a:lnSpc>
              <a:spcBef>
                <a:spcPts val="500"/>
              </a:spcBef>
              <a:spcAft>
                <a:spcPts val="0"/>
              </a:spcAft>
              <a:buClr>
                <a:srgbClr val="13726A"/>
              </a:buClr>
              <a:buSzPts val="2400"/>
              <a:buChar char="•"/>
            </a:pPr>
            <a:r>
              <a:rPr b="1" lang="fr-FR">
                <a:solidFill>
                  <a:srgbClr val="13726A"/>
                </a:solidFill>
              </a:rPr>
              <a:t>Les données</a:t>
            </a:r>
            <a:endParaRPr>
              <a:solidFill>
                <a:srgbClr val="13726A"/>
              </a:solidFill>
            </a:endParaRPr>
          </a:p>
          <a:p>
            <a:pPr indent="-76200" lvl="1" marL="685800" rtl="0" algn="l">
              <a:lnSpc>
                <a:spcPct val="90000"/>
              </a:lnSpc>
              <a:spcBef>
                <a:spcPts val="500"/>
              </a:spcBef>
              <a:spcAft>
                <a:spcPts val="0"/>
              </a:spcAft>
              <a:buClr>
                <a:schemeClr val="dk1"/>
              </a:buClr>
              <a:buSzPts val="2400"/>
              <a:buNone/>
            </a:pPr>
            <a:r>
              <a:t/>
            </a:r>
            <a:endParaRPr>
              <a:solidFill>
                <a:srgbClr val="422E2E"/>
              </a:solidFill>
            </a:endParaRPr>
          </a:p>
        </p:txBody>
      </p:sp>
      <p:sp>
        <p:nvSpPr>
          <p:cNvPr id="210" name="Google Shape;210;p4"/>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fr-FR"/>
              <a:t>SERVICES INFORMATIQUES</a:t>
            </a:r>
            <a:endParaRPr/>
          </a:p>
        </p:txBody>
      </p:sp>
      <p:sp>
        <p:nvSpPr>
          <p:cNvPr id="211" name="Google Shape;211;p4"/>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pic>
        <p:nvPicPr>
          <p:cNvPr descr="Software Carton Box Web 2.0 (remix) by palomaironique" id="212" name="Google Shape;212;p4"/>
          <p:cNvPicPr preferRelativeResize="0"/>
          <p:nvPr/>
        </p:nvPicPr>
        <p:blipFill rotWithShape="1">
          <a:blip r:embed="rId3">
            <a:alphaModFix/>
          </a:blip>
          <a:srcRect b="0" l="0" r="0" t="0"/>
          <a:stretch/>
        </p:blipFill>
        <p:spPr>
          <a:xfrm>
            <a:off x="3854420" y="4178792"/>
            <a:ext cx="873894" cy="1143661"/>
          </a:xfrm>
          <a:prstGeom prst="rect">
            <a:avLst/>
          </a:prstGeom>
          <a:noFill/>
          <a:ln>
            <a:noFill/>
          </a:ln>
        </p:spPr>
      </p:pic>
      <p:pic>
        <p:nvPicPr>
          <p:cNvPr descr="Alternative Virtual Machine Host by ujmoser" id="213" name="Google Shape;213;p4"/>
          <p:cNvPicPr preferRelativeResize="0"/>
          <p:nvPr/>
        </p:nvPicPr>
        <p:blipFill rotWithShape="1">
          <a:blip r:embed="rId4">
            <a:alphaModFix/>
          </a:blip>
          <a:srcRect b="0" l="0" r="0" t="0"/>
          <a:stretch/>
        </p:blipFill>
        <p:spPr>
          <a:xfrm>
            <a:off x="9049819" y="4255921"/>
            <a:ext cx="724851" cy="1120342"/>
          </a:xfrm>
          <a:prstGeom prst="rect">
            <a:avLst/>
          </a:prstGeom>
          <a:noFill/>
          <a:ln>
            <a:noFill/>
          </a:ln>
        </p:spPr>
      </p:pic>
      <p:pic>
        <p:nvPicPr>
          <p:cNvPr id="214" name="Google Shape;214;p4"/>
          <p:cNvPicPr preferRelativeResize="0"/>
          <p:nvPr/>
        </p:nvPicPr>
        <p:blipFill rotWithShape="1">
          <a:blip r:embed="rId5">
            <a:alphaModFix/>
          </a:blip>
          <a:srcRect b="0" l="0" r="0" t="0"/>
          <a:stretch/>
        </p:blipFill>
        <p:spPr>
          <a:xfrm>
            <a:off x="10778300" y="1163350"/>
            <a:ext cx="458625" cy="450500"/>
          </a:xfrm>
          <a:prstGeom prst="rect">
            <a:avLst/>
          </a:prstGeom>
          <a:noFill/>
          <a:ln>
            <a:noFill/>
          </a:ln>
        </p:spPr>
      </p:pic>
      <p:sp>
        <p:nvSpPr>
          <p:cNvPr id="215" name="Google Shape;215;p4"/>
          <p:cNvSpPr/>
          <p:nvPr/>
        </p:nvSpPr>
        <p:spPr>
          <a:xfrm>
            <a:off x="5451107" y="1939523"/>
            <a:ext cx="6096000" cy="1569600"/>
          </a:xfrm>
          <a:prstGeom prst="rect">
            <a:avLst/>
          </a:prstGeom>
          <a:noFill/>
          <a:ln>
            <a:noFill/>
          </a:ln>
        </p:spPr>
        <p:txBody>
          <a:bodyPr anchorCtr="0" anchor="t" bIns="45700" lIns="91425" spcFirstLastPara="1" rIns="91425" wrap="square" tIns="45700">
            <a:spAutoFit/>
          </a:bodyPr>
          <a:lstStyle/>
          <a:p>
            <a:pPr indent="-285750" lvl="1" marL="742950" marR="0" rtl="0" algn="l">
              <a:lnSpc>
                <a:spcPct val="100000"/>
              </a:lnSpc>
              <a:spcBef>
                <a:spcPts val="0"/>
              </a:spcBef>
              <a:spcAft>
                <a:spcPts val="0"/>
              </a:spcAft>
              <a:buClr>
                <a:srgbClr val="13726A"/>
              </a:buClr>
              <a:buSzPts val="2400"/>
              <a:buFont typeface="Arial"/>
              <a:buChar char="•"/>
            </a:pPr>
            <a:r>
              <a:rPr b="1" i="0" lang="fr-FR" sz="2400" u="none" cap="none" strike="noStrike">
                <a:solidFill>
                  <a:srgbClr val="13726A"/>
                </a:solidFill>
                <a:latin typeface="Calibri"/>
                <a:ea typeface="Calibri"/>
                <a:cs typeface="Calibri"/>
                <a:sym typeface="Calibri"/>
              </a:rPr>
              <a:t>Le cloud </a:t>
            </a:r>
            <a:endParaRPr b="0" i="0" sz="1400" u="none" cap="none" strike="noStrike">
              <a:solidFill>
                <a:srgbClr val="13726A"/>
              </a:solidFill>
              <a:latin typeface="Arial"/>
              <a:ea typeface="Arial"/>
              <a:cs typeface="Arial"/>
              <a:sym typeface="Arial"/>
            </a:endParaRPr>
          </a:p>
          <a:p>
            <a:pPr indent="-285750" lvl="1" marL="742950" marR="0" rtl="0" algn="l">
              <a:lnSpc>
                <a:spcPct val="100000"/>
              </a:lnSpc>
              <a:spcBef>
                <a:spcPts val="0"/>
              </a:spcBef>
              <a:spcAft>
                <a:spcPts val="0"/>
              </a:spcAft>
              <a:buClr>
                <a:srgbClr val="13726A"/>
              </a:buClr>
              <a:buSzPts val="2400"/>
              <a:buFont typeface="Arial"/>
              <a:buChar char="•"/>
            </a:pPr>
            <a:r>
              <a:rPr b="1" i="0" lang="fr-FR" sz="2400" u="none" cap="none" strike="noStrike">
                <a:solidFill>
                  <a:srgbClr val="13726A"/>
                </a:solidFill>
                <a:latin typeface="Calibri"/>
                <a:ea typeface="Calibri"/>
                <a:cs typeface="Calibri"/>
                <a:sym typeface="Calibri"/>
              </a:rPr>
              <a:t>La virtualisation</a:t>
            </a:r>
            <a:endParaRPr b="0" i="0" sz="1400" u="none" cap="none" strike="noStrike">
              <a:solidFill>
                <a:srgbClr val="13726A"/>
              </a:solidFill>
              <a:latin typeface="Arial"/>
              <a:ea typeface="Arial"/>
              <a:cs typeface="Arial"/>
              <a:sym typeface="Arial"/>
            </a:endParaRPr>
          </a:p>
          <a:p>
            <a:pPr indent="-285750" lvl="1" marL="742950" marR="0" rtl="0" algn="l">
              <a:lnSpc>
                <a:spcPct val="100000"/>
              </a:lnSpc>
              <a:spcBef>
                <a:spcPts val="0"/>
              </a:spcBef>
              <a:spcAft>
                <a:spcPts val="0"/>
              </a:spcAft>
              <a:buClr>
                <a:srgbClr val="13726A"/>
              </a:buClr>
              <a:buSzPts val="2400"/>
              <a:buFont typeface="Arial"/>
              <a:buChar char="•"/>
            </a:pPr>
            <a:r>
              <a:rPr b="1" i="0" lang="fr-FR" sz="2400" u="none" cap="none" strike="noStrike">
                <a:solidFill>
                  <a:srgbClr val="13726A"/>
                </a:solidFill>
                <a:latin typeface="Calibri"/>
                <a:ea typeface="Calibri"/>
                <a:cs typeface="Calibri"/>
                <a:sym typeface="Calibri"/>
              </a:rPr>
              <a:t>La cybersécurité</a:t>
            </a:r>
            <a:endParaRPr b="0" i="0" sz="1400" u="none" cap="none" strike="noStrike">
              <a:solidFill>
                <a:srgbClr val="13726A"/>
              </a:solidFill>
              <a:latin typeface="Arial"/>
              <a:ea typeface="Arial"/>
              <a:cs typeface="Arial"/>
              <a:sym typeface="Arial"/>
            </a:endParaRPr>
          </a:p>
          <a:p>
            <a:pPr indent="-133350" lvl="1" marL="742950" marR="0" rtl="0" algn="l">
              <a:lnSpc>
                <a:spcPct val="100000"/>
              </a:lnSpc>
              <a:spcBef>
                <a:spcPts val="0"/>
              </a:spcBef>
              <a:spcAft>
                <a:spcPts val="0"/>
              </a:spcAft>
              <a:buClr>
                <a:schemeClr val="dk1"/>
              </a:buClr>
              <a:buSzPts val="2400"/>
              <a:buFont typeface="Arial"/>
              <a:buNone/>
            </a:pPr>
            <a:r>
              <a:t/>
            </a:r>
            <a:endParaRPr b="0" i="0" sz="2400" u="none" cap="none" strike="noStrike">
              <a:solidFill>
                <a:srgbClr val="422E2E"/>
              </a:solidFill>
              <a:latin typeface="Calibri"/>
              <a:ea typeface="Calibri"/>
              <a:cs typeface="Calibri"/>
              <a:sym typeface="Calibri"/>
            </a:endParaRPr>
          </a:p>
        </p:txBody>
      </p:sp>
      <p:pic>
        <p:nvPicPr>
          <p:cNvPr id="216" name="Google Shape;216;p4">
            <a:hlinkClick r:id="rId6"/>
          </p:cNvPr>
          <p:cNvPicPr preferRelativeResize="0"/>
          <p:nvPr/>
        </p:nvPicPr>
        <p:blipFill rotWithShape="1">
          <a:blip r:embed="rId7">
            <a:alphaModFix/>
          </a:blip>
          <a:srcRect b="0" l="0" r="0" t="0"/>
          <a:stretch/>
        </p:blipFill>
        <p:spPr>
          <a:xfrm>
            <a:off x="10110930" y="4343703"/>
            <a:ext cx="1428950" cy="860228"/>
          </a:xfrm>
          <a:prstGeom prst="rect">
            <a:avLst/>
          </a:prstGeom>
          <a:noFill/>
          <a:ln>
            <a:noFill/>
          </a:ln>
        </p:spPr>
      </p:pic>
      <p:pic>
        <p:nvPicPr>
          <p:cNvPr id="217" name="Google Shape;217;p4"/>
          <p:cNvPicPr preferRelativeResize="0"/>
          <p:nvPr/>
        </p:nvPicPr>
        <p:blipFill rotWithShape="1">
          <a:blip r:embed="rId8">
            <a:alphaModFix/>
          </a:blip>
          <a:srcRect b="0" l="0" r="0" t="0"/>
          <a:stretch/>
        </p:blipFill>
        <p:spPr>
          <a:xfrm>
            <a:off x="5286921" y="4004073"/>
            <a:ext cx="1109926" cy="941515"/>
          </a:xfrm>
          <a:prstGeom prst="rect">
            <a:avLst/>
          </a:prstGeom>
          <a:noFill/>
          <a:ln>
            <a:noFill/>
          </a:ln>
        </p:spPr>
      </p:pic>
      <p:pic>
        <p:nvPicPr>
          <p:cNvPr id="218" name="Google Shape;218;p4">
            <a:hlinkClick r:id="rId9"/>
          </p:cNvPr>
          <p:cNvPicPr preferRelativeResize="0"/>
          <p:nvPr/>
        </p:nvPicPr>
        <p:blipFill rotWithShape="1">
          <a:blip r:embed="rId10">
            <a:alphaModFix/>
          </a:blip>
          <a:srcRect b="0" l="0" r="0" t="0"/>
          <a:stretch/>
        </p:blipFill>
        <p:spPr>
          <a:xfrm>
            <a:off x="4964088" y="4237369"/>
            <a:ext cx="937879" cy="1035793"/>
          </a:xfrm>
          <a:prstGeom prst="rect">
            <a:avLst/>
          </a:prstGeom>
          <a:noFill/>
          <a:ln>
            <a:noFill/>
          </a:ln>
        </p:spPr>
      </p:pic>
      <p:pic>
        <p:nvPicPr>
          <p:cNvPr id="219" name="Google Shape;219;p4"/>
          <p:cNvPicPr preferRelativeResize="0"/>
          <p:nvPr/>
        </p:nvPicPr>
        <p:blipFill rotWithShape="1">
          <a:blip r:embed="rId11">
            <a:alphaModFix/>
          </a:blip>
          <a:srcRect b="0" l="0" r="0" t="0"/>
          <a:stretch/>
        </p:blipFill>
        <p:spPr>
          <a:xfrm>
            <a:off x="2063478" y="4209273"/>
            <a:ext cx="1586213" cy="982467"/>
          </a:xfrm>
          <a:prstGeom prst="rect">
            <a:avLst/>
          </a:prstGeom>
          <a:noFill/>
          <a:ln>
            <a:noFill/>
          </a:ln>
        </p:spPr>
      </p:pic>
      <p:pic>
        <p:nvPicPr>
          <p:cNvPr id="220" name="Google Shape;220;p4"/>
          <p:cNvPicPr preferRelativeResize="0"/>
          <p:nvPr/>
        </p:nvPicPr>
        <p:blipFill rotWithShape="1">
          <a:blip r:embed="rId12">
            <a:alphaModFix/>
          </a:blip>
          <a:srcRect b="0" l="0" r="0" t="0"/>
          <a:stretch/>
        </p:blipFill>
        <p:spPr>
          <a:xfrm>
            <a:off x="819591" y="4131362"/>
            <a:ext cx="1008113" cy="1141800"/>
          </a:xfrm>
          <a:prstGeom prst="rect">
            <a:avLst/>
          </a:prstGeom>
          <a:noFill/>
          <a:ln>
            <a:noFill/>
          </a:ln>
        </p:spPr>
      </p:pic>
      <p:pic>
        <p:nvPicPr>
          <p:cNvPr id="221" name="Google Shape;221;p4"/>
          <p:cNvPicPr preferRelativeResize="0"/>
          <p:nvPr/>
        </p:nvPicPr>
        <p:blipFill>
          <a:blip r:embed="rId13">
            <a:alphaModFix/>
          </a:blip>
          <a:stretch>
            <a:fillRect/>
          </a:stretch>
        </p:blipFill>
        <p:spPr>
          <a:xfrm>
            <a:off x="6728988" y="4232738"/>
            <a:ext cx="1988688" cy="10357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5"/>
          <p:cNvSpPr/>
          <p:nvPr/>
        </p:nvSpPr>
        <p:spPr>
          <a:xfrm>
            <a:off x="537029" y="1080000"/>
            <a:ext cx="5248200" cy="540000"/>
          </a:xfrm>
          <a:prstGeom prst="rect">
            <a:avLst/>
          </a:prstGeom>
          <a:solidFill>
            <a:srgbClr val="13726A"/>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7" name="Google Shape;227;p5"/>
          <p:cNvSpPr txBox="1"/>
          <p:nvPr>
            <p:ph idx="1" type="body"/>
          </p:nvPr>
        </p:nvSpPr>
        <p:spPr>
          <a:xfrm>
            <a:off x="537029" y="1101670"/>
            <a:ext cx="11096100" cy="46187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fr-FR">
                <a:solidFill>
                  <a:schemeClr val="lt1"/>
                </a:solidFill>
              </a:rPr>
              <a:t>Le BTS SIO forme :</a:t>
            </a:r>
            <a:endParaRPr/>
          </a:p>
          <a:p>
            <a:pPr indent="-228600" lvl="1" marL="685800" rtl="0" algn="l">
              <a:lnSpc>
                <a:spcPct val="90000"/>
              </a:lnSpc>
              <a:spcBef>
                <a:spcPts val="1100"/>
              </a:spcBef>
              <a:spcAft>
                <a:spcPts val="0"/>
              </a:spcAft>
              <a:buClr>
                <a:srgbClr val="13726A"/>
              </a:buClr>
              <a:buSzPts val="2400"/>
              <a:buChar char="•"/>
            </a:pPr>
            <a:r>
              <a:rPr lang="fr-FR">
                <a:solidFill>
                  <a:srgbClr val="13726A"/>
                </a:solidFill>
              </a:rPr>
              <a:t>au </a:t>
            </a:r>
            <a:r>
              <a:rPr lang="fr-FR">
                <a:solidFill>
                  <a:srgbClr val="13726A"/>
                </a:solidFill>
              </a:rPr>
              <a:t>développement web</a:t>
            </a:r>
            <a:endParaRPr>
              <a:solidFill>
                <a:srgbClr val="13726A"/>
              </a:solidFill>
            </a:endParaRPr>
          </a:p>
          <a:p>
            <a:pPr indent="-228600" lvl="1" marL="685800" rtl="0" algn="l">
              <a:lnSpc>
                <a:spcPct val="90000"/>
              </a:lnSpc>
              <a:spcBef>
                <a:spcPts val="500"/>
              </a:spcBef>
              <a:spcAft>
                <a:spcPts val="0"/>
              </a:spcAft>
              <a:buClr>
                <a:srgbClr val="13726A"/>
              </a:buClr>
              <a:buSzPts val="2400"/>
              <a:buChar char="•"/>
            </a:pPr>
            <a:r>
              <a:rPr lang="fr-FR">
                <a:solidFill>
                  <a:srgbClr val="13726A"/>
                </a:solidFill>
              </a:rPr>
              <a:t>à la programmation objet et mobile</a:t>
            </a:r>
            <a:endParaRPr>
              <a:solidFill>
                <a:srgbClr val="13726A"/>
              </a:solidFill>
            </a:endParaRPr>
          </a:p>
          <a:p>
            <a:pPr indent="-228600" lvl="1" marL="685800" rtl="0" algn="l">
              <a:lnSpc>
                <a:spcPct val="90000"/>
              </a:lnSpc>
              <a:spcBef>
                <a:spcPts val="500"/>
              </a:spcBef>
              <a:spcAft>
                <a:spcPts val="0"/>
              </a:spcAft>
              <a:buClr>
                <a:srgbClr val="13726A"/>
              </a:buClr>
              <a:buSzPts val="2400"/>
              <a:buChar char="•"/>
            </a:pPr>
            <a:r>
              <a:rPr lang="fr-FR">
                <a:solidFill>
                  <a:srgbClr val="13726A"/>
                </a:solidFill>
              </a:rPr>
              <a:t>à l’administration système et réseau</a:t>
            </a:r>
            <a:endParaRPr>
              <a:solidFill>
                <a:srgbClr val="13726A"/>
              </a:solidFill>
            </a:endParaRPr>
          </a:p>
          <a:p>
            <a:pPr indent="-228600" lvl="1" marL="685800" rtl="0" algn="l">
              <a:lnSpc>
                <a:spcPct val="90000"/>
              </a:lnSpc>
              <a:spcBef>
                <a:spcPts val="500"/>
              </a:spcBef>
              <a:spcAft>
                <a:spcPts val="0"/>
              </a:spcAft>
              <a:buClr>
                <a:srgbClr val="13726A"/>
              </a:buClr>
              <a:buSzPts val="2400"/>
              <a:buChar char="•"/>
            </a:pPr>
            <a:r>
              <a:rPr lang="fr-FR">
                <a:solidFill>
                  <a:srgbClr val="13726A"/>
                </a:solidFill>
              </a:rPr>
              <a:t>à la sécurisation des SI</a:t>
            </a:r>
            <a:endParaRPr>
              <a:solidFill>
                <a:srgbClr val="13726A"/>
              </a:solidFill>
            </a:endParaRPr>
          </a:p>
          <a:p>
            <a:pPr indent="-228600" lvl="1" marL="685800" rtl="0" algn="l">
              <a:lnSpc>
                <a:spcPct val="90000"/>
              </a:lnSpc>
              <a:spcBef>
                <a:spcPts val="500"/>
              </a:spcBef>
              <a:spcAft>
                <a:spcPts val="0"/>
              </a:spcAft>
              <a:buClr>
                <a:srgbClr val="13726A"/>
              </a:buClr>
              <a:buSzPts val="2400"/>
              <a:buChar char="•"/>
            </a:pPr>
            <a:r>
              <a:rPr lang="fr-FR">
                <a:solidFill>
                  <a:srgbClr val="13726A"/>
                </a:solidFill>
              </a:rPr>
              <a:t>à la gestion de projets</a:t>
            </a:r>
            <a:endParaRPr>
              <a:solidFill>
                <a:srgbClr val="13726A"/>
              </a:solidFill>
            </a:endParaRPr>
          </a:p>
        </p:txBody>
      </p:sp>
      <p:sp>
        <p:nvSpPr>
          <p:cNvPr id="228" name="Google Shape;228;p5"/>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fr-FR"/>
              <a:t>SERVICES INFORMATIQUES</a:t>
            </a:r>
            <a:endParaRPr/>
          </a:p>
        </p:txBody>
      </p:sp>
      <p:sp>
        <p:nvSpPr>
          <p:cNvPr id="229" name="Google Shape;229;p5"/>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sp>
        <p:nvSpPr>
          <p:cNvPr id="230" name="Google Shape;230;p5"/>
          <p:cNvSpPr/>
          <p:nvPr/>
        </p:nvSpPr>
        <p:spPr>
          <a:xfrm>
            <a:off x="6198131" y="1080000"/>
            <a:ext cx="5248309" cy="540000"/>
          </a:xfrm>
          <a:prstGeom prst="rect">
            <a:avLst/>
          </a:prstGeom>
          <a:solidFill>
            <a:srgbClr val="544F4F"/>
          </a:solidFill>
          <a:ln cap="flat" cmpd="sng" w="12700">
            <a:solidFill>
              <a:srgbClr val="27333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7895A1"/>
              </a:solidFill>
              <a:latin typeface="Calibri"/>
              <a:ea typeface="Calibri"/>
              <a:cs typeface="Calibri"/>
              <a:sym typeface="Calibri"/>
            </a:endParaRPr>
          </a:p>
        </p:txBody>
      </p:sp>
      <p:pic>
        <p:nvPicPr>
          <p:cNvPr descr="VOIP phone by mark.starikov" id="231" name="Google Shape;231;p5"/>
          <p:cNvPicPr preferRelativeResize="0"/>
          <p:nvPr/>
        </p:nvPicPr>
        <p:blipFill rotWithShape="1">
          <a:blip r:embed="rId3">
            <a:alphaModFix/>
          </a:blip>
          <a:srcRect b="0" l="0" r="0" t="0"/>
          <a:stretch/>
        </p:blipFill>
        <p:spPr>
          <a:xfrm>
            <a:off x="7920935" y="5083825"/>
            <a:ext cx="703363" cy="564783"/>
          </a:xfrm>
          <a:prstGeom prst="rect">
            <a:avLst/>
          </a:prstGeom>
          <a:noFill/>
          <a:ln>
            <a:noFill/>
          </a:ln>
        </p:spPr>
      </p:pic>
      <p:pic>
        <p:nvPicPr>
          <p:cNvPr descr="Multimedia by star4clover" id="232" name="Google Shape;232;p5"/>
          <p:cNvPicPr preferRelativeResize="0"/>
          <p:nvPr/>
        </p:nvPicPr>
        <p:blipFill rotWithShape="1">
          <a:blip r:embed="rId4">
            <a:alphaModFix/>
          </a:blip>
          <a:srcRect b="0" l="0" r="0" t="0"/>
          <a:stretch/>
        </p:blipFill>
        <p:spPr>
          <a:xfrm>
            <a:off x="8511813" y="3717468"/>
            <a:ext cx="1216081" cy="1079185"/>
          </a:xfrm>
          <a:prstGeom prst="rect">
            <a:avLst/>
          </a:prstGeom>
          <a:noFill/>
          <a:ln>
            <a:noFill/>
          </a:ln>
        </p:spPr>
      </p:pic>
      <p:pic>
        <p:nvPicPr>
          <p:cNvPr descr="robot carrying things 4 by rg1024" id="233" name="Google Shape;233;p5"/>
          <p:cNvPicPr preferRelativeResize="0"/>
          <p:nvPr/>
        </p:nvPicPr>
        <p:blipFill rotWithShape="1">
          <a:blip r:embed="rId5">
            <a:alphaModFix/>
          </a:blip>
          <a:srcRect b="0" l="0" r="0" t="0"/>
          <a:stretch/>
        </p:blipFill>
        <p:spPr>
          <a:xfrm>
            <a:off x="10140687" y="3853377"/>
            <a:ext cx="541478" cy="807730"/>
          </a:xfrm>
          <a:prstGeom prst="rect">
            <a:avLst/>
          </a:prstGeom>
          <a:noFill/>
          <a:ln>
            <a:noFill/>
          </a:ln>
        </p:spPr>
      </p:pic>
      <p:pic>
        <p:nvPicPr>
          <p:cNvPr descr="SVG by Andy" id="234" name="Google Shape;234;p5"/>
          <p:cNvPicPr preferRelativeResize="0"/>
          <p:nvPr/>
        </p:nvPicPr>
        <p:blipFill rotWithShape="1">
          <a:blip r:embed="rId6">
            <a:alphaModFix/>
          </a:blip>
          <a:srcRect b="0" l="0" r="0" t="0"/>
          <a:stretch/>
        </p:blipFill>
        <p:spPr>
          <a:xfrm>
            <a:off x="7277911" y="3836479"/>
            <a:ext cx="821109" cy="841165"/>
          </a:xfrm>
          <a:prstGeom prst="rect">
            <a:avLst/>
          </a:prstGeom>
          <a:noFill/>
          <a:ln>
            <a:noFill/>
          </a:ln>
        </p:spPr>
      </p:pic>
      <p:pic>
        <p:nvPicPr>
          <p:cNvPr id="235" name="Google Shape;235;p5"/>
          <p:cNvPicPr preferRelativeResize="0"/>
          <p:nvPr/>
        </p:nvPicPr>
        <p:blipFill rotWithShape="1">
          <a:blip r:embed="rId7">
            <a:alphaModFix/>
          </a:blip>
          <a:srcRect b="0" l="0" r="0" t="0"/>
          <a:stretch/>
        </p:blipFill>
        <p:spPr>
          <a:xfrm>
            <a:off x="9119853" y="4903832"/>
            <a:ext cx="1571177" cy="924768"/>
          </a:xfrm>
          <a:prstGeom prst="rect">
            <a:avLst/>
          </a:prstGeom>
          <a:noFill/>
          <a:ln>
            <a:noFill/>
          </a:ln>
        </p:spPr>
      </p:pic>
      <p:pic>
        <p:nvPicPr>
          <p:cNvPr id="236" name="Google Shape;236;p5"/>
          <p:cNvPicPr preferRelativeResize="0"/>
          <p:nvPr/>
        </p:nvPicPr>
        <p:blipFill rotWithShape="1">
          <a:blip r:embed="rId8">
            <a:alphaModFix/>
          </a:blip>
          <a:srcRect b="0" l="0" r="0" t="0"/>
          <a:stretch/>
        </p:blipFill>
        <p:spPr>
          <a:xfrm>
            <a:off x="1351783" y="3788159"/>
            <a:ext cx="1274186" cy="937801"/>
          </a:xfrm>
          <a:prstGeom prst="rect">
            <a:avLst/>
          </a:prstGeom>
          <a:noFill/>
          <a:ln>
            <a:noFill/>
          </a:ln>
        </p:spPr>
      </p:pic>
      <p:pic>
        <p:nvPicPr>
          <p:cNvPr id="237" name="Google Shape;237;p5"/>
          <p:cNvPicPr preferRelativeResize="0"/>
          <p:nvPr/>
        </p:nvPicPr>
        <p:blipFill rotWithShape="1">
          <a:blip r:embed="rId9">
            <a:alphaModFix/>
          </a:blip>
          <a:srcRect b="0" l="0" r="0" t="0"/>
          <a:stretch/>
        </p:blipFill>
        <p:spPr>
          <a:xfrm>
            <a:off x="3131711" y="4677644"/>
            <a:ext cx="1099800" cy="934830"/>
          </a:xfrm>
          <a:prstGeom prst="rect">
            <a:avLst/>
          </a:prstGeom>
          <a:noFill/>
          <a:ln>
            <a:noFill/>
          </a:ln>
        </p:spPr>
      </p:pic>
      <p:pic>
        <p:nvPicPr>
          <p:cNvPr id="238" name="Google Shape;238;p5"/>
          <p:cNvPicPr preferRelativeResize="0"/>
          <p:nvPr/>
        </p:nvPicPr>
        <p:blipFill rotWithShape="1">
          <a:blip r:embed="rId10">
            <a:alphaModFix/>
          </a:blip>
          <a:srcRect b="0" l="0" r="0" t="0"/>
          <a:stretch/>
        </p:blipFill>
        <p:spPr>
          <a:xfrm>
            <a:off x="2898420" y="3570039"/>
            <a:ext cx="2159977" cy="1214987"/>
          </a:xfrm>
          <a:prstGeom prst="rect">
            <a:avLst/>
          </a:prstGeom>
          <a:noFill/>
          <a:ln>
            <a:noFill/>
          </a:ln>
        </p:spPr>
      </p:pic>
      <p:pic>
        <p:nvPicPr>
          <p:cNvPr id="239" name="Google Shape;239;p5"/>
          <p:cNvPicPr preferRelativeResize="0"/>
          <p:nvPr/>
        </p:nvPicPr>
        <p:blipFill rotWithShape="1">
          <a:blip r:embed="rId11">
            <a:alphaModFix/>
          </a:blip>
          <a:srcRect b="0" l="0" r="0" t="0"/>
          <a:stretch/>
        </p:blipFill>
        <p:spPr>
          <a:xfrm>
            <a:off x="4536745" y="4736974"/>
            <a:ext cx="911489" cy="911489"/>
          </a:xfrm>
          <a:prstGeom prst="rect">
            <a:avLst/>
          </a:prstGeom>
          <a:noFill/>
          <a:ln>
            <a:noFill/>
          </a:ln>
        </p:spPr>
      </p:pic>
      <p:pic>
        <p:nvPicPr>
          <p:cNvPr id="240" name="Google Shape;240;p5"/>
          <p:cNvPicPr preferRelativeResize="0"/>
          <p:nvPr/>
        </p:nvPicPr>
        <p:blipFill rotWithShape="1">
          <a:blip r:embed="rId12">
            <a:alphaModFix/>
          </a:blip>
          <a:srcRect b="0" l="0" r="0" t="0"/>
          <a:stretch/>
        </p:blipFill>
        <p:spPr>
          <a:xfrm>
            <a:off x="1315675" y="4718640"/>
            <a:ext cx="1184822" cy="893834"/>
          </a:xfrm>
          <a:prstGeom prst="rect">
            <a:avLst/>
          </a:prstGeom>
          <a:noFill/>
          <a:ln>
            <a:noFill/>
          </a:ln>
        </p:spPr>
      </p:pic>
      <p:pic>
        <p:nvPicPr>
          <p:cNvPr id="241" name="Google Shape;241;p5"/>
          <p:cNvPicPr preferRelativeResize="0"/>
          <p:nvPr/>
        </p:nvPicPr>
        <p:blipFill rotWithShape="1">
          <a:blip r:embed="rId13">
            <a:alphaModFix/>
          </a:blip>
          <a:srcRect b="0" l="0" r="0" t="0"/>
          <a:stretch/>
        </p:blipFill>
        <p:spPr>
          <a:xfrm>
            <a:off x="5215700" y="1087150"/>
            <a:ext cx="458625" cy="450500"/>
          </a:xfrm>
          <a:prstGeom prst="rect">
            <a:avLst/>
          </a:prstGeom>
          <a:noFill/>
          <a:ln>
            <a:noFill/>
          </a:ln>
        </p:spPr>
      </p:pic>
      <p:pic>
        <p:nvPicPr>
          <p:cNvPr id="242" name="Google Shape;242;p5"/>
          <p:cNvPicPr preferRelativeResize="0"/>
          <p:nvPr/>
        </p:nvPicPr>
        <p:blipFill rotWithShape="1">
          <a:blip r:embed="rId14">
            <a:alphaModFix/>
          </a:blip>
          <a:srcRect b="0" l="0" r="0" t="0"/>
          <a:stretch/>
        </p:blipFill>
        <p:spPr>
          <a:xfrm>
            <a:off x="10804176" y="1073878"/>
            <a:ext cx="569976" cy="502920"/>
          </a:xfrm>
          <a:prstGeom prst="rect">
            <a:avLst/>
          </a:prstGeom>
          <a:noFill/>
          <a:ln>
            <a:noFill/>
          </a:ln>
        </p:spPr>
      </p:pic>
      <p:sp>
        <p:nvSpPr>
          <p:cNvPr id="243" name="Google Shape;243;p5"/>
          <p:cNvSpPr txBox="1"/>
          <p:nvPr/>
        </p:nvSpPr>
        <p:spPr>
          <a:xfrm>
            <a:off x="6198125" y="1101675"/>
            <a:ext cx="5435100" cy="48675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2800"/>
              <a:buFont typeface="Arial"/>
              <a:buNone/>
            </a:pPr>
            <a:r>
              <a:rPr b="0" i="0" lang="fr-FR" sz="2800" u="none" cap="none" strike="noStrike">
                <a:solidFill>
                  <a:srgbClr val="FFFFFF"/>
                </a:solidFill>
                <a:latin typeface="Calibri"/>
                <a:ea typeface="Calibri"/>
                <a:cs typeface="Calibri"/>
                <a:sym typeface="Calibri"/>
              </a:rPr>
              <a:t>Le BTS SIO ne forme pas :</a:t>
            </a:r>
            <a:endParaRPr b="0" i="0" sz="1400" u="none" cap="none" strike="noStrike">
              <a:solidFill>
                <a:srgbClr val="000000"/>
              </a:solidFill>
              <a:latin typeface="Arial"/>
              <a:ea typeface="Arial"/>
              <a:cs typeface="Arial"/>
              <a:sym typeface="Arial"/>
            </a:endParaRPr>
          </a:p>
          <a:p>
            <a:pPr indent="-342900" lvl="1" marL="800100" marR="0" rtl="0" algn="l">
              <a:lnSpc>
                <a:spcPct val="90000"/>
              </a:lnSpc>
              <a:spcBef>
                <a:spcPts val="1100"/>
              </a:spcBef>
              <a:spcAft>
                <a:spcPts val="0"/>
              </a:spcAft>
              <a:buClr>
                <a:srgbClr val="544F4F"/>
              </a:buClr>
              <a:buSzPts val="2400"/>
              <a:buFont typeface="Arial"/>
              <a:buChar char="•"/>
            </a:pPr>
            <a:r>
              <a:rPr lang="fr-FR" sz="2400">
                <a:solidFill>
                  <a:srgbClr val="544F4F"/>
                </a:solidFill>
                <a:latin typeface="Calibri"/>
                <a:ea typeface="Calibri"/>
                <a:cs typeface="Calibri"/>
                <a:sym typeface="Calibri"/>
              </a:rPr>
              <a:t>à l</a:t>
            </a:r>
            <a:r>
              <a:rPr b="0" i="0" lang="fr-FR" sz="2400" u="none" cap="none" strike="noStrike">
                <a:solidFill>
                  <a:srgbClr val="544F4F"/>
                </a:solidFill>
                <a:latin typeface="Calibri"/>
                <a:ea typeface="Calibri"/>
                <a:cs typeface="Calibri"/>
                <a:sym typeface="Calibri"/>
              </a:rPr>
              <a:t>’infographie (art numérique)</a:t>
            </a:r>
            <a:endParaRPr b="0" i="0" sz="1400" u="none" cap="none" strike="noStrike">
              <a:solidFill>
                <a:srgbClr val="544F4F"/>
              </a:solidFill>
              <a:latin typeface="Arial"/>
              <a:ea typeface="Arial"/>
              <a:cs typeface="Arial"/>
              <a:sym typeface="Arial"/>
            </a:endParaRPr>
          </a:p>
          <a:p>
            <a:pPr indent="-342900" lvl="1" marL="800100" marR="0" rtl="0" algn="l">
              <a:lnSpc>
                <a:spcPct val="90000"/>
              </a:lnSpc>
              <a:spcBef>
                <a:spcPts val="500"/>
              </a:spcBef>
              <a:spcAft>
                <a:spcPts val="0"/>
              </a:spcAft>
              <a:buClr>
                <a:srgbClr val="544F4F"/>
              </a:buClr>
              <a:buSzPts val="2400"/>
              <a:buFont typeface="Arial"/>
              <a:buChar char="•"/>
            </a:pPr>
            <a:r>
              <a:rPr lang="fr-FR" sz="2400">
                <a:solidFill>
                  <a:srgbClr val="544F4F"/>
                </a:solidFill>
                <a:latin typeface="Calibri"/>
                <a:ea typeface="Calibri"/>
                <a:cs typeface="Calibri"/>
                <a:sym typeface="Calibri"/>
              </a:rPr>
              <a:t>au</a:t>
            </a:r>
            <a:r>
              <a:rPr b="0" i="0" lang="fr-FR" sz="2400" u="none" cap="none" strike="noStrike">
                <a:solidFill>
                  <a:srgbClr val="544F4F"/>
                </a:solidFill>
                <a:latin typeface="Calibri"/>
                <a:ea typeface="Calibri"/>
                <a:cs typeface="Calibri"/>
                <a:sym typeface="Calibri"/>
              </a:rPr>
              <a:t> multimédia (photo, vidéo, …)</a:t>
            </a:r>
            <a:endParaRPr/>
          </a:p>
          <a:p>
            <a:pPr indent="-342900" lvl="1" marL="800100" marR="0" rtl="0" algn="l">
              <a:lnSpc>
                <a:spcPct val="90000"/>
              </a:lnSpc>
              <a:spcBef>
                <a:spcPts val="500"/>
              </a:spcBef>
              <a:spcAft>
                <a:spcPts val="0"/>
              </a:spcAft>
              <a:buClr>
                <a:srgbClr val="544F4F"/>
              </a:buClr>
              <a:buSzPts val="2400"/>
              <a:buFont typeface="Arial"/>
              <a:buChar char="•"/>
            </a:pPr>
            <a:r>
              <a:rPr lang="fr-FR" sz="2400">
                <a:solidFill>
                  <a:srgbClr val="544F4F"/>
                </a:solidFill>
                <a:latin typeface="Calibri"/>
                <a:ea typeface="Calibri"/>
                <a:cs typeface="Calibri"/>
                <a:sym typeface="Calibri"/>
              </a:rPr>
              <a:t>à la production de </a:t>
            </a:r>
            <a:r>
              <a:rPr b="0" i="0" lang="fr-FR" sz="2400" u="none" cap="none" strike="noStrike">
                <a:solidFill>
                  <a:srgbClr val="544F4F"/>
                </a:solidFill>
                <a:latin typeface="Calibri"/>
                <a:ea typeface="Calibri"/>
                <a:cs typeface="Calibri"/>
                <a:sym typeface="Calibri"/>
              </a:rPr>
              <a:t>jeux vidéos</a:t>
            </a:r>
            <a:endParaRPr b="0" i="0" sz="1400" u="none" cap="none" strike="noStrike">
              <a:solidFill>
                <a:srgbClr val="544F4F"/>
              </a:solidFill>
              <a:latin typeface="Arial"/>
              <a:ea typeface="Arial"/>
              <a:cs typeface="Arial"/>
              <a:sym typeface="Arial"/>
            </a:endParaRPr>
          </a:p>
          <a:p>
            <a:pPr indent="-342900" lvl="1" marL="800100" marR="0" rtl="0" algn="l">
              <a:lnSpc>
                <a:spcPct val="90000"/>
              </a:lnSpc>
              <a:spcBef>
                <a:spcPts val="500"/>
              </a:spcBef>
              <a:spcAft>
                <a:spcPts val="0"/>
              </a:spcAft>
              <a:buClr>
                <a:srgbClr val="544F4F"/>
              </a:buClr>
              <a:buSzPts val="2400"/>
              <a:buFont typeface="Arial"/>
              <a:buChar char="•"/>
            </a:pPr>
            <a:r>
              <a:rPr lang="fr-FR" sz="2400">
                <a:solidFill>
                  <a:srgbClr val="544F4F"/>
                </a:solidFill>
                <a:latin typeface="Calibri"/>
                <a:ea typeface="Calibri"/>
                <a:cs typeface="Calibri"/>
                <a:sym typeface="Calibri"/>
              </a:rPr>
              <a:t>aux </a:t>
            </a:r>
            <a:r>
              <a:rPr b="0" i="0" lang="fr-FR" sz="2400" u="none" cap="none" strike="noStrike">
                <a:solidFill>
                  <a:srgbClr val="544F4F"/>
                </a:solidFill>
                <a:latin typeface="Calibri"/>
                <a:ea typeface="Calibri"/>
                <a:cs typeface="Calibri"/>
                <a:sym typeface="Calibri"/>
              </a:rPr>
              <a:t>télécommunications</a:t>
            </a:r>
            <a:endParaRPr/>
          </a:p>
          <a:p>
            <a:pPr indent="-342900" lvl="1" marL="800100" marR="0" rtl="0" algn="l">
              <a:lnSpc>
                <a:spcPct val="90000"/>
              </a:lnSpc>
              <a:spcBef>
                <a:spcPts val="500"/>
              </a:spcBef>
              <a:spcAft>
                <a:spcPts val="0"/>
              </a:spcAft>
              <a:buClr>
                <a:srgbClr val="544F4F"/>
              </a:buClr>
              <a:buSzPts val="2400"/>
              <a:buFont typeface="Arial"/>
              <a:buChar char="•"/>
            </a:pPr>
            <a:r>
              <a:rPr lang="fr-FR" sz="2400">
                <a:solidFill>
                  <a:srgbClr val="544F4F"/>
                </a:solidFill>
                <a:latin typeface="Calibri"/>
                <a:ea typeface="Calibri"/>
                <a:cs typeface="Calibri"/>
                <a:sym typeface="Calibri"/>
              </a:rPr>
              <a:t>à l</a:t>
            </a:r>
            <a:r>
              <a:rPr b="0" i="0" lang="fr-FR" sz="2400" u="none" cap="none" strike="noStrike">
                <a:solidFill>
                  <a:srgbClr val="544F4F"/>
                </a:solidFill>
                <a:latin typeface="Calibri"/>
                <a:ea typeface="Calibri"/>
                <a:cs typeface="Calibri"/>
                <a:sym typeface="Calibri"/>
              </a:rPr>
              <a:t>a robotique/ domotique</a:t>
            </a:r>
            <a:endParaRPr b="0" i="0" sz="2400" u="none" cap="none" strike="noStrike">
              <a:solidFill>
                <a:srgbClr val="544F4F"/>
              </a:solidFill>
              <a:latin typeface="Calibri"/>
              <a:ea typeface="Calibri"/>
              <a:cs typeface="Calibri"/>
              <a:sym typeface="Calibri"/>
            </a:endParaRPr>
          </a:p>
          <a:p>
            <a:pPr indent="-190500" lvl="1" marL="800100" marR="0" rtl="0" algn="l">
              <a:lnSpc>
                <a:spcPct val="90000"/>
              </a:lnSpc>
              <a:spcBef>
                <a:spcPts val="500"/>
              </a:spcBef>
              <a:spcAft>
                <a:spcPts val="0"/>
              </a:spcAft>
              <a:buClr>
                <a:srgbClr val="000000"/>
              </a:buClr>
              <a:buSzPts val="2400"/>
              <a:buFont typeface="Arial"/>
              <a:buNone/>
            </a:pPr>
            <a:r>
              <a:t/>
            </a:r>
            <a:endParaRPr b="0" i="0" sz="1400" u="none" cap="none" strike="noStrike">
              <a:solidFill>
                <a:srgbClr val="544F4F"/>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6"/>
          <p:cNvSpPr txBox="1"/>
          <p:nvPr>
            <p:ph idx="1" type="body"/>
          </p:nvPr>
        </p:nvSpPr>
        <p:spPr>
          <a:xfrm>
            <a:off x="537029" y="1107440"/>
            <a:ext cx="11096171" cy="510403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fr-FR"/>
              <a:t>Le BTS SIO comporte</a:t>
            </a:r>
            <a:endParaRPr/>
          </a:p>
          <a:p>
            <a:pPr indent="-228600" lvl="1" marL="685800" rtl="0" algn="l">
              <a:lnSpc>
                <a:spcPct val="90000"/>
              </a:lnSpc>
              <a:spcBef>
                <a:spcPts val="500"/>
              </a:spcBef>
              <a:spcAft>
                <a:spcPts val="0"/>
              </a:spcAft>
              <a:buClr>
                <a:schemeClr val="dk1"/>
              </a:buClr>
              <a:buSzPts val="2000"/>
              <a:buChar char="•"/>
            </a:pPr>
            <a:r>
              <a:rPr lang="fr-FR" sz="2000"/>
              <a:t>Des blocs d’enseignements généraux :</a:t>
            </a:r>
            <a:br>
              <a:rPr lang="fr-FR" sz="2000"/>
            </a:br>
            <a:r>
              <a:rPr lang="fr-FR" sz="2000">
                <a:solidFill>
                  <a:schemeClr val="accent2"/>
                </a:solidFill>
              </a:rPr>
              <a:t>Anglais, Mathématiques pour l’informatique, Culture Générale et expression</a:t>
            </a:r>
            <a:endParaRPr sz="2000">
              <a:solidFill>
                <a:schemeClr val="accent2"/>
              </a:solidFill>
            </a:endParaRPr>
          </a:p>
          <a:p>
            <a:pPr indent="-228600" lvl="1" marL="685800" rtl="0" algn="l">
              <a:lnSpc>
                <a:spcPct val="90000"/>
              </a:lnSpc>
              <a:spcBef>
                <a:spcPts val="500"/>
              </a:spcBef>
              <a:spcAft>
                <a:spcPts val="0"/>
              </a:spcAft>
              <a:buClr>
                <a:schemeClr val="dk1"/>
              </a:buClr>
              <a:buSzPts val="2000"/>
              <a:buChar char="•"/>
            </a:pPr>
            <a:r>
              <a:rPr lang="fr-FR" sz="2000"/>
              <a:t>Un bloc de </a:t>
            </a:r>
            <a:r>
              <a:rPr lang="fr-FR" sz="2000">
                <a:solidFill>
                  <a:schemeClr val="accent2"/>
                </a:solidFill>
              </a:rPr>
              <a:t>Culture économique, juridique et managériale pour l’informatique</a:t>
            </a:r>
            <a:endParaRPr sz="2000">
              <a:solidFill>
                <a:schemeClr val="accent2"/>
              </a:solidFill>
            </a:endParaRPr>
          </a:p>
          <a:p>
            <a:pPr indent="-228600" lvl="1" marL="685800" rtl="0" algn="l">
              <a:lnSpc>
                <a:spcPct val="90000"/>
              </a:lnSpc>
              <a:spcBef>
                <a:spcPts val="500"/>
              </a:spcBef>
              <a:spcAft>
                <a:spcPts val="0"/>
              </a:spcAft>
              <a:buClr>
                <a:schemeClr val="dk1"/>
              </a:buClr>
              <a:buSzPts val="2000"/>
              <a:buChar char="•"/>
            </a:pPr>
            <a:r>
              <a:rPr lang="fr-FR" sz="2000"/>
              <a:t>Des blocs </a:t>
            </a:r>
            <a:r>
              <a:rPr b="1" lang="fr-FR" sz="2000">
                <a:solidFill>
                  <a:srgbClr val="AB0044"/>
                </a:solidFill>
              </a:rPr>
              <a:t>informatiques</a:t>
            </a:r>
            <a:r>
              <a:rPr lang="fr-FR" sz="2000">
                <a:solidFill>
                  <a:srgbClr val="AB0044"/>
                </a:solidFill>
              </a:rPr>
              <a:t> </a:t>
            </a:r>
            <a:r>
              <a:rPr lang="fr-FR" sz="2000"/>
              <a:t>de </a:t>
            </a:r>
            <a:r>
              <a:rPr lang="fr-FR" sz="2000">
                <a:solidFill>
                  <a:srgbClr val="AB0044"/>
                </a:solidFill>
              </a:rPr>
              <a:t>tronc commun</a:t>
            </a:r>
            <a:r>
              <a:rPr lang="fr-FR" sz="2000">
                <a:solidFill>
                  <a:srgbClr val="800F35"/>
                </a:solidFill>
              </a:rPr>
              <a:t> </a:t>
            </a:r>
            <a:r>
              <a:rPr lang="fr-FR" sz="2000"/>
              <a:t>(Bloc 1) et de </a:t>
            </a:r>
            <a:r>
              <a:rPr b="1" lang="fr-FR" sz="2000">
                <a:solidFill>
                  <a:srgbClr val="AB0044"/>
                </a:solidFill>
              </a:rPr>
              <a:t>spécialités</a:t>
            </a:r>
            <a:r>
              <a:rPr lang="fr-FR" sz="2000">
                <a:solidFill>
                  <a:srgbClr val="AB0044"/>
                </a:solidFill>
              </a:rPr>
              <a:t> </a:t>
            </a:r>
            <a:r>
              <a:rPr lang="fr-FR" sz="2000"/>
              <a:t>(Bloc 2)</a:t>
            </a:r>
            <a:endParaRPr/>
          </a:p>
          <a:p>
            <a:pPr indent="-228600" lvl="1" marL="685800" rtl="0" algn="l">
              <a:lnSpc>
                <a:spcPct val="90000"/>
              </a:lnSpc>
              <a:spcBef>
                <a:spcPts val="500"/>
              </a:spcBef>
              <a:spcAft>
                <a:spcPts val="0"/>
              </a:spcAft>
              <a:buSzPts val="2000"/>
              <a:buChar char="•"/>
            </a:pPr>
            <a:r>
              <a:rPr lang="fr-FR" sz="2000"/>
              <a:t>Un bloc de </a:t>
            </a:r>
            <a:r>
              <a:rPr b="1" lang="fr-FR" sz="2000">
                <a:solidFill>
                  <a:srgbClr val="AB0044"/>
                </a:solidFill>
              </a:rPr>
              <a:t>Cybersécurité</a:t>
            </a:r>
            <a:r>
              <a:rPr lang="fr-FR" sz="2000"/>
              <a:t> (Bloc 3) en tronc commun puis en spécialité (Année 2)</a:t>
            </a:r>
            <a:endParaRPr/>
          </a:p>
          <a:p>
            <a:pPr indent="-228600" lvl="1" marL="685800" rtl="0" algn="l">
              <a:lnSpc>
                <a:spcPct val="90000"/>
              </a:lnSpc>
              <a:spcBef>
                <a:spcPts val="500"/>
              </a:spcBef>
              <a:spcAft>
                <a:spcPts val="0"/>
              </a:spcAft>
              <a:buClr>
                <a:schemeClr val="dk1"/>
              </a:buClr>
              <a:buSzPts val="2000"/>
              <a:buChar char="•"/>
            </a:pPr>
            <a:r>
              <a:rPr lang="fr-FR" sz="2000"/>
              <a:t>Des Ateliers de </a:t>
            </a:r>
            <a:r>
              <a:rPr b="1" lang="fr-FR" sz="2000">
                <a:solidFill>
                  <a:srgbClr val="AB0044"/>
                </a:solidFill>
              </a:rPr>
              <a:t>Professionnalisation</a:t>
            </a:r>
            <a:r>
              <a:rPr lang="fr-FR" sz="2000">
                <a:solidFill>
                  <a:srgbClr val="AB0044"/>
                </a:solidFill>
              </a:rPr>
              <a:t> </a:t>
            </a:r>
            <a:r>
              <a:rPr lang="fr-FR" sz="2000"/>
              <a:t>(</a:t>
            </a:r>
            <a:r>
              <a:rPr lang="fr-FR" sz="2000">
                <a:solidFill>
                  <a:srgbClr val="AB0044"/>
                </a:solidFill>
              </a:rPr>
              <a:t>AP</a:t>
            </a:r>
            <a:r>
              <a:rPr lang="fr-FR" sz="2000"/>
              <a:t>)</a:t>
            </a:r>
            <a:endParaRPr/>
          </a:p>
          <a:p>
            <a:pPr indent="0" lvl="1" marL="457200" rtl="0" algn="l">
              <a:lnSpc>
                <a:spcPct val="90000"/>
              </a:lnSpc>
              <a:spcBef>
                <a:spcPts val="500"/>
              </a:spcBef>
              <a:spcAft>
                <a:spcPts val="0"/>
              </a:spcAft>
              <a:buClr>
                <a:schemeClr val="dk1"/>
              </a:buClr>
              <a:buSzPts val="2400"/>
              <a:buNone/>
            </a:pPr>
            <a:r>
              <a:t/>
            </a:r>
            <a:endParaRPr/>
          </a:p>
          <a:p>
            <a:pPr indent="-228600" lvl="0" marL="228600" rtl="0" algn="l">
              <a:lnSpc>
                <a:spcPct val="90000"/>
              </a:lnSpc>
              <a:spcBef>
                <a:spcPts val="1000"/>
              </a:spcBef>
              <a:spcAft>
                <a:spcPts val="0"/>
              </a:spcAft>
              <a:buClr>
                <a:schemeClr val="dk1"/>
              </a:buClr>
              <a:buSzPts val="2800"/>
              <a:buChar char="•"/>
            </a:pPr>
            <a:r>
              <a:rPr lang="fr-FR"/>
              <a:t>Le BTS SIO propose 2 spécialités</a:t>
            </a:r>
            <a:endParaRPr/>
          </a:p>
          <a:p>
            <a:pPr indent="-228600" lvl="1" marL="685800" rtl="0" algn="l">
              <a:lnSpc>
                <a:spcPct val="90000"/>
              </a:lnSpc>
              <a:spcBef>
                <a:spcPts val="500"/>
              </a:spcBef>
              <a:spcAft>
                <a:spcPts val="0"/>
              </a:spcAft>
              <a:buClr>
                <a:srgbClr val="800F35"/>
              </a:buClr>
              <a:buSzPts val="2000"/>
              <a:buChar char="•"/>
            </a:pPr>
            <a:r>
              <a:rPr b="1" lang="fr-FR" sz="2000">
                <a:solidFill>
                  <a:schemeClr val="accent2"/>
                </a:solidFill>
              </a:rPr>
              <a:t>SISR</a:t>
            </a:r>
            <a:r>
              <a:rPr lang="fr-FR" sz="2000">
                <a:solidFill>
                  <a:srgbClr val="AB0044"/>
                </a:solidFill>
              </a:rPr>
              <a:t> </a:t>
            </a:r>
            <a:r>
              <a:rPr lang="fr-FR" sz="2000"/>
              <a:t>(</a:t>
            </a:r>
            <a:r>
              <a:rPr lang="fr-FR" sz="2000">
                <a:solidFill>
                  <a:schemeClr val="accent2"/>
                </a:solidFill>
              </a:rPr>
              <a:t>S</a:t>
            </a:r>
            <a:r>
              <a:rPr lang="fr-FR" sz="2000"/>
              <a:t>olutions d’</a:t>
            </a:r>
            <a:r>
              <a:rPr lang="fr-FR" sz="2000">
                <a:solidFill>
                  <a:schemeClr val="accent2"/>
                </a:solidFill>
              </a:rPr>
              <a:t>I</a:t>
            </a:r>
            <a:r>
              <a:rPr lang="fr-FR" sz="2000"/>
              <a:t>nfrastructure </a:t>
            </a:r>
            <a:r>
              <a:rPr lang="fr-FR" sz="2000">
                <a:solidFill>
                  <a:srgbClr val="800F35"/>
                </a:solidFill>
              </a:rPr>
              <a:t>S</a:t>
            </a:r>
            <a:r>
              <a:rPr lang="fr-FR" sz="2000"/>
              <a:t>ystèmes et </a:t>
            </a:r>
            <a:r>
              <a:rPr lang="fr-FR" sz="2000" u="sng">
                <a:solidFill>
                  <a:schemeClr val="accent2"/>
                </a:solidFill>
              </a:rPr>
              <a:t>R</a:t>
            </a:r>
            <a:r>
              <a:rPr lang="fr-FR" sz="2000" u="sng"/>
              <a:t>éseaux</a:t>
            </a:r>
            <a:r>
              <a:rPr lang="fr-FR" sz="2000"/>
              <a:t>)</a:t>
            </a:r>
            <a:endParaRPr/>
          </a:p>
          <a:p>
            <a:pPr indent="-228600" lvl="1" marL="685800" rtl="0" algn="l">
              <a:lnSpc>
                <a:spcPct val="90000"/>
              </a:lnSpc>
              <a:spcBef>
                <a:spcPts val="500"/>
              </a:spcBef>
              <a:spcAft>
                <a:spcPts val="0"/>
              </a:spcAft>
              <a:buClr>
                <a:srgbClr val="800F35"/>
              </a:buClr>
              <a:buSzPts val="2000"/>
              <a:buChar char="•"/>
            </a:pPr>
            <a:r>
              <a:rPr b="1" lang="fr-FR" sz="2000">
                <a:solidFill>
                  <a:schemeClr val="accent2"/>
                </a:solidFill>
              </a:rPr>
              <a:t>SLAM</a:t>
            </a:r>
            <a:r>
              <a:rPr lang="fr-FR" sz="2000">
                <a:solidFill>
                  <a:srgbClr val="AB0044"/>
                </a:solidFill>
              </a:rPr>
              <a:t> </a:t>
            </a:r>
            <a:r>
              <a:rPr lang="fr-FR" sz="2000"/>
              <a:t>(</a:t>
            </a:r>
            <a:r>
              <a:rPr lang="fr-FR" sz="2000">
                <a:solidFill>
                  <a:schemeClr val="accent2"/>
                </a:solidFill>
              </a:rPr>
              <a:t>S</a:t>
            </a:r>
            <a:r>
              <a:rPr lang="fr-FR" sz="2000"/>
              <a:t>olutions </a:t>
            </a:r>
            <a:r>
              <a:rPr lang="fr-FR" sz="2000">
                <a:solidFill>
                  <a:schemeClr val="accent2"/>
                </a:solidFill>
              </a:rPr>
              <a:t>L</a:t>
            </a:r>
            <a:r>
              <a:rPr lang="fr-FR" sz="2000"/>
              <a:t>ogicielles et </a:t>
            </a:r>
            <a:r>
              <a:rPr lang="fr-FR" sz="2000" u="sng">
                <a:solidFill>
                  <a:srgbClr val="800F35"/>
                </a:solidFill>
              </a:rPr>
              <a:t>A</a:t>
            </a:r>
            <a:r>
              <a:rPr lang="fr-FR" sz="2000" u="sng"/>
              <a:t>pplications</a:t>
            </a:r>
            <a:r>
              <a:rPr lang="fr-FR" sz="2000"/>
              <a:t> </a:t>
            </a:r>
            <a:r>
              <a:rPr lang="fr-FR" sz="2000">
                <a:solidFill>
                  <a:schemeClr val="accent2"/>
                </a:solidFill>
              </a:rPr>
              <a:t>M</a:t>
            </a:r>
            <a:r>
              <a:rPr lang="fr-FR" sz="2000"/>
              <a:t>étiers)</a:t>
            </a:r>
            <a:endParaRPr/>
          </a:p>
          <a:p>
            <a:pPr indent="0" lvl="1" marL="457200" rtl="0" algn="l">
              <a:lnSpc>
                <a:spcPct val="90000"/>
              </a:lnSpc>
              <a:spcBef>
                <a:spcPts val="1200"/>
              </a:spcBef>
              <a:spcAft>
                <a:spcPts val="0"/>
              </a:spcAft>
              <a:buClr>
                <a:srgbClr val="800F35"/>
              </a:buClr>
              <a:buSzPts val="2000"/>
              <a:buNone/>
            </a:pPr>
            <a:r>
              <a:rPr lang="fr-FR" sz="2000"/>
              <a:t>Le choix de la spécialité s’effectue à l’issue du premier semestre, en 1</a:t>
            </a:r>
            <a:r>
              <a:rPr baseline="30000" lang="fr-FR" sz="2000"/>
              <a:t>ère</a:t>
            </a:r>
            <a:r>
              <a:rPr lang="fr-FR" sz="2000"/>
              <a:t> année</a:t>
            </a:r>
            <a:endParaRPr/>
          </a:p>
          <a:p>
            <a:pPr indent="-101600" lvl="1" marL="685800" rtl="0" algn="l">
              <a:lnSpc>
                <a:spcPct val="90000"/>
              </a:lnSpc>
              <a:spcBef>
                <a:spcPts val="500"/>
              </a:spcBef>
              <a:spcAft>
                <a:spcPts val="0"/>
              </a:spcAft>
              <a:buClr>
                <a:srgbClr val="800F35"/>
              </a:buClr>
              <a:buSzPts val="2000"/>
              <a:buNone/>
            </a:pPr>
            <a:r>
              <a:t/>
            </a:r>
            <a:endParaRPr/>
          </a:p>
          <a:p>
            <a:pPr indent="-76200" lvl="1" marL="685800" rtl="0" algn="l">
              <a:lnSpc>
                <a:spcPct val="90000"/>
              </a:lnSpc>
              <a:spcBef>
                <a:spcPts val="500"/>
              </a:spcBef>
              <a:spcAft>
                <a:spcPts val="0"/>
              </a:spcAft>
              <a:buClr>
                <a:schemeClr val="dk1"/>
              </a:buClr>
              <a:buSzPts val="2400"/>
              <a:buNone/>
            </a:pPr>
            <a:r>
              <a:t/>
            </a:r>
            <a:endParaRPr/>
          </a:p>
        </p:txBody>
      </p:sp>
      <p:sp>
        <p:nvSpPr>
          <p:cNvPr id="249" name="Google Shape;249;p6"/>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fr-FR"/>
              <a:t>ENSEIGNEMENTS ET HORAIRES</a:t>
            </a:r>
            <a:endParaRPr/>
          </a:p>
        </p:txBody>
      </p:sp>
      <p:sp>
        <p:nvSpPr>
          <p:cNvPr id="250" name="Google Shape;250;p6"/>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pic>
        <p:nvPicPr>
          <p:cNvPr id="251" name="Google Shape;251;p6"/>
          <p:cNvPicPr preferRelativeResize="0"/>
          <p:nvPr/>
        </p:nvPicPr>
        <p:blipFill rotWithShape="1">
          <a:blip r:embed="rId3">
            <a:alphaModFix/>
          </a:blip>
          <a:srcRect b="0" l="0" r="0" t="0"/>
          <a:stretch/>
        </p:blipFill>
        <p:spPr>
          <a:xfrm>
            <a:off x="10975685" y="4055757"/>
            <a:ext cx="504472" cy="504472"/>
          </a:xfrm>
          <a:prstGeom prst="rect">
            <a:avLst/>
          </a:prstGeom>
          <a:noFill/>
          <a:ln>
            <a:noFill/>
          </a:ln>
        </p:spPr>
      </p:pic>
      <p:pic>
        <p:nvPicPr>
          <p:cNvPr id="252" name="Google Shape;252;p6"/>
          <p:cNvPicPr preferRelativeResize="0"/>
          <p:nvPr/>
        </p:nvPicPr>
        <p:blipFill rotWithShape="1">
          <a:blip r:embed="rId4">
            <a:alphaModFix/>
          </a:blip>
          <a:srcRect b="0" l="0" r="0" t="0"/>
          <a:stretch/>
        </p:blipFill>
        <p:spPr>
          <a:xfrm>
            <a:off x="10959820" y="2259759"/>
            <a:ext cx="504472" cy="504472"/>
          </a:xfrm>
          <a:prstGeom prst="rect">
            <a:avLst/>
          </a:prstGeom>
          <a:noFill/>
          <a:ln>
            <a:noFill/>
          </a:ln>
        </p:spPr>
      </p:pic>
      <p:pic>
        <p:nvPicPr>
          <p:cNvPr id="253" name="Google Shape;253;p6"/>
          <p:cNvPicPr preferRelativeResize="0"/>
          <p:nvPr/>
        </p:nvPicPr>
        <p:blipFill rotWithShape="1">
          <a:blip r:embed="rId5">
            <a:alphaModFix/>
          </a:blip>
          <a:srcRect b="0" l="0" r="0" t="0"/>
          <a:stretch/>
        </p:blipFill>
        <p:spPr>
          <a:xfrm>
            <a:off x="10975685" y="4734095"/>
            <a:ext cx="504472" cy="504472"/>
          </a:xfrm>
          <a:prstGeom prst="rect">
            <a:avLst/>
          </a:prstGeom>
          <a:noFill/>
          <a:ln>
            <a:noFill/>
          </a:ln>
        </p:spPr>
      </p:pic>
      <p:pic>
        <p:nvPicPr>
          <p:cNvPr id="254" name="Google Shape;254;p6"/>
          <p:cNvPicPr preferRelativeResize="0"/>
          <p:nvPr/>
        </p:nvPicPr>
        <p:blipFill rotWithShape="1">
          <a:blip r:embed="rId6">
            <a:alphaModFix/>
          </a:blip>
          <a:srcRect b="0" l="0" r="0" t="0"/>
          <a:stretch/>
        </p:blipFill>
        <p:spPr>
          <a:xfrm>
            <a:off x="10291487" y="4739921"/>
            <a:ext cx="504472" cy="504472"/>
          </a:xfrm>
          <a:prstGeom prst="rect">
            <a:avLst/>
          </a:prstGeom>
          <a:noFill/>
          <a:ln>
            <a:noFill/>
          </a:ln>
        </p:spPr>
      </p:pic>
      <p:pic>
        <p:nvPicPr>
          <p:cNvPr id="255" name="Google Shape;255;p6"/>
          <p:cNvPicPr preferRelativeResize="0"/>
          <p:nvPr/>
        </p:nvPicPr>
        <p:blipFill rotWithShape="1">
          <a:blip r:embed="rId7">
            <a:alphaModFix/>
          </a:blip>
          <a:srcRect b="0" l="0" r="0" t="0"/>
          <a:stretch/>
        </p:blipFill>
        <p:spPr>
          <a:xfrm>
            <a:off x="10303209" y="2259759"/>
            <a:ext cx="504472" cy="504472"/>
          </a:xfrm>
          <a:prstGeom prst="rect">
            <a:avLst/>
          </a:prstGeom>
          <a:noFill/>
          <a:ln>
            <a:noFill/>
          </a:ln>
        </p:spPr>
      </p:pic>
      <p:pic>
        <p:nvPicPr>
          <p:cNvPr id="256" name="Google Shape;256;p6"/>
          <p:cNvPicPr preferRelativeResize="0"/>
          <p:nvPr/>
        </p:nvPicPr>
        <p:blipFill rotWithShape="1">
          <a:blip r:embed="rId8">
            <a:alphaModFix/>
          </a:blip>
          <a:srcRect b="0" l="0" r="0" t="0"/>
          <a:stretch/>
        </p:blipFill>
        <p:spPr>
          <a:xfrm>
            <a:off x="10291487" y="1590775"/>
            <a:ext cx="504605" cy="504605"/>
          </a:xfrm>
          <a:prstGeom prst="rect">
            <a:avLst/>
          </a:prstGeom>
          <a:noFill/>
          <a:ln>
            <a:noFill/>
          </a:ln>
        </p:spPr>
      </p:pic>
      <p:pic>
        <p:nvPicPr>
          <p:cNvPr id="257" name="Google Shape;257;p6"/>
          <p:cNvPicPr preferRelativeResize="0"/>
          <p:nvPr/>
        </p:nvPicPr>
        <p:blipFill rotWithShape="1">
          <a:blip r:embed="rId9">
            <a:alphaModFix/>
          </a:blip>
          <a:srcRect b="0" l="0" r="0" t="0"/>
          <a:stretch/>
        </p:blipFill>
        <p:spPr>
          <a:xfrm>
            <a:off x="11632237" y="1588023"/>
            <a:ext cx="504472" cy="504472"/>
          </a:xfrm>
          <a:prstGeom prst="rect">
            <a:avLst/>
          </a:prstGeom>
          <a:noFill/>
          <a:ln>
            <a:noFill/>
          </a:ln>
        </p:spPr>
      </p:pic>
      <p:pic>
        <p:nvPicPr>
          <p:cNvPr id="258" name="Google Shape;258;p6"/>
          <p:cNvPicPr preferRelativeResize="0"/>
          <p:nvPr/>
        </p:nvPicPr>
        <p:blipFill rotWithShape="1">
          <a:blip r:embed="rId10">
            <a:alphaModFix/>
          </a:blip>
          <a:srcRect b="0" l="0" r="0" t="0"/>
          <a:stretch/>
        </p:blipFill>
        <p:spPr>
          <a:xfrm>
            <a:off x="10291487" y="4055757"/>
            <a:ext cx="504472" cy="504472"/>
          </a:xfrm>
          <a:prstGeom prst="rect">
            <a:avLst/>
          </a:prstGeom>
          <a:noFill/>
          <a:ln>
            <a:noFill/>
          </a:ln>
        </p:spPr>
      </p:pic>
      <p:pic>
        <p:nvPicPr>
          <p:cNvPr id="259" name="Google Shape;259;p6"/>
          <p:cNvPicPr preferRelativeResize="0"/>
          <p:nvPr/>
        </p:nvPicPr>
        <p:blipFill rotWithShape="1">
          <a:blip r:embed="rId11">
            <a:alphaModFix/>
          </a:blip>
          <a:srcRect b="0" l="0" r="0" t="0"/>
          <a:stretch/>
        </p:blipFill>
        <p:spPr>
          <a:xfrm>
            <a:off x="10959820" y="1590936"/>
            <a:ext cx="504472" cy="504472"/>
          </a:xfrm>
          <a:prstGeom prst="rect">
            <a:avLst/>
          </a:prstGeom>
          <a:noFill/>
          <a:ln>
            <a:noFill/>
          </a:ln>
        </p:spPr>
      </p:pic>
      <p:pic>
        <p:nvPicPr>
          <p:cNvPr id="260" name="Google Shape;260;p6"/>
          <p:cNvPicPr preferRelativeResize="0"/>
          <p:nvPr/>
        </p:nvPicPr>
        <p:blipFill rotWithShape="1">
          <a:blip r:embed="rId12">
            <a:alphaModFix/>
          </a:blip>
          <a:srcRect b="0" l="0" r="0" t="0"/>
          <a:stretch/>
        </p:blipFill>
        <p:spPr>
          <a:xfrm>
            <a:off x="10266016" y="2928584"/>
            <a:ext cx="504472" cy="50447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7"/>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fr-FR"/>
              <a:t>ENSEIGNEMENTS ET HORAIRES</a:t>
            </a:r>
            <a:endParaRPr/>
          </a:p>
        </p:txBody>
      </p:sp>
      <p:sp>
        <p:nvSpPr>
          <p:cNvPr id="266" name="Google Shape;266;p7"/>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pic>
        <p:nvPicPr>
          <p:cNvPr id="267" name="Google Shape;267;p7"/>
          <p:cNvPicPr preferRelativeResize="0"/>
          <p:nvPr/>
        </p:nvPicPr>
        <p:blipFill>
          <a:blip r:embed="rId3">
            <a:alphaModFix/>
          </a:blip>
          <a:stretch>
            <a:fillRect/>
          </a:stretch>
        </p:blipFill>
        <p:spPr>
          <a:xfrm>
            <a:off x="1956275" y="1030100"/>
            <a:ext cx="7750701" cy="51557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8"/>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fr-FR"/>
              <a:t>BLOCS DE COMPÉTENCES</a:t>
            </a:r>
            <a:endParaRPr/>
          </a:p>
        </p:txBody>
      </p:sp>
      <p:sp>
        <p:nvSpPr>
          <p:cNvPr id="273" name="Google Shape;273;p8"/>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sp>
        <p:nvSpPr>
          <p:cNvPr id="274" name="Google Shape;274;p8"/>
          <p:cNvSpPr/>
          <p:nvPr/>
        </p:nvSpPr>
        <p:spPr>
          <a:xfrm>
            <a:off x="572450" y="1240975"/>
            <a:ext cx="2356800" cy="1988400"/>
          </a:xfrm>
          <a:prstGeom prst="roundRect">
            <a:avLst>
              <a:gd fmla="val 0" name="adj"/>
            </a:avLst>
          </a:prstGeom>
          <a:solidFill>
            <a:srgbClr val="1372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FFFFFF"/>
                </a:solidFill>
                <a:latin typeface="Calibri"/>
                <a:ea typeface="Calibri"/>
                <a:cs typeface="Calibri"/>
                <a:sym typeface="Calibri"/>
              </a:rPr>
              <a:t>Bloc 1</a:t>
            </a:r>
            <a:br>
              <a:rPr b="0" i="0" lang="fr-FR" sz="1600" u="none" cap="none" strike="noStrike">
                <a:solidFill>
                  <a:srgbClr val="FFFFFF"/>
                </a:solidFill>
                <a:latin typeface="Calibri"/>
                <a:ea typeface="Calibri"/>
                <a:cs typeface="Calibri"/>
                <a:sym typeface="Calibri"/>
              </a:rPr>
            </a:br>
            <a:r>
              <a:rPr b="0" i="0" lang="fr-FR" u="none" cap="none" strike="noStrike">
                <a:solidFill>
                  <a:srgbClr val="FFFFFF"/>
                </a:solidFill>
                <a:latin typeface="Calibri"/>
                <a:ea typeface="Calibri"/>
                <a:cs typeface="Calibri"/>
                <a:sym typeface="Calibri"/>
              </a:rPr>
              <a:t>Support et mise à disposition de services informatiques</a:t>
            </a:r>
            <a:endParaRPr b="0" i="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fr-FR" u="none" cap="none" strike="noStrike">
                <a:solidFill>
                  <a:srgbClr val="FFFFFF"/>
                </a:solidFill>
                <a:latin typeface="Calibri"/>
                <a:ea typeface="Calibri"/>
                <a:cs typeface="Calibri"/>
                <a:sym typeface="Calibri"/>
              </a:rPr>
              <a:t>150 heures</a:t>
            </a:r>
            <a:r>
              <a:rPr b="0" i="0" lang="fr-FR" u="none" cap="none" strike="noStrike">
                <a:solidFill>
                  <a:srgbClr val="FFFFFF"/>
                </a:solidFill>
                <a:latin typeface="Calibri"/>
                <a:ea typeface="Calibri"/>
                <a:cs typeface="Calibri"/>
                <a:sym typeface="Calibri"/>
              </a:rPr>
              <a:t> </a:t>
            </a:r>
            <a:r>
              <a:rPr lang="fr-FR">
                <a:solidFill>
                  <a:srgbClr val="FFFFFF"/>
                </a:solidFill>
                <a:latin typeface="Calibri"/>
                <a:ea typeface="Calibri"/>
                <a:cs typeface="Calibri"/>
                <a:sym typeface="Calibri"/>
              </a:rPr>
              <a:t>(</a:t>
            </a:r>
            <a:r>
              <a:rPr b="0" i="0" lang="fr-FR" u="none" cap="none" strike="noStrike">
                <a:solidFill>
                  <a:srgbClr val="FFFFFF"/>
                </a:solidFill>
                <a:latin typeface="Calibri"/>
                <a:ea typeface="Calibri"/>
                <a:cs typeface="Calibri"/>
                <a:sym typeface="Calibri"/>
              </a:rPr>
              <a:t>10 h : 4+6)</a:t>
            </a:r>
            <a:endParaRPr b="0" i="0" u="none" cap="none" strike="noStrike">
              <a:solidFill>
                <a:srgbClr val="FFFFFF"/>
              </a:solidFill>
              <a:latin typeface="Arial"/>
              <a:ea typeface="Arial"/>
              <a:cs typeface="Arial"/>
              <a:sym typeface="Arial"/>
            </a:endParaRPr>
          </a:p>
        </p:txBody>
      </p:sp>
      <p:sp>
        <p:nvSpPr>
          <p:cNvPr id="275" name="Google Shape;275;p8"/>
          <p:cNvSpPr/>
          <p:nvPr/>
        </p:nvSpPr>
        <p:spPr>
          <a:xfrm>
            <a:off x="3295500" y="2185025"/>
            <a:ext cx="2280000" cy="1053600"/>
          </a:xfrm>
          <a:prstGeom prst="roundRect">
            <a:avLst>
              <a:gd fmla="val 0" name="adj"/>
            </a:avLst>
          </a:prstGeom>
          <a:solidFill>
            <a:srgbClr val="1DAF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chemeClr val="lt1"/>
                </a:solidFill>
                <a:latin typeface="Calibri"/>
                <a:ea typeface="Calibri"/>
                <a:cs typeface="Calibri"/>
                <a:sym typeface="Calibri"/>
              </a:rPr>
              <a:t>Bloc 2 – spé SISR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alibri"/>
                <a:ea typeface="Calibri"/>
                <a:cs typeface="Calibri"/>
                <a:sym typeface="Calibri"/>
              </a:rPr>
              <a:t>Administration des systèmes et des réseaux</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alibri"/>
                <a:ea typeface="Calibri"/>
                <a:cs typeface="Calibri"/>
                <a:sym typeface="Calibri"/>
              </a:rPr>
              <a:t>90 heures</a:t>
            </a:r>
            <a:r>
              <a:rPr b="0" i="0" lang="fr-FR" sz="1400" u="none" cap="none" strike="noStrike">
                <a:solidFill>
                  <a:schemeClr val="lt1"/>
                </a:solidFill>
                <a:latin typeface="Calibri"/>
                <a:ea typeface="Calibri"/>
                <a:cs typeface="Calibri"/>
                <a:sym typeface="Calibri"/>
              </a:rPr>
              <a:t> (6 h : 2+4)</a:t>
            </a:r>
            <a:endParaRPr b="0" i="0" sz="1400" u="none" cap="none" strike="noStrike">
              <a:solidFill>
                <a:srgbClr val="000000"/>
              </a:solidFill>
              <a:latin typeface="Arial"/>
              <a:ea typeface="Arial"/>
              <a:cs typeface="Arial"/>
              <a:sym typeface="Arial"/>
            </a:endParaRPr>
          </a:p>
        </p:txBody>
      </p:sp>
      <p:sp>
        <p:nvSpPr>
          <p:cNvPr id="276" name="Google Shape;276;p8"/>
          <p:cNvSpPr/>
          <p:nvPr/>
        </p:nvSpPr>
        <p:spPr>
          <a:xfrm>
            <a:off x="572450" y="4605739"/>
            <a:ext cx="2356800" cy="720000"/>
          </a:xfrm>
          <a:prstGeom prst="roundRect">
            <a:avLst>
              <a:gd fmla="val 0" name="adj"/>
            </a:avLst>
          </a:prstGeom>
          <a:solidFill>
            <a:srgbClr val="AB00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chemeClr val="lt1"/>
                </a:solidFill>
                <a:latin typeface="Calibri"/>
                <a:ea typeface="Calibri"/>
                <a:cs typeface="Calibri"/>
                <a:sym typeface="Calibri"/>
              </a:rPr>
              <a:t>Bloc 3 </a:t>
            </a:r>
            <a:r>
              <a:rPr b="0" i="0" lang="fr-FR" sz="1400" u="none" cap="none" strike="noStrike">
                <a:solidFill>
                  <a:schemeClr val="lt1"/>
                </a:solidFill>
                <a:latin typeface="Calibri"/>
                <a:ea typeface="Calibri"/>
                <a:cs typeface="Calibri"/>
                <a:sym typeface="Calibri"/>
              </a:rPr>
              <a:t>Cybersécurité des services informatiques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alibri"/>
                <a:ea typeface="Calibri"/>
                <a:cs typeface="Calibri"/>
                <a:sym typeface="Calibri"/>
              </a:rPr>
              <a:t>60 heures</a:t>
            </a:r>
            <a:r>
              <a:rPr b="1" lang="fr-FR">
                <a:solidFill>
                  <a:schemeClr val="lt1"/>
                </a:solidFill>
                <a:latin typeface="Calibri"/>
                <a:ea typeface="Calibri"/>
                <a:cs typeface="Calibri"/>
                <a:sym typeface="Calibri"/>
              </a:rPr>
              <a:t> </a:t>
            </a:r>
            <a:r>
              <a:rPr b="0" i="0" lang="fr-FR" sz="1400" u="none" cap="none" strike="noStrike">
                <a:solidFill>
                  <a:schemeClr val="lt1"/>
                </a:solidFill>
                <a:latin typeface="Calibri"/>
                <a:ea typeface="Calibri"/>
                <a:cs typeface="Calibri"/>
                <a:sym typeface="Calibri"/>
              </a:rPr>
              <a:t>(4 h </a:t>
            </a:r>
            <a:r>
              <a:rPr lang="fr-FR">
                <a:solidFill>
                  <a:schemeClr val="lt1"/>
                </a:solidFill>
                <a:latin typeface="Calibri"/>
                <a:ea typeface="Calibri"/>
                <a:cs typeface="Calibri"/>
                <a:sym typeface="Calibri"/>
              </a:rPr>
              <a:t>: </a:t>
            </a:r>
            <a:r>
              <a:rPr b="0" i="0" lang="fr-FR" sz="1400" u="none" cap="none" strike="noStrike">
                <a:solidFill>
                  <a:schemeClr val="lt1"/>
                </a:solidFill>
                <a:latin typeface="Calibri"/>
                <a:ea typeface="Calibri"/>
                <a:cs typeface="Calibri"/>
                <a:sym typeface="Calibri"/>
              </a:rPr>
              <a:t>2+2)</a:t>
            </a:r>
            <a:endParaRPr b="0" i="0" sz="1400" u="none" cap="none" strike="noStrike">
              <a:solidFill>
                <a:srgbClr val="000000"/>
              </a:solidFill>
              <a:latin typeface="Arial"/>
              <a:ea typeface="Arial"/>
              <a:cs typeface="Arial"/>
              <a:sym typeface="Arial"/>
            </a:endParaRPr>
          </a:p>
        </p:txBody>
      </p:sp>
      <p:sp>
        <p:nvSpPr>
          <p:cNvPr id="277" name="Google Shape;277;p8"/>
          <p:cNvSpPr/>
          <p:nvPr/>
        </p:nvSpPr>
        <p:spPr>
          <a:xfrm>
            <a:off x="3302800" y="3443850"/>
            <a:ext cx="2280000" cy="1080000"/>
          </a:xfrm>
          <a:prstGeom prst="roundRect">
            <a:avLst>
              <a:gd fmla="val 0" name="adj"/>
            </a:avLst>
          </a:prstGeom>
          <a:solidFill>
            <a:srgbClr val="1DAF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chemeClr val="lt1"/>
                </a:solidFill>
                <a:latin typeface="Calibri"/>
                <a:ea typeface="Calibri"/>
                <a:cs typeface="Calibri"/>
                <a:sym typeface="Calibri"/>
              </a:rPr>
              <a:t>Bloc 2 – spé SLAM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alibri"/>
                <a:ea typeface="Calibri"/>
                <a:cs typeface="Calibri"/>
                <a:sym typeface="Calibri"/>
              </a:rPr>
              <a:t>Conception et dév. d’applications</a:t>
            </a:r>
            <a:endParaRPr b="0" i="0" sz="1400" u="none" cap="none" strike="noStrike">
              <a:solidFill>
                <a:srgbClr val="000000"/>
              </a:solidFill>
              <a:latin typeface="Arial"/>
              <a:ea typeface="Arial"/>
              <a:cs typeface="Arial"/>
              <a:sym typeface="Arial"/>
            </a:endParaRPr>
          </a:p>
          <a:p>
            <a:pPr indent="0" lvl="0" marL="0" rtl="0" algn="ctr">
              <a:spcBef>
                <a:spcPts val="0"/>
              </a:spcBef>
              <a:spcAft>
                <a:spcPts val="0"/>
              </a:spcAft>
              <a:buClr>
                <a:schemeClr val="dk1"/>
              </a:buClr>
              <a:buSzPts val="1400"/>
              <a:buFont typeface="Arial"/>
              <a:buNone/>
            </a:pPr>
            <a:r>
              <a:rPr b="1" lang="fr-FR">
                <a:solidFill>
                  <a:schemeClr val="lt1"/>
                </a:solidFill>
                <a:latin typeface="Calibri"/>
                <a:ea typeface="Calibri"/>
                <a:cs typeface="Calibri"/>
                <a:sym typeface="Calibri"/>
              </a:rPr>
              <a:t>90 heures</a:t>
            </a:r>
            <a:r>
              <a:rPr lang="fr-FR">
                <a:solidFill>
                  <a:schemeClr val="lt1"/>
                </a:solidFill>
                <a:latin typeface="Calibri"/>
                <a:ea typeface="Calibri"/>
                <a:cs typeface="Calibri"/>
                <a:sym typeface="Calibri"/>
              </a:rPr>
              <a:t> (6 h : 2+4)</a:t>
            </a:r>
            <a:endParaRPr>
              <a:solidFill>
                <a:schemeClr val="lt1"/>
              </a:solidFill>
              <a:latin typeface="Calibri"/>
              <a:ea typeface="Calibri"/>
              <a:cs typeface="Calibri"/>
              <a:sym typeface="Calibri"/>
            </a:endParaRPr>
          </a:p>
        </p:txBody>
      </p:sp>
      <p:sp>
        <p:nvSpPr>
          <p:cNvPr id="278" name="Google Shape;278;p8"/>
          <p:cNvSpPr/>
          <p:nvPr/>
        </p:nvSpPr>
        <p:spPr>
          <a:xfrm>
            <a:off x="3226200" y="1240975"/>
            <a:ext cx="2356800" cy="828300"/>
          </a:xfrm>
          <a:prstGeom prst="roundRect">
            <a:avLst>
              <a:gd fmla="val 0" name="adj"/>
            </a:avLst>
          </a:prstGeom>
          <a:solidFill>
            <a:srgbClr val="1372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FFFFFF"/>
                </a:solidFill>
                <a:latin typeface="Calibri"/>
                <a:ea typeface="Calibri"/>
                <a:cs typeface="Calibri"/>
                <a:sym typeface="Calibri"/>
              </a:rPr>
              <a:t>Bloc 1</a:t>
            </a:r>
            <a:endParaRPr b="1" i="0" sz="1400" u="none" cap="none" strike="noStrike">
              <a:solidFill>
                <a:srgbClr val="FFFFFF"/>
              </a:solidFill>
            </a:endParaRPr>
          </a:p>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FFFFFF"/>
                </a:solidFill>
                <a:latin typeface="Calibri"/>
                <a:ea typeface="Calibri"/>
                <a:cs typeface="Calibri"/>
                <a:sym typeface="Calibri"/>
              </a:rPr>
              <a:t>60 heures</a:t>
            </a:r>
            <a:r>
              <a:rPr b="0" i="0" lang="fr-FR" sz="1400" u="none" cap="none" strike="noStrike">
                <a:solidFill>
                  <a:srgbClr val="FFFFFF"/>
                </a:solidFill>
                <a:latin typeface="Calibri"/>
                <a:ea typeface="Calibri"/>
                <a:cs typeface="Calibri"/>
                <a:sym typeface="Calibri"/>
              </a:rPr>
              <a:t> (4 h :</a:t>
            </a:r>
            <a:r>
              <a:rPr lang="fr-FR">
                <a:solidFill>
                  <a:srgbClr val="FFFFFF"/>
                </a:solidFill>
                <a:latin typeface="Calibri"/>
                <a:ea typeface="Calibri"/>
                <a:cs typeface="Calibri"/>
                <a:sym typeface="Calibri"/>
              </a:rPr>
              <a:t> 2</a:t>
            </a:r>
            <a:r>
              <a:rPr b="0" i="0" lang="fr-FR" sz="1400" u="none" cap="none" strike="noStrike">
                <a:solidFill>
                  <a:srgbClr val="FFFFFF"/>
                </a:solidFill>
                <a:latin typeface="Calibri"/>
                <a:ea typeface="Calibri"/>
                <a:cs typeface="Calibri"/>
                <a:sym typeface="Calibri"/>
              </a:rPr>
              <a:t>+2)</a:t>
            </a:r>
            <a:endParaRPr b="0" i="0" sz="1400" u="none" cap="none" strike="noStrike">
              <a:solidFill>
                <a:srgbClr val="FFFFFF"/>
              </a:solidFill>
              <a:latin typeface="Arial"/>
              <a:ea typeface="Arial"/>
              <a:cs typeface="Arial"/>
              <a:sym typeface="Arial"/>
            </a:endParaRPr>
          </a:p>
        </p:txBody>
      </p:sp>
      <p:sp>
        <p:nvSpPr>
          <p:cNvPr id="279" name="Google Shape;279;p8"/>
          <p:cNvSpPr/>
          <p:nvPr/>
        </p:nvSpPr>
        <p:spPr>
          <a:xfrm>
            <a:off x="3226201" y="4605659"/>
            <a:ext cx="2356800" cy="720000"/>
          </a:xfrm>
          <a:prstGeom prst="roundRect">
            <a:avLst>
              <a:gd fmla="val 0" name="adj"/>
            </a:avLst>
          </a:prstGeom>
          <a:solidFill>
            <a:srgbClr val="AB00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fr-FR" sz="1600" u="none" cap="none" strike="noStrike">
                <a:solidFill>
                  <a:schemeClr val="lt1"/>
                </a:solidFill>
                <a:latin typeface="Calibri"/>
                <a:ea typeface="Calibri"/>
                <a:cs typeface="Calibri"/>
                <a:sym typeface="Calibri"/>
              </a:rPr>
              <a:t>Bloc 3 </a:t>
            </a:r>
            <a:r>
              <a:rPr b="0" i="0" lang="fr-FR" sz="1400" u="none" cap="none" strike="noStrike">
                <a:solidFill>
                  <a:schemeClr val="lt1"/>
                </a:solidFill>
                <a:latin typeface="Calibri"/>
                <a:ea typeface="Calibri"/>
                <a:cs typeface="Calibri"/>
                <a:sym typeface="Calibri"/>
              </a:rPr>
              <a:t>(commun)</a:t>
            </a:r>
            <a:endParaRPr b="0" i="0" sz="1600" u="none" cap="none" strike="noStrike">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400"/>
              <a:buFont typeface="Arial"/>
              <a:buNone/>
            </a:pPr>
            <a:r>
              <a:rPr b="1" lang="fr-FR">
                <a:solidFill>
                  <a:schemeClr val="lt1"/>
                </a:solidFill>
                <a:latin typeface="Calibri"/>
                <a:ea typeface="Calibri"/>
                <a:cs typeface="Calibri"/>
                <a:sym typeface="Calibri"/>
              </a:rPr>
              <a:t>60 heures </a:t>
            </a:r>
            <a:r>
              <a:rPr lang="fr-FR">
                <a:solidFill>
                  <a:schemeClr val="lt1"/>
                </a:solidFill>
                <a:latin typeface="Calibri"/>
                <a:ea typeface="Calibri"/>
                <a:cs typeface="Calibri"/>
                <a:sym typeface="Calibri"/>
              </a:rPr>
              <a:t>(4 h : 2+2)</a:t>
            </a:r>
            <a:endParaRPr b="0" i="0" sz="1400" u="none" cap="none" strike="noStrike">
              <a:solidFill>
                <a:srgbClr val="000000"/>
              </a:solidFill>
              <a:latin typeface="Arial"/>
              <a:ea typeface="Arial"/>
              <a:cs typeface="Arial"/>
              <a:sym typeface="Arial"/>
            </a:endParaRPr>
          </a:p>
        </p:txBody>
      </p:sp>
      <p:sp>
        <p:nvSpPr>
          <p:cNvPr id="280" name="Google Shape;280;p8"/>
          <p:cNvSpPr/>
          <p:nvPr/>
        </p:nvSpPr>
        <p:spPr>
          <a:xfrm>
            <a:off x="3226201" y="5407452"/>
            <a:ext cx="2356800" cy="720000"/>
          </a:xfrm>
          <a:prstGeom prst="roundRect">
            <a:avLst>
              <a:gd fmla="val 0" name="adj"/>
            </a:avLst>
          </a:prstGeom>
          <a:solidFill>
            <a:srgbClr val="364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FFFFFF"/>
                </a:solidFill>
                <a:latin typeface="Calibri"/>
                <a:ea typeface="Calibri"/>
                <a:cs typeface="Calibri"/>
                <a:sym typeface="Calibri"/>
              </a:rPr>
              <a:t>Ateliers</a:t>
            </a:r>
            <a:br>
              <a:rPr b="0" i="0" lang="fr-FR" sz="1600" u="none" cap="none" strike="noStrike">
                <a:solidFill>
                  <a:srgbClr val="FFFFFF"/>
                </a:solidFill>
                <a:latin typeface="Calibri"/>
                <a:ea typeface="Calibri"/>
                <a:cs typeface="Calibri"/>
                <a:sym typeface="Calibri"/>
              </a:rPr>
            </a:br>
            <a:r>
              <a:rPr b="0" i="0" lang="fr-FR" sz="1400" u="none" cap="none" strike="noStrike">
                <a:solidFill>
                  <a:srgbClr val="FFFFFF"/>
                </a:solidFill>
                <a:latin typeface="Calibri"/>
                <a:ea typeface="Calibri"/>
                <a:cs typeface="Calibri"/>
                <a:sym typeface="Calibri"/>
              </a:rPr>
              <a:t>de professionnalisation</a:t>
            </a:r>
            <a:endParaRPr b="0" i="0" sz="1400" u="none" cap="none" strike="noStrike">
              <a:solidFill>
                <a:srgbClr val="FFFFFF"/>
              </a:solidFill>
              <a:latin typeface="Arial"/>
              <a:ea typeface="Arial"/>
              <a:cs typeface="Arial"/>
              <a:sym typeface="Arial"/>
            </a:endParaRPr>
          </a:p>
          <a:p>
            <a:pPr indent="0" lvl="0" marL="0" rtl="0" algn="ctr">
              <a:spcBef>
                <a:spcPts val="0"/>
              </a:spcBef>
              <a:spcAft>
                <a:spcPts val="0"/>
              </a:spcAft>
              <a:buClr>
                <a:schemeClr val="dk1"/>
              </a:buClr>
              <a:buSzPts val="1400"/>
              <a:buFont typeface="Arial"/>
              <a:buNone/>
            </a:pPr>
            <a:r>
              <a:rPr b="1" lang="fr-FR">
                <a:solidFill>
                  <a:schemeClr val="lt1"/>
                </a:solidFill>
                <a:latin typeface="Calibri"/>
                <a:ea typeface="Calibri"/>
                <a:cs typeface="Calibri"/>
                <a:sym typeface="Calibri"/>
              </a:rPr>
              <a:t>60 heures</a:t>
            </a:r>
            <a:r>
              <a:rPr lang="fr-FR">
                <a:solidFill>
                  <a:schemeClr val="lt1"/>
                </a:solidFill>
                <a:latin typeface="Calibri"/>
                <a:ea typeface="Calibri"/>
                <a:cs typeface="Calibri"/>
                <a:sym typeface="Calibri"/>
              </a:rPr>
              <a:t> (4 h : 0 + 4)</a:t>
            </a:r>
            <a:endParaRPr b="0" i="0" sz="1400" u="none" cap="none" strike="noStrike">
              <a:solidFill>
                <a:srgbClr val="FFFFFF"/>
              </a:solidFill>
              <a:latin typeface="Arial"/>
              <a:ea typeface="Arial"/>
              <a:cs typeface="Arial"/>
              <a:sym typeface="Arial"/>
            </a:endParaRPr>
          </a:p>
        </p:txBody>
      </p:sp>
      <p:sp>
        <p:nvSpPr>
          <p:cNvPr id="281" name="Google Shape;281;p8"/>
          <p:cNvSpPr/>
          <p:nvPr/>
        </p:nvSpPr>
        <p:spPr>
          <a:xfrm>
            <a:off x="572450" y="5407452"/>
            <a:ext cx="2356800" cy="720000"/>
          </a:xfrm>
          <a:prstGeom prst="roundRect">
            <a:avLst>
              <a:gd fmla="val 0" name="adj"/>
            </a:avLst>
          </a:prstGeom>
          <a:solidFill>
            <a:srgbClr val="364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FFFFFF"/>
                </a:solidFill>
                <a:latin typeface="Calibri"/>
                <a:ea typeface="Calibri"/>
                <a:cs typeface="Calibri"/>
                <a:sym typeface="Calibri"/>
              </a:rPr>
              <a:t>Ateliers</a:t>
            </a:r>
            <a:br>
              <a:rPr b="0" i="0" lang="fr-FR" sz="1600" u="none" cap="none" strike="noStrike">
                <a:solidFill>
                  <a:srgbClr val="FFFFFF"/>
                </a:solidFill>
                <a:latin typeface="Calibri"/>
                <a:ea typeface="Calibri"/>
                <a:cs typeface="Calibri"/>
                <a:sym typeface="Calibri"/>
              </a:rPr>
            </a:br>
            <a:r>
              <a:rPr b="0" i="0" lang="fr-FR" sz="1400" u="none" cap="none" strike="noStrike">
                <a:solidFill>
                  <a:srgbClr val="FFFFFF"/>
                </a:solidFill>
                <a:latin typeface="Calibri"/>
                <a:ea typeface="Calibri"/>
                <a:cs typeface="Calibri"/>
                <a:sym typeface="Calibri"/>
              </a:rPr>
              <a:t>de professionnalisation</a:t>
            </a:r>
            <a:endParaRPr b="0"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rgbClr val="FFFFFF"/>
                </a:solidFill>
                <a:latin typeface="Calibri"/>
                <a:ea typeface="Calibri"/>
                <a:cs typeface="Calibri"/>
                <a:sym typeface="Calibri"/>
              </a:rPr>
              <a:t>60 heures</a:t>
            </a:r>
            <a:r>
              <a:rPr b="0" i="0" lang="fr-FR" sz="1400" u="none" cap="none" strike="noStrike">
                <a:solidFill>
                  <a:srgbClr val="FFFFFF"/>
                </a:solidFill>
                <a:latin typeface="Calibri"/>
                <a:ea typeface="Calibri"/>
                <a:cs typeface="Calibri"/>
                <a:sym typeface="Calibri"/>
              </a:rPr>
              <a:t> (4 h : 0 + 4)</a:t>
            </a:r>
            <a:endParaRPr b="0" i="0" sz="1400" u="none" cap="none" strike="noStrike">
              <a:solidFill>
                <a:srgbClr val="FFFFFF"/>
              </a:solidFill>
              <a:latin typeface="Arial"/>
              <a:ea typeface="Arial"/>
              <a:cs typeface="Arial"/>
              <a:sym typeface="Arial"/>
            </a:endParaRPr>
          </a:p>
        </p:txBody>
      </p:sp>
      <p:sp>
        <p:nvSpPr>
          <p:cNvPr id="282" name="Google Shape;282;p8"/>
          <p:cNvSpPr/>
          <p:nvPr/>
        </p:nvSpPr>
        <p:spPr>
          <a:xfrm>
            <a:off x="5956153" y="5407443"/>
            <a:ext cx="5014200" cy="720000"/>
          </a:xfrm>
          <a:prstGeom prst="roundRect">
            <a:avLst>
              <a:gd fmla="val 0" name="adj"/>
            </a:avLst>
          </a:prstGeom>
          <a:solidFill>
            <a:srgbClr val="3646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FFFFFF"/>
                </a:solidFill>
                <a:latin typeface="Calibri"/>
                <a:ea typeface="Calibri"/>
                <a:cs typeface="Calibri"/>
                <a:sym typeface="Calibri"/>
              </a:rPr>
              <a:t>Ateliers</a:t>
            </a:r>
            <a:br>
              <a:rPr b="0" i="0" lang="fr-FR" sz="1600" u="none" cap="none" strike="noStrike">
                <a:solidFill>
                  <a:srgbClr val="FFFFFF"/>
                </a:solidFill>
                <a:latin typeface="Calibri"/>
                <a:ea typeface="Calibri"/>
                <a:cs typeface="Calibri"/>
                <a:sym typeface="Calibri"/>
              </a:rPr>
            </a:br>
            <a:r>
              <a:rPr b="0" i="0" lang="fr-FR" sz="1400" u="none" cap="none" strike="noStrike">
                <a:solidFill>
                  <a:srgbClr val="FFFFFF"/>
                </a:solidFill>
                <a:latin typeface="Calibri"/>
                <a:ea typeface="Calibri"/>
                <a:cs typeface="Calibri"/>
                <a:sym typeface="Calibri"/>
              </a:rPr>
              <a:t>de professionnalisation</a:t>
            </a:r>
            <a:endParaRPr b="0" i="0" sz="1400" u="none" cap="none" strike="noStrike">
              <a:solidFill>
                <a:srgbClr val="FFFFFF"/>
              </a:solidFill>
              <a:latin typeface="Arial"/>
              <a:ea typeface="Arial"/>
              <a:cs typeface="Arial"/>
              <a:sym typeface="Arial"/>
            </a:endParaRPr>
          </a:p>
          <a:p>
            <a:pPr indent="0" lvl="0" marL="0" rtl="0" algn="ctr">
              <a:spcBef>
                <a:spcPts val="0"/>
              </a:spcBef>
              <a:spcAft>
                <a:spcPts val="0"/>
              </a:spcAft>
              <a:buClr>
                <a:schemeClr val="dk1"/>
              </a:buClr>
              <a:buSzPts val="1400"/>
              <a:buFont typeface="Arial"/>
              <a:buNone/>
            </a:pPr>
            <a:r>
              <a:rPr b="1" lang="fr-FR">
                <a:solidFill>
                  <a:schemeClr val="lt1"/>
                </a:solidFill>
                <a:latin typeface="Calibri"/>
                <a:ea typeface="Calibri"/>
                <a:cs typeface="Calibri"/>
                <a:sym typeface="Calibri"/>
              </a:rPr>
              <a:t>96</a:t>
            </a:r>
            <a:r>
              <a:rPr b="1" lang="fr-FR">
                <a:solidFill>
                  <a:schemeClr val="lt1"/>
                </a:solidFill>
                <a:latin typeface="Calibri"/>
                <a:ea typeface="Calibri"/>
                <a:cs typeface="Calibri"/>
                <a:sym typeface="Calibri"/>
              </a:rPr>
              <a:t> heures</a:t>
            </a:r>
            <a:r>
              <a:rPr lang="fr-FR">
                <a:solidFill>
                  <a:schemeClr val="lt1"/>
                </a:solidFill>
                <a:latin typeface="Calibri"/>
                <a:ea typeface="Calibri"/>
                <a:cs typeface="Calibri"/>
                <a:sym typeface="Calibri"/>
              </a:rPr>
              <a:t> (4 h : 0 + 4)</a:t>
            </a:r>
            <a:endParaRPr b="0" i="0" sz="1400" u="none" cap="none" strike="noStrike">
              <a:solidFill>
                <a:srgbClr val="FFFFFF"/>
              </a:solidFill>
              <a:latin typeface="Arial"/>
              <a:ea typeface="Arial"/>
              <a:cs typeface="Arial"/>
              <a:sym typeface="Arial"/>
            </a:endParaRPr>
          </a:p>
        </p:txBody>
      </p:sp>
      <p:sp>
        <p:nvSpPr>
          <p:cNvPr id="283" name="Google Shape;283;p8"/>
          <p:cNvSpPr/>
          <p:nvPr/>
        </p:nvSpPr>
        <p:spPr>
          <a:xfrm>
            <a:off x="5956153" y="1240974"/>
            <a:ext cx="5014200" cy="360000"/>
          </a:xfrm>
          <a:prstGeom prst="roundRect">
            <a:avLst>
              <a:gd fmla="val 0" name="adj"/>
            </a:avLst>
          </a:prstGeom>
          <a:solidFill>
            <a:srgbClr val="13726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rgbClr val="FFFFFF"/>
                </a:solidFill>
                <a:latin typeface="Calibri"/>
                <a:ea typeface="Calibri"/>
                <a:cs typeface="Calibri"/>
                <a:sym typeface="Calibri"/>
              </a:rPr>
              <a:t>Bloc 1</a:t>
            </a:r>
            <a:r>
              <a:rPr b="0" i="0" lang="fr-FR" sz="1600" u="none" cap="none" strike="noStrike">
                <a:solidFill>
                  <a:srgbClr val="FFFFFF"/>
                </a:solidFill>
                <a:latin typeface="Calibri"/>
                <a:ea typeface="Calibri"/>
                <a:cs typeface="Calibri"/>
                <a:sym typeface="Calibri"/>
              </a:rPr>
              <a:t> : </a:t>
            </a:r>
            <a:r>
              <a:rPr b="1" i="0" lang="fr-FR" sz="1400" u="none" cap="none" strike="noStrike">
                <a:solidFill>
                  <a:srgbClr val="FFFFFF"/>
                </a:solidFill>
                <a:latin typeface="Calibri"/>
                <a:ea typeface="Calibri"/>
                <a:cs typeface="Calibri"/>
                <a:sym typeface="Calibri"/>
              </a:rPr>
              <a:t>48 heures</a:t>
            </a:r>
            <a:r>
              <a:rPr b="0" i="0" lang="fr-FR" sz="1400" u="none" cap="none" strike="noStrike">
                <a:solidFill>
                  <a:srgbClr val="FFFFFF"/>
                </a:solidFill>
                <a:latin typeface="Calibri"/>
                <a:ea typeface="Calibri"/>
                <a:cs typeface="Calibri"/>
                <a:sym typeface="Calibri"/>
              </a:rPr>
              <a:t> (2 h</a:t>
            </a:r>
            <a:r>
              <a:rPr lang="fr-FR">
                <a:solidFill>
                  <a:srgbClr val="FFFFFF"/>
                </a:solidFill>
                <a:latin typeface="Calibri"/>
                <a:ea typeface="Calibri"/>
                <a:cs typeface="Calibri"/>
                <a:sym typeface="Calibri"/>
              </a:rPr>
              <a:t> : </a:t>
            </a:r>
            <a:r>
              <a:rPr b="0" i="0" lang="fr-FR" sz="1400" u="none" cap="none" strike="noStrike">
                <a:solidFill>
                  <a:srgbClr val="FFFFFF"/>
                </a:solidFill>
                <a:latin typeface="Calibri"/>
                <a:ea typeface="Calibri"/>
                <a:cs typeface="Calibri"/>
                <a:sym typeface="Calibri"/>
              </a:rPr>
              <a:t>2+0)</a:t>
            </a:r>
            <a:endParaRPr b="0" i="0" sz="1400" u="none" cap="none" strike="noStrike">
              <a:solidFill>
                <a:srgbClr val="FFFFFF"/>
              </a:solidFill>
              <a:latin typeface="Arial"/>
              <a:ea typeface="Arial"/>
              <a:cs typeface="Arial"/>
              <a:sym typeface="Arial"/>
            </a:endParaRPr>
          </a:p>
        </p:txBody>
      </p:sp>
      <p:sp>
        <p:nvSpPr>
          <p:cNvPr id="284" name="Google Shape;284;p8"/>
          <p:cNvSpPr/>
          <p:nvPr/>
        </p:nvSpPr>
        <p:spPr>
          <a:xfrm>
            <a:off x="6017950" y="1697975"/>
            <a:ext cx="4952400" cy="1308000"/>
          </a:xfrm>
          <a:prstGeom prst="roundRect">
            <a:avLst>
              <a:gd fmla="val 0" name="adj"/>
            </a:avLst>
          </a:prstGeom>
          <a:solidFill>
            <a:srgbClr val="1DAF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chemeClr val="lt1"/>
                </a:solidFill>
                <a:latin typeface="Calibri"/>
                <a:ea typeface="Calibri"/>
                <a:cs typeface="Calibri"/>
                <a:sym typeface="Calibri"/>
              </a:rPr>
              <a:t>Bloc 2 – spé SISR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alibri"/>
                <a:ea typeface="Calibri"/>
                <a:cs typeface="Calibri"/>
                <a:sym typeface="Calibri"/>
              </a:rPr>
              <a:t>Administration des systèmes et des réseaux</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alibri"/>
                <a:ea typeface="Calibri"/>
                <a:cs typeface="Calibri"/>
                <a:sym typeface="Calibri"/>
              </a:rPr>
              <a:t>216 heures</a:t>
            </a:r>
            <a:r>
              <a:rPr b="0" i="0" lang="fr-FR" sz="1400" u="none" cap="none" strike="noStrike">
                <a:solidFill>
                  <a:schemeClr val="lt1"/>
                </a:solidFill>
                <a:latin typeface="Calibri"/>
                <a:ea typeface="Calibri"/>
                <a:cs typeface="Calibri"/>
                <a:sym typeface="Calibri"/>
              </a:rPr>
              <a:t> (9 h : 3+6)</a:t>
            </a:r>
            <a:endParaRPr b="0" i="0" sz="1400" u="none" cap="none" strike="noStrike">
              <a:solidFill>
                <a:srgbClr val="000000"/>
              </a:solidFill>
              <a:latin typeface="Arial"/>
              <a:ea typeface="Arial"/>
              <a:cs typeface="Arial"/>
              <a:sym typeface="Arial"/>
            </a:endParaRPr>
          </a:p>
        </p:txBody>
      </p:sp>
      <p:sp>
        <p:nvSpPr>
          <p:cNvPr id="285" name="Google Shape;285;p8"/>
          <p:cNvSpPr/>
          <p:nvPr/>
        </p:nvSpPr>
        <p:spPr>
          <a:xfrm>
            <a:off x="6017950" y="3200200"/>
            <a:ext cx="4952400" cy="1308000"/>
          </a:xfrm>
          <a:prstGeom prst="roundRect">
            <a:avLst>
              <a:gd fmla="val 0" name="adj"/>
            </a:avLst>
          </a:prstGeom>
          <a:solidFill>
            <a:srgbClr val="1DAF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chemeClr val="lt1"/>
                </a:solidFill>
                <a:latin typeface="Calibri"/>
                <a:ea typeface="Calibri"/>
                <a:cs typeface="Calibri"/>
                <a:sym typeface="Calibri"/>
              </a:rPr>
              <a:t>Bloc 2 – spé SLAM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chemeClr val="lt1"/>
                </a:solidFill>
                <a:latin typeface="Calibri"/>
                <a:ea typeface="Calibri"/>
                <a:cs typeface="Calibri"/>
                <a:sym typeface="Calibri"/>
              </a:rPr>
              <a:t>Conception et dév. d’applications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fr-FR" sz="1400" u="none" cap="none" strike="noStrike">
                <a:solidFill>
                  <a:schemeClr val="lt1"/>
                </a:solidFill>
                <a:latin typeface="Calibri"/>
                <a:ea typeface="Calibri"/>
                <a:cs typeface="Calibri"/>
                <a:sym typeface="Calibri"/>
              </a:rPr>
              <a:t>216 heures</a:t>
            </a:r>
            <a:r>
              <a:rPr b="0" i="0" lang="fr-FR" sz="1400" u="none" cap="none" strike="noStrike">
                <a:solidFill>
                  <a:schemeClr val="lt1"/>
                </a:solidFill>
                <a:latin typeface="Calibri"/>
                <a:ea typeface="Calibri"/>
                <a:cs typeface="Calibri"/>
                <a:sym typeface="Calibri"/>
              </a:rPr>
              <a:t> (9 h</a:t>
            </a:r>
            <a:r>
              <a:rPr lang="fr-FR">
                <a:solidFill>
                  <a:schemeClr val="lt1"/>
                </a:solidFill>
                <a:latin typeface="Calibri"/>
                <a:ea typeface="Calibri"/>
                <a:cs typeface="Calibri"/>
                <a:sym typeface="Calibri"/>
              </a:rPr>
              <a:t> : </a:t>
            </a:r>
            <a:r>
              <a:rPr b="0" i="0" lang="fr-FR" sz="1400" u="none" cap="none" strike="noStrike">
                <a:solidFill>
                  <a:schemeClr val="lt1"/>
                </a:solidFill>
                <a:latin typeface="Calibri"/>
                <a:ea typeface="Calibri"/>
                <a:cs typeface="Calibri"/>
                <a:sym typeface="Calibri"/>
              </a:rPr>
              <a:t>3+6)</a:t>
            </a:r>
            <a:endParaRPr b="0" i="0" sz="1400" u="none" cap="none" strike="noStrike">
              <a:solidFill>
                <a:srgbClr val="000000"/>
              </a:solidFill>
              <a:latin typeface="Arial"/>
              <a:ea typeface="Arial"/>
              <a:cs typeface="Arial"/>
              <a:sym typeface="Arial"/>
            </a:endParaRPr>
          </a:p>
        </p:txBody>
      </p:sp>
      <p:sp>
        <p:nvSpPr>
          <p:cNvPr id="286" name="Google Shape;286;p8"/>
          <p:cNvSpPr txBox="1"/>
          <p:nvPr/>
        </p:nvSpPr>
        <p:spPr>
          <a:xfrm>
            <a:off x="7610900" y="2940000"/>
            <a:ext cx="1767300" cy="2520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lang="fr-FR">
                <a:solidFill>
                  <a:srgbClr val="36464E"/>
                </a:solidFill>
                <a:latin typeface="Calibri"/>
                <a:ea typeface="Calibri"/>
                <a:cs typeface="Calibri"/>
                <a:sym typeface="Calibri"/>
              </a:rPr>
              <a:t>selon spécialisation</a:t>
            </a:r>
            <a:endParaRPr b="0" i="0" sz="1400" u="none" cap="none" strike="noStrike">
              <a:solidFill>
                <a:srgbClr val="36464E"/>
              </a:solidFill>
              <a:latin typeface="Arial"/>
              <a:ea typeface="Arial"/>
              <a:cs typeface="Arial"/>
              <a:sym typeface="Arial"/>
            </a:endParaRPr>
          </a:p>
        </p:txBody>
      </p:sp>
      <p:sp>
        <p:nvSpPr>
          <p:cNvPr id="287" name="Google Shape;287;p8"/>
          <p:cNvSpPr/>
          <p:nvPr/>
        </p:nvSpPr>
        <p:spPr>
          <a:xfrm>
            <a:off x="5956150" y="4605650"/>
            <a:ext cx="5014200" cy="720000"/>
          </a:xfrm>
          <a:prstGeom prst="roundRect">
            <a:avLst>
              <a:gd fmla="val 0" name="adj"/>
            </a:avLst>
          </a:prstGeom>
          <a:solidFill>
            <a:srgbClr val="AB0044"/>
          </a:solidFill>
          <a:ln cap="flat" cmpd="sng" w="12700">
            <a:solidFill>
              <a:srgbClr val="6C473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fr-FR" sz="1600" u="none" cap="none" strike="noStrike">
                <a:solidFill>
                  <a:schemeClr val="lt1"/>
                </a:solidFill>
                <a:latin typeface="Calibri"/>
                <a:ea typeface="Calibri"/>
                <a:cs typeface="Calibri"/>
                <a:sym typeface="Calibri"/>
              </a:rPr>
              <a:t>Bloc 3 - cyber SISR  ou </a:t>
            </a:r>
            <a:r>
              <a:rPr b="1" lang="fr-FR" sz="1600">
                <a:solidFill>
                  <a:schemeClr val="lt1"/>
                </a:solidFill>
                <a:latin typeface="Calibri"/>
                <a:ea typeface="Calibri"/>
                <a:cs typeface="Calibri"/>
                <a:sym typeface="Calibri"/>
              </a:rPr>
              <a:t>cyber SLAM</a:t>
            </a:r>
            <a:endParaRPr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1" lang="fr-FR">
                <a:solidFill>
                  <a:schemeClr val="lt1"/>
                </a:solidFill>
                <a:latin typeface="Calibri"/>
                <a:ea typeface="Calibri"/>
                <a:cs typeface="Calibri"/>
                <a:sym typeface="Calibri"/>
              </a:rPr>
              <a:t>96</a:t>
            </a:r>
            <a:r>
              <a:rPr b="1" lang="fr-FR">
                <a:solidFill>
                  <a:schemeClr val="lt1"/>
                </a:solidFill>
                <a:latin typeface="Calibri"/>
                <a:ea typeface="Calibri"/>
                <a:cs typeface="Calibri"/>
                <a:sym typeface="Calibri"/>
              </a:rPr>
              <a:t> heures </a:t>
            </a:r>
            <a:r>
              <a:rPr lang="fr-FR">
                <a:solidFill>
                  <a:schemeClr val="lt1"/>
                </a:solidFill>
                <a:latin typeface="Calibri"/>
                <a:ea typeface="Calibri"/>
                <a:cs typeface="Calibri"/>
                <a:sym typeface="Calibri"/>
              </a:rPr>
              <a:t>(4 h : 2+2)</a:t>
            </a:r>
            <a:endParaRPr b="0" i="0" sz="1400" u="none" cap="none" strike="noStrike">
              <a:solidFill>
                <a:srgbClr val="000000"/>
              </a:solidFill>
              <a:latin typeface="Arial"/>
              <a:ea typeface="Arial"/>
              <a:cs typeface="Arial"/>
              <a:sym typeface="Arial"/>
            </a:endParaRPr>
          </a:p>
        </p:txBody>
      </p:sp>
      <p:sp>
        <p:nvSpPr>
          <p:cNvPr id="288" name="Google Shape;288;p8"/>
          <p:cNvSpPr txBox="1"/>
          <p:nvPr/>
        </p:nvSpPr>
        <p:spPr>
          <a:xfrm>
            <a:off x="3520950" y="3168600"/>
            <a:ext cx="1767300" cy="252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lang="fr-FR">
                <a:solidFill>
                  <a:srgbClr val="36464E"/>
                </a:solidFill>
                <a:latin typeface="Calibri"/>
                <a:ea typeface="Calibri"/>
                <a:cs typeface="Calibri"/>
                <a:sym typeface="Calibri"/>
              </a:rPr>
              <a:t>selon spécialisation</a:t>
            </a:r>
            <a:endParaRPr b="0" i="0" sz="1400" u="none" cap="none" strike="noStrike">
              <a:solidFill>
                <a:srgbClr val="36464E"/>
              </a:solidFill>
              <a:latin typeface="Arial"/>
              <a:ea typeface="Arial"/>
              <a:cs typeface="Arial"/>
              <a:sym typeface="Arial"/>
            </a:endParaRPr>
          </a:p>
        </p:txBody>
      </p:sp>
      <p:cxnSp>
        <p:nvCxnSpPr>
          <p:cNvPr id="289" name="Google Shape;289;p8"/>
          <p:cNvCxnSpPr/>
          <p:nvPr/>
        </p:nvCxnSpPr>
        <p:spPr>
          <a:xfrm>
            <a:off x="5972475" y="1697963"/>
            <a:ext cx="0" cy="2810700"/>
          </a:xfrm>
          <a:prstGeom prst="straightConnector1">
            <a:avLst/>
          </a:prstGeom>
          <a:noFill/>
          <a:ln cap="flat" cmpd="sng" w="38100">
            <a:solidFill>
              <a:srgbClr val="1DAFA1"/>
            </a:solidFill>
            <a:prstDash val="dash"/>
            <a:round/>
            <a:headEnd len="med" w="med" type="none"/>
            <a:tailEnd len="med" w="med" type="none"/>
          </a:ln>
        </p:spPr>
      </p:cxnSp>
      <p:cxnSp>
        <p:nvCxnSpPr>
          <p:cNvPr id="290" name="Google Shape;290;p8"/>
          <p:cNvCxnSpPr/>
          <p:nvPr/>
        </p:nvCxnSpPr>
        <p:spPr>
          <a:xfrm>
            <a:off x="3248575" y="2185013"/>
            <a:ext cx="0" cy="2304900"/>
          </a:xfrm>
          <a:prstGeom prst="straightConnector1">
            <a:avLst/>
          </a:prstGeom>
          <a:noFill/>
          <a:ln cap="flat" cmpd="sng" w="38100">
            <a:solidFill>
              <a:srgbClr val="1DAFA1"/>
            </a:solidFill>
            <a:prstDash val="dash"/>
            <a:round/>
            <a:headEnd len="med" w="med" type="none"/>
            <a:tailEnd len="med" w="med" type="none"/>
          </a:ln>
        </p:spPr>
      </p:cxnSp>
      <p:sp>
        <p:nvSpPr>
          <p:cNvPr id="291" name="Google Shape;291;p8"/>
          <p:cNvSpPr txBox="1"/>
          <p:nvPr/>
        </p:nvSpPr>
        <p:spPr>
          <a:xfrm>
            <a:off x="572500" y="890025"/>
            <a:ext cx="23568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small" strike="noStrike">
                <a:solidFill>
                  <a:schemeClr val="dk1"/>
                </a:solidFill>
                <a:latin typeface="Calibri"/>
                <a:ea typeface="Calibri"/>
                <a:cs typeface="Calibri"/>
                <a:sym typeface="Calibri"/>
              </a:rPr>
              <a:t>Semestre 1 </a:t>
            </a:r>
            <a:r>
              <a:rPr b="0" i="0" lang="fr-FR" sz="1000" u="none" cap="small" strike="noStrike">
                <a:solidFill>
                  <a:srgbClr val="888888"/>
                </a:solidFill>
                <a:latin typeface="Calibri"/>
                <a:ea typeface="Calibri"/>
                <a:cs typeface="Calibri"/>
                <a:sym typeface="Calibri"/>
              </a:rPr>
              <a:t>(15 semaines)</a:t>
            </a:r>
            <a:endParaRPr b="0" i="0" sz="1000" u="none" cap="none" strike="noStrike">
              <a:solidFill>
                <a:srgbClr val="888888"/>
              </a:solidFill>
              <a:latin typeface="Arial"/>
              <a:ea typeface="Arial"/>
              <a:cs typeface="Arial"/>
              <a:sym typeface="Arial"/>
            </a:endParaRPr>
          </a:p>
        </p:txBody>
      </p:sp>
      <p:sp>
        <p:nvSpPr>
          <p:cNvPr id="292" name="Google Shape;292;p8"/>
          <p:cNvSpPr txBox="1"/>
          <p:nvPr/>
        </p:nvSpPr>
        <p:spPr>
          <a:xfrm>
            <a:off x="3221625" y="890025"/>
            <a:ext cx="23568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small" strike="noStrike">
                <a:solidFill>
                  <a:schemeClr val="dk1"/>
                </a:solidFill>
                <a:latin typeface="Calibri"/>
                <a:ea typeface="Calibri"/>
                <a:cs typeface="Calibri"/>
                <a:sym typeface="Calibri"/>
              </a:rPr>
              <a:t>Semestre 2 </a:t>
            </a:r>
            <a:r>
              <a:rPr b="0" i="0" lang="fr-FR" sz="1000" u="none" cap="small" strike="noStrike">
                <a:solidFill>
                  <a:srgbClr val="888888"/>
                </a:solidFill>
                <a:latin typeface="Calibri"/>
                <a:ea typeface="Calibri"/>
                <a:cs typeface="Calibri"/>
                <a:sym typeface="Calibri"/>
              </a:rPr>
              <a:t>(15 semaines)</a:t>
            </a:r>
            <a:endParaRPr b="0" i="0" sz="1000" u="none" cap="none" strike="noStrike">
              <a:solidFill>
                <a:srgbClr val="888888"/>
              </a:solidFill>
              <a:latin typeface="Arial"/>
              <a:ea typeface="Arial"/>
              <a:cs typeface="Arial"/>
              <a:sym typeface="Arial"/>
            </a:endParaRPr>
          </a:p>
        </p:txBody>
      </p:sp>
      <p:sp>
        <p:nvSpPr>
          <p:cNvPr id="293" name="Google Shape;293;p8"/>
          <p:cNvSpPr txBox="1"/>
          <p:nvPr/>
        </p:nvSpPr>
        <p:spPr>
          <a:xfrm>
            <a:off x="5956150" y="890025"/>
            <a:ext cx="24957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small" strike="noStrike">
                <a:solidFill>
                  <a:schemeClr val="dk1"/>
                </a:solidFill>
                <a:latin typeface="Calibri"/>
                <a:ea typeface="Calibri"/>
                <a:cs typeface="Calibri"/>
                <a:sym typeface="Calibri"/>
              </a:rPr>
              <a:t>Semestre 3</a:t>
            </a:r>
            <a:endParaRPr b="0" i="0" sz="1400" u="none" cap="none" strike="noStrike">
              <a:solidFill>
                <a:srgbClr val="888888"/>
              </a:solidFill>
              <a:latin typeface="Arial"/>
              <a:ea typeface="Arial"/>
              <a:cs typeface="Arial"/>
              <a:sym typeface="Arial"/>
            </a:endParaRPr>
          </a:p>
        </p:txBody>
      </p:sp>
      <p:sp>
        <p:nvSpPr>
          <p:cNvPr id="294" name="Google Shape;294;p8"/>
          <p:cNvSpPr txBox="1"/>
          <p:nvPr/>
        </p:nvSpPr>
        <p:spPr>
          <a:xfrm>
            <a:off x="8362951" y="890025"/>
            <a:ext cx="26073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small" strike="noStrike">
                <a:solidFill>
                  <a:schemeClr val="dk1"/>
                </a:solidFill>
                <a:latin typeface="Calibri"/>
                <a:ea typeface="Calibri"/>
                <a:cs typeface="Calibri"/>
                <a:sym typeface="Calibri"/>
              </a:rPr>
              <a:t>Semestre 4</a:t>
            </a:r>
            <a:endParaRPr b="0" i="0" sz="1400" u="none" cap="none" strike="noStrike">
              <a:solidFill>
                <a:srgbClr val="888888"/>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28"/>
          <p:cNvSpPr txBox="1"/>
          <p:nvPr>
            <p:ph type="title"/>
          </p:nvPr>
        </p:nvSpPr>
        <p:spPr>
          <a:xfrm>
            <a:off x="711200" y="73705"/>
            <a:ext cx="9722470" cy="81178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lang="fr-FR"/>
              <a:t>ORGANISATION DES ENSEIGNEMENTS</a:t>
            </a:r>
            <a:endParaRPr/>
          </a:p>
        </p:txBody>
      </p:sp>
      <p:sp>
        <p:nvSpPr>
          <p:cNvPr id="300" name="Google Shape;300;p28"/>
          <p:cNvSpPr txBox="1"/>
          <p:nvPr>
            <p:ph idx="12" type="sldNum"/>
          </p:nvPr>
        </p:nvSpPr>
        <p:spPr>
          <a:xfrm>
            <a:off x="11016113" y="6449039"/>
            <a:ext cx="756000" cy="2520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600"/>
              <a:buNone/>
            </a:pPr>
            <a:fld id="{00000000-1234-1234-1234-123412341234}" type="slidenum">
              <a:rPr lang="fr-FR"/>
              <a:t>‹#›</a:t>
            </a:fld>
            <a:endParaRPr/>
          </a:p>
        </p:txBody>
      </p:sp>
      <p:grpSp>
        <p:nvGrpSpPr>
          <p:cNvPr id="301" name="Google Shape;301;p28"/>
          <p:cNvGrpSpPr/>
          <p:nvPr/>
        </p:nvGrpSpPr>
        <p:grpSpPr>
          <a:xfrm>
            <a:off x="302595" y="1195784"/>
            <a:ext cx="11069398" cy="4923661"/>
            <a:chOff x="854242" y="1840829"/>
            <a:chExt cx="11700030" cy="4030502"/>
          </a:xfrm>
        </p:grpSpPr>
        <p:sp>
          <p:nvSpPr>
            <p:cNvPr id="302" name="Google Shape;302;p28"/>
            <p:cNvSpPr/>
            <p:nvPr/>
          </p:nvSpPr>
          <p:spPr>
            <a:xfrm>
              <a:off x="854242" y="1840831"/>
              <a:ext cx="2925000" cy="4030500"/>
            </a:xfrm>
            <a:prstGeom prst="rect">
              <a:avLst/>
            </a:prstGeom>
            <a:solidFill>
              <a:srgbClr val="FFFFFF"/>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3" name="Google Shape;303;p28"/>
            <p:cNvSpPr/>
            <p:nvPr/>
          </p:nvSpPr>
          <p:spPr>
            <a:xfrm>
              <a:off x="3779252" y="1840830"/>
              <a:ext cx="2925000" cy="4030500"/>
            </a:xfrm>
            <a:prstGeom prst="rect">
              <a:avLst/>
            </a:prstGeom>
            <a:solidFill>
              <a:srgbClr val="FFFFFF"/>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4" name="Google Shape;304;p28"/>
            <p:cNvSpPr/>
            <p:nvPr/>
          </p:nvSpPr>
          <p:spPr>
            <a:xfrm>
              <a:off x="6704262" y="1840829"/>
              <a:ext cx="2925000" cy="4030500"/>
            </a:xfrm>
            <a:prstGeom prst="rect">
              <a:avLst/>
            </a:prstGeom>
            <a:solidFill>
              <a:srgbClr val="FFFFFF"/>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05" name="Google Shape;305;p28"/>
            <p:cNvSpPr/>
            <p:nvPr/>
          </p:nvSpPr>
          <p:spPr>
            <a:xfrm>
              <a:off x="9629272" y="1840829"/>
              <a:ext cx="2925000" cy="4030500"/>
            </a:xfrm>
            <a:prstGeom prst="rect">
              <a:avLst/>
            </a:prstGeom>
            <a:solidFill>
              <a:srgbClr val="FFFFFF"/>
            </a:solidFill>
            <a:ln cap="flat" cmpd="sng" w="1270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sp>
        <p:nvSpPr>
          <p:cNvPr id="306" name="Google Shape;306;p28"/>
          <p:cNvSpPr/>
          <p:nvPr/>
        </p:nvSpPr>
        <p:spPr>
          <a:xfrm>
            <a:off x="3158830" y="2074984"/>
            <a:ext cx="7499400" cy="3376200"/>
          </a:xfrm>
          <a:prstGeom prst="rect">
            <a:avLst/>
          </a:prstGeom>
          <a:solidFill>
            <a:srgbClr val="800F35">
              <a:alpha val="52550"/>
            </a:srgbClr>
          </a:solidFill>
          <a:ln cap="flat" cmpd="sng" w="127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8"/>
          <p:cNvSpPr/>
          <p:nvPr/>
        </p:nvSpPr>
        <p:spPr>
          <a:xfrm rot="-5400000">
            <a:off x="3129850" y="3418875"/>
            <a:ext cx="4732800" cy="469200"/>
          </a:xfrm>
          <a:prstGeom prst="round1Rect">
            <a:avLst>
              <a:gd fmla="val 0" name="adj"/>
            </a:avLst>
          </a:prstGeom>
          <a:solidFill>
            <a:srgbClr val="7895A1"/>
          </a:solidFill>
          <a:ln cap="flat" cmpd="sng" w="12700">
            <a:solidFill>
              <a:srgbClr val="373D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fr-FR">
                <a:solidFill>
                  <a:srgbClr val="FFFFFF"/>
                </a:solidFill>
                <a:latin typeface="Calibri"/>
                <a:ea typeface="Calibri"/>
                <a:cs typeface="Calibri"/>
                <a:sym typeface="Calibri"/>
              </a:rPr>
              <a:t>Stage </a:t>
            </a:r>
            <a:r>
              <a:rPr b="0" i="0" lang="fr-FR" sz="1400" u="none" cap="none" strike="noStrike">
                <a:solidFill>
                  <a:srgbClr val="FFFFFF"/>
                </a:solidFill>
                <a:latin typeface="Calibri"/>
                <a:ea typeface="Calibri"/>
                <a:cs typeface="Calibri"/>
                <a:sym typeface="Calibri"/>
              </a:rPr>
              <a:t>SIO1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fr-FR" sz="1400" u="none" cap="none" strike="noStrike">
                <a:solidFill>
                  <a:srgbClr val="FFFFFF"/>
                </a:solidFill>
                <a:latin typeface="Calibri"/>
                <a:ea typeface="Calibri"/>
                <a:cs typeface="Calibri"/>
                <a:sym typeface="Calibri"/>
              </a:rPr>
              <a:t>4 à 5 semaines</a:t>
            </a:r>
            <a:r>
              <a:rPr lang="fr-FR"/>
              <a:t> </a:t>
            </a:r>
            <a:r>
              <a:rPr b="0" i="0" lang="fr-FR" sz="1400" u="none" cap="none" strike="noStrike">
                <a:solidFill>
                  <a:srgbClr val="FFFFFF"/>
                </a:solidFill>
                <a:latin typeface="Calibri"/>
                <a:ea typeface="Calibri"/>
                <a:cs typeface="Calibri"/>
                <a:sym typeface="Calibri"/>
              </a:rPr>
              <a:t>(mai-juin)</a:t>
            </a:r>
            <a:endParaRPr b="0" i="0" sz="1400" u="none" cap="none" strike="noStrike">
              <a:solidFill>
                <a:srgbClr val="000000"/>
              </a:solidFill>
              <a:latin typeface="Arial"/>
              <a:ea typeface="Arial"/>
              <a:cs typeface="Arial"/>
              <a:sym typeface="Arial"/>
            </a:endParaRPr>
          </a:p>
        </p:txBody>
      </p:sp>
      <p:sp>
        <p:nvSpPr>
          <p:cNvPr id="308" name="Google Shape;308;p28"/>
          <p:cNvSpPr/>
          <p:nvPr/>
        </p:nvSpPr>
        <p:spPr>
          <a:xfrm rot="-5400000">
            <a:off x="8654898" y="3375170"/>
            <a:ext cx="4720200" cy="511200"/>
          </a:xfrm>
          <a:prstGeom prst="rect">
            <a:avLst/>
          </a:prstGeom>
          <a:solidFill>
            <a:srgbClr val="13726A"/>
          </a:solidFill>
          <a:ln cap="flat" cmpd="sng" w="127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small" strike="noStrike">
                <a:solidFill>
                  <a:srgbClr val="FFFFFF"/>
                </a:solidFill>
                <a:latin typeface="Calibri"/>
                <a:ea typeface="Calibri"/>
                <a:cs typeface="Calibri"/>
                <a:sym typeface="Calibri"/>
              </a:rPr>
              <a:t>Épreuves orales et écrites de BTS</a:t>
            </a:r>
            <a:endParaRPr b="0" i="0" sz="1400" u="none" cap="none" strike="noStrike">
              <a:solidFill>
                <a:srgbClr val="000000"/>
              </a:solidFill>
              <a:latin typeface="Arial"/>
              <a:ea typeface="Arial"/>
              <a:cs typeface="Arial"/>
              <a:sym typeface="Arial"/>
            </a:endParaRPr>
          </a:p>
        </p:txBody>
      </p:sp>
      <p:sp>
        <p:nvSpPr>
          <p:cNvPr id="309" name="Google Shape;309;p28"/>
          <p:cNvSpPr/>
          <p:nvPr/>
        </p:nvSpPr>
        <p:spPr>
          <a:xfrm rot="-5400000">
            <a:off x="2656015" y="3485665"/>
            <a:ext cx="4720200" cy="312900"/>
          </a:xfrm>
          <a:prstGeom prst="rect">
            <a:avLst/>
          </a:prstGeom>
          <a:solidFill>
            <a:srgbClr val="AB0044"/>
          </a:solidFill>
          <a:ln cap="flat" cmpd="sng" w="127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small" strike="noStrike">
                <a:solidFill>
                  <a:srgbClr val="FFFFFF"/>
                </a:solidFill>
                <a:latin typeface="Calibri"/>
                <a:ea typeface="Calibri"/>
                <a:cs typeface="Calibri"/>
                <a:sym typeface="Calibri"/>
              </a:rPr>
              <a:t>CCF </a:t>
            </a:r>
            <a:r>
              <a:rPr b="1" lang="fr-FR" sz="1800" cap="small">
                <a:solidFill>
                  <a:srgbClr val="FFFFFF"/>
                </a:solidFill>
                <a:latin typeface="Calibri"/>
                <a:ea typeface="Calibri"/>
                <a:cs typeface="Calibri"/>
                <a:sym typeface="Calibri"/>
              </a:rPr>
              <a:t>(E2)</a:t>
            </a:r>
            <a:endParaRPr b="1" i="0" sz="1800" u="none" cap="small" strike="noStrike">
              <a:solidFill>
                <a:srgbClr val="FFFFFF"/>
              </a:solidFill>
              <a:latin typeface="Calibri"/>
              <a:ea typeface="Calibri"/>
              <a:cs typeface="Calibri"/>
              <a:sym typeface="Calibri"/>
            </a:endParaRPr>
          </a:p>
        </p:txBody>
      </p:sp>
      <p:sp>
        <p:nvSpPr>
          <p:cNvPr id="310" name="Google Shape;310;p28"/>
          <p:cNvSpPr/>
          <p:nvPr/>
        </p:nvSpPr>
        <p:spPr>
          <a:xfrm>
            <a:off x="410496" y="2063639"/>
            <a:ext cx="2558400" cy="3376200"/>
          </a:xfrm>
          <a:prstGeom prst="rect">
            <a:avLst/>
          </a:prstGeom>
          <a:solidFill>
            <a:srgbClr val="800F35">
              <a:alpha val="52550"/>
            </a:srgbClr>
          </a:solidFill>
          <a:ln cap="flat" cmpd="sng" w="127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small" strike="noStrike">
                <a:solidFill>
                  <a:srgbClr val="FFFFFF"/>
                </a:solidFill>
                <a:latin typeface="Calibri"/>
                <a:ea typeface="Calibri"/>
                <a:cs typeface="Calibri"/>
                <a:sym typeface="Calibri"/>
              </a:rPr>
              <a:t>Homogénéisation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i="0" lang="fr-FR" sz="1800" u="none" cap="small" strike="noStrike">
                <a:solidFill>
                  <a:srgbClr val="FFFFFF"/>
                </a:solidFill>
                <a:latin typeface="Calibri"/>
                <a:ea typeface="Calibri"/>
                <a:cs typeface="Calibri"/>
                <a:sym typeface="Calibri"/>
              </a:rPr>
              <a:t>Des niveaux</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small"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fr-FR" sz="1800" u="none" cap="small" strike="noStrike">
                <a:solidFill>
                  <a:srgbClr val="FFFFFF"/>
                </a:solidFill>
                <a:latin typeface="Calibri"/>
                <a:ea typeface="Calibri"/>
                <a:cs typeface="Calibri"/>
                <a:sym typeface="Calibri"/>
              </a:rPr>
              <a:t>Découverte des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1" lang="fr-FR" sz="1800" cap="small">
                <a:solidFill>
                  <a:srgbClr val="FFFFFF"/>
                </a:solidFill>
                <a:latin typeface="Calibri"/>
                <a:ea typeface="Calibri"/>
                <a:cs typeface="Calibri"/>
                <a:sym typeface="Calibri"/>
              </a:rPr>
              <a:t>Blocs</a:t>
            </a:r>
            <a:endParaRPr b="0" i="0" sz="1400" u="none" cap="none" strike="noStrike">
              <a:solidFill>
                <a:srgbClr val="000000"/>
              </a:solidFill>
              <a:latin typeface="Arial"/>
              <a:ea typeface="Arial"/>
              <a:cs typeface="Arial"/>
              <a:sym typeface="Arial"/>
            </a:endParaRPr>
          </a:p>
        </p:txBody>
      </p:sp>
      <p:sp>
        <p:nvSpPr>
          <p:cNvPr id="311" name="Google Shape;311;p28"/>
          <p:cNvSpPr/>
          <p:nvPr/>
        </p:nvSpPr>
        <p:spPr>
          <a:xfrm rot="-5400000">
            <a:off x="559308" y="3489072"/>
            <a:ext cx="4720200" cy="260700"/>
          </a:xfrm>
          <a:prstGeom prst="rect">
            <a:avLst/>
          </a:prstGeom>
          <a:solidFill>
            <a:srgbClr val="AB0044"/>
          </a:solidFill>
          <a:ln cap="flat" cmpd="sng" w="127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small" strike="noStrike">
                <a:solidFill>
                  <a:srgbClr val="FFFFFF"/>
                </a:solidFill>
                <a:latin typeface="Calibri"/>
                <a:ea typeface="Calibri"/>
                <a:cs typeface="Calibri"/>
                <a:sym typeface="Calibri"/>
              </a:rPr>
              <a:t>Choix de spécialisation (SLAM ou SISR)</a:t>
            </a:r>
            <a:endParaRPr b="0" i="0" sz="1400" u="none" cap="none" strike="noStrike">
              <a:solidFill>
                <a:srgbClr val="000000"/>
              </a:solidFill>
              <a:latin typeface="Arial"/>
              <a:ea typeface="Arial"/>
              <a:cs typeface="Arial"/>
              <a:sym typeface="Arial"/>
            </a:endParaRPr>
          </a:p>
        </p:txBody>
      </p:sp>
      <p:sp>
        <p:nvSpPr>
          <p:cNvPr id="312" name="Google Shape;312;p28"/>
          <p:cNvSpPr/>
          <p:nvPr/>
        </p:nvSpPr>
        <p:spPr>
          <a:xfrm rot="-5400000">
            <a:off x="8045891" y="3474320"/>
            <a:ext cx="4720200" cy="312900"/>
          </a:xfrm>
          <a:prstGeom prst="rect">
            <a:avLst/>
          </a:prstGeom>
          <a:solidFill>
            <a:srgbClr val="AB0044"/>
          </a:solidFill>
          <a:ln cap="flat" cmpd="sng" w="12700">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fr-FR" sz="1800" u="none" cap="small" strike="noStrike">
                <a:solidFill>
                  <a:srgbClr val="FFFFFF"/>
                </a:solidFill>
                <a:latin typeface="Calibri"/>
                <a:ea typeface="Calibri"/>
                <a:cs typeface="Calibri"/>
                <a:sym typeface="Calibri"/>
              </a:rPr>
              <a:t>CCF (E4 -</a:t>
            </a:r>
            <a:r>
              <a:rPr b="1" lang="fr-FR" sz="1800" cap="small">
                <a:solidFill>
                  <a:srgbClr val="FFFFFF"/>
                </a:solidFill>
                <a:latin typeface="Calibri"/>
                <a:ea typeface="Calibri"/>
                <a:cs typeface="Calibri"/>
                <a:sym typeface="Calibri"/>
              </a:rPr>
              <a:t> E5)</a:t>
            </a:r>
            <a:endParaRPr b="0" i="0" sz="1400" u="none" cap="none" strike="noStrike">
              <a:solidFill>
                <a:srgbClr val="000000"/>
              </a:solidFill>
              <a:latin typeface="Arial"/>
              <a:ea typeface="Arial"/>
              <a:cs typeface="Arial"/>
              <a:sym typeface="Arial"/>
            </a:endParaRPr>
          </a:p>
        </p:txBody>
      </p:sp>
      <p:cxnSp>
        <p:nvCxnSpPr>
          <p:cNvPr id="313" name="Google Shape;313;p28"/>
          <p:cNvCxnSpPr/>
          <p:nvPr/>
        </p:nvCxnSpPr>
        <p:spPr>
          <a:xfrm>
            <a:off x="3242800" y="1752900"/>
            <a:ext cx="6984000" cy="0"/>
          </a:xfrm>
          <a:prstGeom prst="straightConnector1">
            <a:avLst/>
          </a:prstGeom>
          <a:noFill/>
          <a:ln cap="flat" cmpd="sng" w="9525">
            <a:solidFill>
              <a:srgbClr val="800F35"/>
            </a:solidFill>
            <a:prstDash val="dash"/>
            <a:round/>
            <a:headEnd len="med" w="med" type="triangle"/>
            <a:tailEnd len="med" w="med" type="triangle"/>
          </a:ln>
        </p:spPr>
      </p:cxnSp>
      <p:sp>
        <p:nvSpPr>
          <p:cNvPr id="314" name="Google Shape;314;p28"/>
          <p:cNvSpPr/>
          <p:nvPr/>
        </p:nvSpPr>
        <p:spPr>
          <a:xfrm>
            <a:off x="4932375" y="1672950"/>
            <a:ext cx="160500" cy="159900"/>
          </a:xfrm>
          <a:prstGeom prst="flowChartConnector">
            <a:avLst/>
          </a:prstGeom>
          <a:solidFill>
            <a:srgbClr val="36464E"/>
          </a:solidFill>
          <a:ln cap="flat" cmpd="sng" w="9525">
            <a:solidFill>
              <a:srgbClr val="69646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8"/>
          <p:cNvSpPr txBox="1"/>
          <p:nvPr/>
        </p:nvSpPr>
        <p:spPr>
          <a:xfrm>
            <a:off x="5849125" y="3072375"/>
            <a:ext cx="2755200" cy="139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FR" sz="1800" cap="small">
                <a:solidFill>
                  <a:schemeClr val="lt1"/>
                </a:solidFill>
                <a:latin typeface="Calibri"/>
                <a:ea typeface="Calibri"/>
                <a:cs typeface="Calibri"/>
                <a:sym typeface="Calibri"/>
              </a:rPr>
              <a:t>Tronc Commun</a:t>
            </a:r>
            <a:endParaRPr>
              <a:solidFill>
                <a:schemeClr val="dk1"/>
              </a:solidFill>
            </a:endParaRPr>
          </a:p>
          <a:p>
            <a:pPr indent="0" lvl="0" marL="0" rtl="0" algn="ctr">
              <a:spcBef>
                <a:spcPts val="0"/>
              </a:spcBef>
              <a:spcAft>
                <a:spcPts val="0"/>
              </a:spcAft>
              <a:buNone/>
            </a:pPr>
            <a:r>
              <a:rPr b="1" lang="fr-FR" sz="1800" cap="small">
                <a:solidFill>
                  <a:schemeClr val="lt1"/>
                </a:solidFill>
                <a:latin typeface="Calibri"/>
                <a:ea typeface="Calibri"/>
                <a:cs typeface="Calibri"/>
                <a:sym typeface="Calibri"/>
              </a:rPr>
              <a:t>Spécialisation</a:t>
            </a:r>
            <a:endParaRPr>
              <a:solidFill>
                <a:schemeClr val="dk1"/>
              </a:solidFill>
            </a:endParaRPr>
          </a:p>
          <a:p>
            <a:pPr indent="0" lvl="0" marL="0" rtl="0" algn="ctr">
              <a:spcBef>
                <a:spcPts val="0"/>
              </a:spcBef>
              <a:spcAft>
                <a:spcPts val="0"/>
              </a:spcAft>
              <a:buNone/>
            </a:pPr>
            <a:r>
              <a:rPr b="1" lang="fr-FR" sz="1800" cap="small">
                <a:solidFill>
                  <a:schemeClr val="lt1"/>
                </a:solidFill>
                <a:latin typeface="Calibri"/>
                <a:ea typeface="Calibri"/>
                <a:cs typeface="Calibri"/>
                <a:sym typeface="Calibri"/>
              </a:rPr>
              <a:t>Contrôles en </a:t>
            </a:r>
            <a:endParaRPr>
              <a:solidFill>
                <a:schemeClr val="dk1"/>
              </a:solidFill>
            </a:endParaRPr>
          </a:p>
          <a:p>
            <a:pPr indent="0" lvl="0" marL="0" rtl="0" algn="ctr">
              <a:spcBef>
                <a:spcPts val="0"/>
              </a:spcBef>
              <a:spcAft>
                <a:spcPts val="0"/>
              </a:spcAft>
              <a:buNone/>
            </a:pPr>
            <a:r>
              <a:rPr b="1" lang="fr-FR" sz="1800" cap="small">
                <a:solidFill>
                  <a:schemeClr val="lt1"/>
                </a:solidFill>
                <a:latin typeface="Calibri"/>
                <a:ea typeface="Calibri"/>
                <a:cs typeface="Calibri"/>
                <a:sym typeface="Calibri"/>
              </a:rPr>
              <a:t>Cours de Formation (CCF)</a:t>
            </a:r>
            <a:endParaRPr/>
          </a:p>
        </p:txBody>
      </p:sp>
      <p:sp>
        <p:nvSpPr>
          <p:cNvPr id="316" name="Google Shape;316;p28"/>
          <p:cNvSpPr txBox="1"/>
          <p:nvPr/>
        </p:nvSpPr>
        <p:spPr>
          <a:xfrm>
            <a:off x="572500" y="890025"/>
            <a:ext cx="23568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small" strike="noStrike">
                <a:solidFill>
                  <a:schemeClr val="dk1"/>
                </a:solidFill>
                <a:latin typeface="Calibri"/>
                <a:ea typeface="Calibri"/>
                <a:cs typeface="Calibri"/>
                <a:sym typeface="Calibri"/>
              </a:rPr>
              <a:t>Semestre 1 </a:t>
            </a:r>
            <a:r>
              <a:rPr b="0" i="0" lang="fr-FR" sz="1000" u="none" cap="small" strike="noStrike">
                <a:solidFill>
                  <a:srgbClr val="888888"/>
                </a:solidFill>
                <a:latin typeface="Calibri"/>
                <a:ea typeface="Calibri"/>
                <a:cs typeface="Calibri"/>
                <a:sym typeface="Calibri"/>
              </a:rPr>
              <a:t>(15 semaines)</a:t>
            </a:r>
            <a:endParaRPr b="0" i="0" sz="1000" u="none" cap="none" strike="noStrike">
              <a:solidFill>
                <a:srgbClr val="888888"/>
              </a:solidFill>
              <a:latin typeface="Arial"/>
              <a:ea typeface="Arial"/>
              <a:cs typeface="Arial"/>
              <a:sym typeface="Arial"/>
            </a:endParaRPr>
          </a:p>
        </p:txBody>
      </p:sp>
      <p:sp>
        <p:nvSpPr>
          <p:cNvPr id="317" name="Google Shape;317;p28"/>
          <p:cNvSpPr txBox="1"/>
          <p:nvPr/>
        </p:nvSpPr>
        <p:spPr>
          <a:xfrm>
            <a:off x="3221625" y="890025"/>
            <a:ext cx="23568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small" strike="noStrike">
                <a:solidFill>
                  <a:schemeClr val="dk1"/>
                </a:solidFill>
                <a:latin typeface="Calibri"/>
                <a:ea typeface="Calibri"/>
                <a:cs typeface="Calibri"/>
                <a:sym typeface="Calibri"/>
              </a:rPr>
              <a:t>Semestre 2 </a:t>
            </a:r>
            <a:r>
              <a:rPr b="0" i="0" lang="fr-FR" sz="1000" u="none" cap="small" strike="noStrike">
                <a:solidFill>
                  <a:srgbClr val="888888"/>
                </a:solidFill>
                <a:latin typeface="Calibri"/>
                <a:ea typeface="Calibri"/>
                <a:cs typeface="Calibri"/>
                <a:sym typeface="Calibri"/>
              </a:rPr>
              <a:t>(15 semaines)</a:t>
            </a:r>
            <a:endParaRPr b="0" i="0" sz="1000" u="none" cap="none" strike="noStrike">
              <a:solidFill>
                <a:srgbClr val="888888"/>
              </a:solidFill>
              <a:latin typeface="Arial"/>
              <a:ea typeface="Arial"/>
              <a:cs typeface="Arial"/>
              <a:sym typeface="Arial"/>
            </a:endParaRPr>
          </a:p>
        </p:txBody>
      </p:sp>
      <p:sp>
        <p:nvSpPr>
          <p:cNvPr id="318" name="Google Shape;318;p28"/>
          <p:cNvSpPr txBox="1"/>
          <p:nvPr/>
        </p:nvSpPr>
        <p:spPr>
          <a:xfrm>
            <a:off x="5956150" y="890025"/>
            <a:ext cx="24957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small" strike="noStrike">
                <a:solidFill>
                  <a:schemeClr val="dk1"/>
                </a:solidFill>
                <a:latin typeface="Calibri"/>
                <a:ea typeface="Calibri"/>
                <a:cs typeface="Calibri"/>
                <a:sym typeface="Calibri"/>
              </a:rPr>
              <a:t>Semestre 3</a:t>
            </a:r>
            <a:endParaRPr b="0" i="0" sz="1400" u="none" cap="none" strike="noStrike">
              <a:solidFill>
                <a:srgbClr val="888888"/>
              </a:solidFill>
              <a:latin typeface="Arial"/>
              <a:ea typeface="Arial"/>
              <a:cs typeface="Arial"/>
              <a:sym typeface="Arial"/>
            </a:endParaRPr>
          </a:p>
        </p:txBody>
      </p:sp>
      <p:sp>
        <p:nvSpPr>
          <p:cNvPr id="319" name="Google Shape;319;p28"/>
          <p:cNvSpPr txBox="1"/>
          <p:nvPr/>
        </p:nvSpPr>
        <p:spPr>
          <a:xfrm>
            <a:off x="8362951" y="890025"/>
            <a:ext cx="26073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fr-FR" sz="1800" u="none" cap="small" strike="noStrike">
                <a:solidFill>
                  <a:schemeClr val="dk1"/>
                </a:solidFill>
                <a:latin typeface="Calibri"/>
                <a:ea typeface="Calibri"/>
                <a:cs typeface="Calibri"/>
                <a:sym typeface="Calibri"/>
              </a:rPr>
              <a:t>Semestre 4</a:t>
            </a:r>
            <a:endParaRPr b="0" i="0" sz="1400" u="none" cap="none" strike="noStrike">
              <a:solidFill>
                <a:srgbClr val="888888"/>
              </a:solidFill>
              <a:latin typeface="Arial"/>
              <a:ea typeface="Arial"/>
              <a:cs typeface="Arial"/>
              <a:sym typeface="Arial"/>
            </a:endParaRPr>
          </a:p>
        </p:txBody>
      </p:sp>
      <p:sp>
        <p:nvSpPr>
          <p:cNvPr id="320" name="Google Shape;320;p28"/>
          <p:cNvSpPr/>
          <p:nvPr/>
        </p:nvSpPr>
        <p:spPr>
          <a:xfrm rot="-5400000">
            <a:off x="6558850" y="3418875"/>
            <a:ext cx="4732800" cy="469200"/>
          </a:xfrm>
          <a:prstGeom prst="round1Rect">
            <a:avLst>
              <a:gd fmla="val 0" name="adj"/>
            </a:avLst>
          </a:prstGeom>
          <a:solidFill>
            <a:srgbClr val="7895A1"/>
          </a:solidFill>
          <a:ln cap="flat" cmpd="sng" w="12700">
            <a:solidFill>
              <a:srgbClr val="373D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fr-FR">
                <a:solidFill>
                  <a:srgbClr val="FFFFFF"/>
                </a:solidFill>
                <a:latin typeface="Calibri"/>
                <a:ea typeface="Calibri"/>
                <a:cs typeface="Calibri"/>
                <a:sym typeface="Calibri"/>
              </a:rPr>
              <a:t>Stage SIO2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fr-FR">
                <a:solidFill>
                  <a:srgbClr val="FFFFFF"/>
                </a:solidFill>
                <a:latin typeface="Calibri"/>
                <a:ea typeface="Calibri"/>
                <a:cs typeface="Calibri"/>
                <a:sym typeface="Calibri"/>
              </a:rPr>
              <a:t>5</a:t>
            </a:r>
            <a:r>
              <a:rPr b="0" i="0" lang="fr-FR" sz="1400" u="none" cap="none" strike="noStrike">
                <a:solidFill>
                  <a:srgbClr val="FFFFFF"/>
                </a:solidFill>
                <a:latin typeface="Calibri"/>
                <a:ea typeface="Calibri"/>
                <a:cs typeface="Calibri"/>
                <a:sym typeface="Calibri"/>
              </a:rPr>
              <a:t> à 6 semaines</a:t>
            </a:r>
            <a:r>
              <a:rPr lang="fr-FR"/>
              <a:t> </a:t>
            </a:r>
            <a:r>
              <a:rPr b="0" i="0" lang="fr-FR" sz="1400" u="none" cap="none" strike="noStrike">
                <a:solidFill>
                  <a:srgbClr val="FFFFFF"/>
                </a:solidFill>
                <a:latin typeface="Calibri"/>
                <a:ea typeface="Calibri"/>
                <a:cs typeface="Calibri"/>
                <a:sym typeface="Calibri"/>
              </a:rPr>
              <a:t>(</a:t>
            </a:r>
            <a:r>
              <a:rPr lang="fr-FR">
                <a:solidFill>
                  <a:srgbClr val="FFFFFF"/>
                </a:solidFill>
                <a:latin typeface="Calibri"/>
                <a:ea typeface="Calibri"/>
                <a:cs typeface="Calibri"/>
                <a:sym typeface="Calibri"/>
              </a:rPr>
              <a:t>jan-fév</a:t>
            </a:r>
            <a:r>
              <a:rPr b="0" i="0" lang="fr-FR" sz="1400" u="none" cap="none" strike="noStrike">
                <a:solidFill>
                  <a:srgbClr val="FFFFFF"/>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321" name="Google Shape;321;p28"/>
          <p:cNvSpPr txBox="1"/>
          <p:nvPr/>
        </p:nvSpPr>
        <p:spPr>
          <a:xfrm>
            <a:off x="6811650" y="5569800"/>
            <a:ext cx="1052100" cy="5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800">
                <a:solidFill>
                  <a:srgbClr val="999999"/>
                </a:solidFill>
                <a:latin typeface="Calibri"/>
                <a:ea typeface="Calibri"/>
                <a:cs typeface="Calibri"/>
                <a:sym typeface="Calibri"/>
              </a:rPr>
              <a:t>15 semaines</a:t>
            </a:r>
            <a:endParaRPr sz="800">
              <a:solidFill>
                <a:srgbClr val="999999"/>
              </a:solidFill>
              <a:latin typeface="Calibri"/>
              <a:ea typeface="Calibri"/>
              <a:cs typeface="Calibri"/>
              <a:sym typeface="Calibri"/>
            </a:endParaRPr>
          </a:p>
          <a:p>
            <a:pPr indent="0" lvl="0" marL="0" rtl="0" algn="l">
              <a:spcBef>
                <a:spcPts val="0"/>
              </a:spcBef>
              <a:spcAft>
                <a:spcPts val="0"/>
              </a:spcAft>
              <a:buNone/>
            </a:pPr>
            <a:r>
              <a:rPr lang="fr-FR" sz="800">
                <a:solidFill>
                  <a:srgbClr val="999999"/>
                </a:solidFill>
                <a:latin typeface="Calibri"/>
                <a:ea typeface="Calibri"/>
                <a:cs typeface="Calibri"/>
                <a:sym typeface="Calibri"/>
              </a:rPr>
              <a:t>ou</a:t>
            </a:r>
            <a:endParaRPr sz="800">
              <a:solidFill>
                <a:srgbClr val="999999"/>
              </a:solidFill>
              <a:latin typeface="Calibri"/>
              <a:ea typeface="Calibri"/>
              <a:cs typeface="Calibri"/>
              <a:sym typeface="Calibri"/>
            </a:endParaRPr>
          </a:p>
          <a:p>
            <a:pPr indent="0" lvl="0" marL="0" rtl="0" algn="l">
              <a:spcBef>
                <a:spcPts val="0"/>
              </a:spcBef>
              <a:spcAft>
                <a:spcPts val="0"/>
              </a:spcAft>
              <a:buNone/>
            </a:pPr>
            <a:r>
              <a:rPr lang="fr-FR" sz="800">
                <a:solidFill>
                  <a:srgbClr val="999999"/>
                </a:solidFill>
                <a:latin typeface="Calibri"/>
                <a:ea typeface="Calibri"/>
                <a:cs typeface="Calibri"/>
                <a:sym typeface="Calibri"/>
              </a:rPr>
              <a:t>12 semaines</a:t>
            </a:r>
            <a:endParaRPr sz="800">
              <a:solidFill>
                <a:srgbClr val="999999"/>
              </a:solidFill>
              <a:latin typeface="Calibri"/>
              <a:ea typeface="Calibri"/>
              <a:cs typeface="Calibri"/>
              <a:sym typeface="Calibri"/>
            </a:endParaRPr>
          </a:p>
        </p:txBody>
      </p:sp>
      <p:sp>
        <p:nvSpPr>
          <p:cNvPr id="322" name="Google Shape;322;p28"/>
          <p:cNvSpPr txBox="1"/>
          <p:nvPr/>
        </p:nvSpPr>
        <p:spPr>
          <a:xfrm>
            <a:off x="9197450" y="5569800"/>
            <a:ext cx="1052100" cy="50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FR" sz="800">
                <a:solidFill>
                  <a:srgbClr val="999999"/>
                </a:solidFill>
                <a:latin typeface="Calibri"/>
                <a:ea typeface="Calibri"/>
                <a:cs typeface="Calibri"/>
                <a:sym typeface="Calibri"/>
              </a:rPr>
              <a:t>9</a:t>
            </a:r>
            <a:r>
              <a:rPr lang="fr-FR" sz="800">
                <a:solidFill>
                  <a:srgbClr val="999999"/>
                </a:solidFill>
                <a:latin typeface="Calibri"/>
                <a:ea typeface="Calibri"/>
                <a:cs typeface="Calibri"/>
                <a:sym typeface="Calibri"/>
              </a:rPr>
              <a:t> semaines</a:t>
            </a:r>
            <a:endParaRPr sz="800">
              <a:solidFill>
                <a:srgbClr val="999999"/>
              </a:solidFill>
              <a:latin typeface="Calibri"/>
              <a:ea typeface="Calibri"/>
              <a:cs typeface="Calibri"/>
              <a:sym typeface="Calibri"/>
            </a:endParaRPr>
          </a:p>
          <a:p>
            <a:pPr indent="0" lvl="0" marL="0" rtl="0" algn="l">
              <a:spcBef>
                <a:spcPts val="0"/>
              </a:spcBef>
              <a:spcAft>
                <a:spcPts val="0"/>
              </a:spcAft>
              <a:buNone/>
            </a:pPr>
            <a:r>
              <a:rPr lang="fr-FR" sz="800">
                <a:solidFill>
                  <a:srgbClr val="999999"/>
                </a:solidFill>
                <a:latin typeface="Calibri"/>
                <a:ea typeface="Calibri"/>
                <a:cs typeface="Calibri"/>
                <a:sym typeface="Calibri"/>
              </a:rPr>
              <a:t>ou</a:t>
            </a:r>
            <a:endParaRPr sz="800">
              <a:solidFill>
                <a:srgbClr val="999999"/>
              </a:solidFill>
              <a:latin typeface="Calibri"/>
              <a:ea typeface="Calibri"/>
              <a:cs typeface="Calibri"/>
              <a:sym typeface="Calibri"/>
            </a:endParaRPr>
          </a:p>
          <a:p>
            <a:pPr indent="0" lvl="0" marL="0" rtl="0" algn="l">
              <a:spcBef>
                <a:spcPts val="0"/>
              </a:spcBef>
              <a:spcAft>
                <a:spcPts val="0"/>
              </a:spcAft>
              <a:buNone/>
            </a:pPr>
            <a:r>
              <a:rPr lang="fr-FR" sz="800">
                <a:solidFill>
                  <a:srgbClr val="999999"/>
                </a:solidFill>
                <a:latin typeface="Calibri"/>
                <a:ea typeface="Calibri"/>
                <a:cs typeface="Calibri"/>
                <a:sym typeface="Calibri"/>
              </a:rPr>
              <a:t>12 semaines</a:t>
            </a:r>
            <a:endParaRPr sz="800">
              <a:solidFill>
                <a:srgbClr val="999999"/>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hèmeBTSSIO">
  <a:themeElements>
    <a:clrScheme name="Personnalisé 1">
      <a:dk1>
        <a:srgbClr val="000000"/>
      </a:dk1>
      <a:lt1>
        <a:srgbClr val="FFFFFF"/>
      </a:lt1>
      <a:dk2>
        <a:srgbClr val="696464"/>
      </a:dk2>
      <a:lt2>
        <a:srgbClr val="EAECEB"/>
      </a:lt2>
      <a:accent1>
        <a:srgbClr val="36464E"/>
      </a:accent1>
      <a:accent2>
        <a:srgbClr val="AB1547"/>
      </a:accent2>
      <a:accent3>
        <a:srgbClr val="A28E6A"/>
      </a:accent3>
      <a:accent4>
        <a:srgbClr val="956251"/>
      </a:accent4>
      <a:accent5>
        <a:srgbClr val="918485"/>
      </a:accent5>
      <a:accent6>
        <a:srgbClr val="855D5D"/>
      </a:accent6>
      <a:hlink>
        <a:srgbClr val="36464E"/>
      </a:hlink>
      <a:folHlink>
        <a:srgbClr val="AB154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2020-01-15T04:52:44Z</dcterms:created>
  <dc:creator>VEM</dc:creator>
</cp:coreProperties>
</file>